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05"/>
  </p:notesMasterIdLst>
  <p:handoutMasterIdLst>
    <p:handoutMasterId r:id="rId406"/>
  </p:handoutMasterIdLst>
  <p:sldIdLst>
    <p:sldId id="714" r:id="rId2"/>
    <p:sldId id="274" r:id="rId3"/>
    <p:sldId id="521" r:id="rId4"/>
    <p:sldId id="288" r:id="rId5"/>
    <p:sldId id="295" r:id="rId6"/>
    <p:sldId id="297" r:id="rId7"/>
    <p:sldId id="298" r:id="rId8"/>
    <p:sldId id="296" r:id="rId9"/>
    <p:sldId id="299" r:id="rId10"/>
    <p:sldId id="300" r:id="rId11"/>
    <p:sldId id="289" r:id="rId12"/>
    <p:sldId id="290" r:id="rId13"/>
    <p:sldId id="291" r:id="rId14"/>
    <p:sldId id="292" r:id="rId15"/>
    <p:sldId id="293" r:id="rId16"/>
    <p:sldId id="294" r:id="rId17"/>
    <p:sldId id="301" r:id="rId18"/>
    <p:sldId id="302" r:id="rId19"/>
    <p:sldId id="303" r:id="rId20"/>
    <p:sldId id="304" r:id="rId21"/>
    <p:sldId id="305" r:id="rId22"/>
    <p:sldId id="306" r:id="rId23"/>
    <p:sldId id="307" r:id="rId24"/>
    <p:sldId id="308" r:id="rId25"/>
    <p:sldId id="309" r:id="rId26"/>
    <p:sldId id="310" r:id="rId27"/>
    <p:sldId id="312" r:id="rId28"/>
    <p:sldId id="314" r:id="rId29"/>
    <p:sldId id="313"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6" r:id="rId51"/>
    <p:sldId id="335" r:id="rId52"/>
    <p:sldId id="337" r:id="rId53"/>
    <p:sldId id="338" r:id="rId54"/>
    <p:sldId id="453" r:id="rId55"/>
    <p:sldId id="339" r:id="rId56"/>
    <p:sldId id="340" r:id="rId57"/>
    <p:sldId id="341" r:id="rId58"/>
    <p:sldId id="342" r:id="rId59"/>
    <p:sldId id="343" r:id="rId60"/>
    <p:sldId id="344" r:id="rId61"/>
    <p:sldId id="346"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3" r:id="rId77"/>
    <p:sldId id="364" r:id="rId78"/>
    <p:sldId id="366" r:id="rId79"/>
    <p:sldId id="367" r:id="rId80"/>
    <p:sldId id="368" r:id="rId81"/>
    <p:sldId id="369" r:id="rId82"/>
    <p:sldId id="370" r:id="rId83"/>
    <p:sldId id="371" r:id="rId84"/>
    <p:sldId id="372" r:id="rId85"/>
    <p:sldId id="373" r:id="rId86"/>
    <p:sldId id="374" r:id="rId87"/>
    <p:sldId id="376" r:id="rId88"/>
    <p:sldId id="377" r:id="rId89"/>
    <p:sldId id="378" r:id="rId90"/>
    <p:sldId id="379" r:id="rId91"/>
    <p:sldId id="382" r:id="rId92"/>
    <p:sldId id="383" r:id="rId93"/>
    <p:sldId id="384" r:id="rId94"/>
    <p:sldId id="385" r:id="rId95"/>
    <p:sldId id="386" r:id="rId96"/>
    <p:sldId id="387" r:id="rId97"/>
    <p:sldId id="388" r:id="rId98"/>
    <p:sldId id="389" r:id="rId99"/>
    <p:sldId id="390" r:id="rId100"/>
    <p:sldId id="391" r:id="rId101"/>
    <p:sldId id="392" r:id="rId102"/>
    <p:sldId id="393" r:id="rId103"/>
    <p:sldId id="394" r:id="rId104"/>
    <p:sldId id="395" r:id="rId105"/>
    <p:sldId id="396" r:id="rId106"/>
    <p:sldId id="397" r:id="rId107"/>
    <p:sldId id="398" r:id="rId108"/>
    <p:sldId id="399" r:id="rId109"/>
    <p:sldId id="400" r:id="rId110"/>
    <p:sldId id="401" r:id="rId111"/>
    <p:sldId id="402" r:id="rId112"/>
    <p:sldId id="403" r:id="rId113"/>
    <p:sldId id="404" r:id="rId114"/>
    <p:sldId id="405" r:id="rId115"/>
    <p:sldId id="406" r:id="rId116"/>
    <p:sldId id="407" r:id="rId117"/>
    <p:sldId id="408" r:id="rId118"/>
    <p:sldId id="409" r:id="rId119"/>
    <p:sldId id="410" r:id="rId120"/>
    <p:sldId id="411" r:id="rId121"/>
    <p:sldId id="412" r:id="rId122"/>
    <p:sldId id="413" r:id="rId123"/>
    <p:sldId id="414" r:id="rId124"/>
    <p:sldId id="415" r:id="rId125"/>
    <p:sldId id="416" r:id="rId126"/>
    <p:sldId id="417" r:id="rId127"/>
    <p:sldId id="418" r:id="rId128"/>
    <p:sldId id="419" r:id="rId129"/>
    <p:sldId id="420" r:id="rId130"/>
    <p:sldId id="421" r:id="rId131"/>
    <p:sldId id="422" r:id="rId132"/>
    <p:sldId id="423" r:id="rId133"/>
    <p:sldId id="424" r:id="rId134"/>
    <p:sldId id="425" r:id="rId135"/>
    <p:sldId id="426" r:id="rId136"/>
    <p:sldId id="427" r:id="rId137"/>
    <p:sldId id="454" r:id="rId138"/>
    <p:sldId id="429" r:id="rId139"/>
    <p:sldId id="428" r:id="rId140"/>
    <p:sldId id="430" r:id="rId141"/>
    <p:sldId id="704" r:id="rId142"/>
    <p:sldId id="431" r:id="rId143"/>
    <p:sldId id="432" r:id="rId144"/>
    <p:sldId id="434" r:id="rId145"/>
    <p:sldId id="435" r:id="rId146"/>
    <p:sldId id="436" r:id="rId147"/>
    <p:sldId id="437" r:id="rId148"/>
    <p:sldId id="438" r:id="rId149"/>
    <p:sldId id="439" r:id="rId150"/>
    <p:sldId id="440" r:id="rId151"/>
    <p:sldId id="443" r:id="rId152"/>
    <p:sldId id="455" r:id="rId153"/>
    <p:sldId id="444" r:id="rId154"/>
    <p:sldId id="445" r:id="rId155"/>
    <p:sldId id="446" r:id="rId156"/>
    <p:sldId id="447" r:id="rId157"/>
    <p:sldId id="448" r:id="rId158"/>
    <p:sldId id="449" r:id="rId159"/>
    <p:sldId id="451" r:id="rId160"/>
    <p:sldId id="456" r:id="rId161"/>
    <p:sldId id="452" r:id="rId162"/>
    <p:sldId id="457" r:id="rId163"/>
    <p:sldId id="458" r:id="rId164"/>
    <p:sldId id="459" r:id="rId165"/>
    <p:sldId id="460" r:id="rId166"/>
    <p:sldId id="461" r:id="rId167"/>
    <p:sldId id="462" r:id="rId168"/>
    <p:sldId id="463" r:id="rId169"/>
    <p:sldId id="464" r:id="rId170"/>
    <p:sldId id="465" r:id="rId171"/>
    <p:sldId id="466" r:id="rId172"/>
    <p:sldId id="467" r:id="rId173"/>
    <p:sldId id="468" r:id="rId174"/>
    <p:sldId id="469" r:id="rId175"/>
    <p:sldId id="470" r:id="rId176"/>
    <p:sldId id="471" r:id="rId177"/>
    <p:sldId id="472" r:id="rId178"/>
    <p:sldId id="473" r:id="rId179"/>
    <p:sldId id="474" r:id="rId180"/>
    <p:sldId id="475" r:id="rId181"/>
    <p:sldId id="476" r:id="rId182"/>
    <p:sldId id="477" r:id="rId183"/>
    <p:sldId id="478" r:id="rId184"/>
    <p:sldId id="479" r:id="rId185"/>
    <p:sldId id="480" r:id="rId186"/>
    <p:sldId id="481" r:id="rId187"/>
    <p:sldId id="482" r:id="rId188"/>
    <p:sldId id="483" r:id="rId189"/>
    <p:sldId id="485" r:id="rId190"/>
    <p:sldId id="486" r:id="rId191"/>
    <p:sldId id="487" r:id="rId192"/>
    <p:sldId id="488" r:id="rId193"/>
    <p:sldId id="489" r:id="rId194"/>
    <p:sldId id="490" r:id="rId195"/>
    <p:sldId id="491" r:id="rId196"/>
    <p:sldId id="492" r:id="rId197"/>
    <p:sldId id="493" r:id="rId198"/>
    <p:sldId id="494" r:id="rId199"/>
    <p:sldId id="495" r:id="rId200"/>
    <p:sldId id="496" r:id="rId201"/>
    <p:sldId id="497" r:id="rId202"/>
    <p:sldId id="499" r:id="rId203"/>
    <p:sldId id="500" r:id="rId204"/>
    <p:sldId id="498" r:id="rId205"/>
    <p:sldId id="501" r:id="rId206"/>
    <p:sldId id="502" r:id="rId207"/>
    <p:sldId id="503" r:id="rId208"/>
    <p:sldId id="504" r:id="rId209"/>
    <p:sldId id="505" r:id="rId210"/>
    <p:sldId id="506" r:id="rId211"/>
    <p:sldId id="508" r:id="rId212"/>
    <p:sldId id="509" r:id="rId213"/>
    <p:sldId id="510" r:id="rId214"/>
    <p:sldId id="511" r:id="rId215"/>
    <p:sldId id="512" r:id="rId216"/>
    <p:sldId id="513" r:id="rId217"/>
    <p:sldId id="514" r:id="rId218"/>
    <p:sldId id="515" r:id="rId219"/>
    <p:sldId id="516" r:id="rId220"/>
    <p:sldId id="517" r:id="rId221"/>
    <p:sldId id="518" r:id="rId222"/>
    <p:sldId id="519" r:id="rId223"/>
    <p:sldId id="522" r:id="rId224"/>
    <p:sldId id="523" r:id="rId225"/>
    <p:sldId id="524" r:id="rId226"/>
    <p:sldId id="525" r:id="rId227"/>
    <p:sldId id="526" r:id="rId228"/>
    <p:sldId id="527" r:id="rId229"/>
    <p:sldId id="528" r:id="rId230"/>
    <p:sldId id="529" r:id="rId231"/>
    <p:sldId id="531" r:id="rId232"/>
    <p:sldId id="533" r:id="rId233"/>
    <p:sldId id="535" r:id="rId234"/>
    <p:sldId id="538" r:id="rId235"/>
    <p:sldId id="539" r:id="rId236"/>
    <p:sldId id="540" r:id="rId237"/>
    <p:sldId id="542" r:id="rId238"/>
    <p:sldId id="543" r:id="rId239"/>
    <p:sldId id="544" r:id="rId240"/>
    <p:sldId id="545" r:id="rId241"/>
    <p:sldId id="546" r:id="rId242"/>
    <p:sldId id="547" r:id="rId243"/>
    <p:sldId id="548" r:id="rId244"/>
    <p:sldId id="549" r:id="rId245"/>
    <p:sldId id="550" r:id="rId246"/>
    <p:sldId id="551" r:id="rId247"/>
    <p:sldId id="552" r:id="rId248"/>
    <p:sldId id="553" r:id="rId249"/>
    <p:sldId id="554" r:id="rId250"/>
    <p:sldId id="555" r:id="rId251"/>
    <p:sldId id="556" r:id="rId252"/>
    <p:sldId id="557" r:id="rId253"/>
    <p:sldId id="559" r:id="rId254"/>
    <p:sldId id="560" r:id="rId255"/>
    <p:sldId id="561" r:id="rId256"/>
    <p:sldId id="562" r:id="rId257"/>
    <p:sldId id="563" r:id="rId258"/>
    <p:sldId id="564" r:id="rId259"/>
    <p:sldId id="565" r:id="rId260"/>
    <p:sldId id="566" r:id="rId261"/>
    <p:sldId id="567" r:id="rId262"/>
    <p:sldId id="568" r:id="rId263"/>
    <p:sldId id="569" r:id="rId264"/>
    <p:sldId id="570" r:id="rId265"/>
    <p:sldId id="571" r:id="rId266"/>
    <p:sldId id="572" r:id="rId267"/>
    <p:sldId id="573" r:id="rId268"/>
    <p:sldId id="574" r:id="rId269"/>
    <p:sldId id="575" r:id="rId270"/>
    <p:sldId id="576" r:id="rId271"/>
    <p:sldId id="705" r:id="rId272"/>
    <p:sldId id="706" r:id="rId273"/>
    <p:sldId id="707" r:id="rId274"/>
    <p:sldId id="708" r:id="rId275"/>
    <p:sldId id="709" r:id="rId276"/>
    <p:sldId id="710" r:id="rId277"/>
    <p:sldId id="711" r:id="rId278"/>
    <p:sldId id="712" r:id="rId279"/>
    <p:sldId id="577" r:id="rId280"/>
    <p:sldId id="578" r:id="rId281"/>
    <p:sldId id="579" r:id="rId282"/>
    <p:sldId id="581" r:id="rId283"/>
    <p:sldId id="582" r:id="rId284"/>
    <p:sldId id="583" r:id="rId285"/>
    <p:sldId id="584" r:id="rId286"/>
    <p:sldId id="585" r:id="rId287"/>
    <p:sldId id="586" r:id="rId288"/>
    <p:sldId id="587" r:id="rId289"/>
    <p:sldId id="588" r:id="rId290"/>
    <p:sldId id="589" r:id="rId291"/>
    <p:sldId id="590" r:id="rId292"/>
    <p:sldId id="591" r:id="rId293"/>
    <p:sldId id="592" r:id="rId294"/>
    <p:sldId id="593" r:id="rId295"/>
    <p:sldId id="594" r:id="rId296"/>
    <p:sldId id="595" r:id="rId297"/>
    <p:sldId id="596" r:id="rId298"/>
    <p:sldId id="597" r:id="rId299"/>
    <p:sldId id="598" r:id="rId300"/>
    <p:sldId id="599" r:id="rId301"/>
    <p:sldId id="600" r:id="rId302"/>
    <p:sldId id="601" r:id="rId303"/>
    <p:sldId id="602" r:id="rId304"/>
    <p:sldId id="603" r:id="rId305"/>
    <p:sldId id="604" r:id="rId306"/>
    <p:sldId id="605" r:id="rId307"/>
    <p:sldId id="606" r:id="rId308"/>
    <p:sldId id="607" r:id="rId309"/>
    <p:sldId id="608" r:id="rId310"/>
    <p:sldId id="609" r:id="rId311"/>
    <p:sldId id="610" r:id="rId312"/>
    <p:sldId id="611" r:id="rId313"/>
    <p:sldId id="612" r:id="rId314"/>
    <p:sldId id="613" r:id="rId315"/>
    <p:sldId id="614" r:id="rId316"/>
    <p:sldId id="615" r:id="rId317"/>
    <p:sldId id="616" r:id="rId318"/>
    <p:sldId id="617" r:id="rId319"/>
    <p:sldId id="618" r:id="rId320"/>
    <p:sldId id="619" r:id="rId321"/>
    <p:sldId id="620" r:id="rId322"/>
    <p:sldId id="621" r:id="rId323"/>
    <p:sldId id="622" r:id="rId324"/>
    <p:sldId id="623" r:id="rId325"/>
    <p:sldId id="624" r:id="rId326"/>
    <p:sldId id="625" r:id="rId327"/>
    <p:sldId id="626" r:id="rId328"/>
    <p:sldId id="627" r:id="rId329"/>
    <p:sldId id="628" r:id="rId330"/>
    <p:sldId id="629" r:id="rId331"/>
    <p:sldId id="630" r:id="rId332"/>
    <p:sldId id="631" r:id="rId333"/>
    <p:sldId id="632" r:id="rId334"/>
    <p:sldId id="633" r:id="rId335"/>
    <p:sldId id="634" r:id="rId336"/>
    <p:sldId id="635" r:id="rId337"/>
    <p:sldId id="636" r:id="rId338"/>
    <p:sldId id="637" r:id="rId339"/>
    <p:sldId id="638" r:id="rId340"/>
    <p:sldId id="639" r:id="rId341"/>
    <p:sldId id="640" r:id="rId342"/>
    <p:sldId id="641" r:id="rId343"/>
    <p:sldId id="642" r:id="rId344"/>
    <p:sldId id="643" r:id="rId345"/>
    <p:sldId id="644" r:id="rId346"/>
    <p:sldId id="645" r:id="rId347"/>
    <p:sldId id="646" r:id="rId348"/>
    <p:sldId id="647" r:id="rId349"/>
    <p:sldId id="648" r:id="rId350"/>
    <p:sldId id="649" r:id="rId351"/>
    <p:sldId id="650" r:id="rId352"/>
    <p:sldId id="651" r:id="rId353"/>
    <p:sldId id="652" r:id="rId354"/>
    <p:sldId id="653" r:id="rId355"/>
    <p:sldId id="654" r:id="rId356"/>
    <p:sldId id="655" r:id="rId357"/>
    <p:sldId id="656" r:id="rId358"/>
    <p:sldId id="657" r:id="rId359"/>
    <p:sldId id="658" r:id="rId360"/>
    <p:sldId id="659" r:id="rId361"/>
    <p:sldId id="660" r:id="rId362"/>
    <p:sldId id="662" r:id="rId363"/>
    <p:sldId id="661" r:id="rId364"/>
    <p:sldId id="663" r:id="rId365"/>
    <p:sldId id="664" r:id="rId366"/>
    <p:sldId id="665" r:id="rId367"/>
    <p:sldId id="666" r:id="rId368"/>
    <p:sldId id="667" r:id="rId369"/>
    <p:sldId id="668" r:id="rId370"/>
    <p:sldId id="669" r:id="rId371"/>
    <p:sldId id="670" r:id="rId372"/>
    <p:sldId id="671" r:id="rId373"/>
    <p:sldId id="672" r:id="rId374"/>
    <p:sldId id="673" r:id="rId375"/>
    <p:sldId id="674" r:id="rId376"/>
    <p:sldId id="675" r:id="rId377"/>
    <p:sldId id="676" r:id="rId378"/>
    <p:sldId id="677" r:id="rId379"/>
    <p:sldId id="678" r:id="rId380"/>
    <p:sldId id="679" r:id="rId381"/>
    <p:sldId id="680" r:id="rId382"/>
    <p:sldId id="681" r:id="rId383"/>
    <p:sldId id="682" r:id="rId384"/>
    <p:sldId id="683" r:id="rId385"/>
    <p:sldId id="684" r:id="rId386"/>
    <p:sldId id="685" r:id="rId387"/>
    <p:sldId id="686" r:id="rId388"/>
    <p:sldId id="687" r:id="rId389"/>
    <p:sldId id="688" r:id="rId390"/>
    <p:sldId id="689" r:id="rId391"/>
    <p:sldId id="691" r:id="rId392"/>
    <p:sldId id="692" r:id="rId393"/>
    <p:sldId id="693" r:id="rId394"/>
    <p:sldId id="694" r:id="rId395"/>
    <p:sldId id="695" r:id="rId396"/>
    <p:sldId id="696" r:id="rId397"/>
    <p:sldId id="697" r:id="rId398"/>
    <p:sldId id="698" r:id="rId399"/>
    <p:sldId id="699" r:id="rId400"/>
    <p:sldId id="700" r:id="rId401"/>
    <p:sldId id="701" r:id="rId402"/>
    <p:sldId id="702" r:id="rId403"/>
    <p:sldId id="713" r:id="rId40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A39A"/>
    <a:srgbClr val="F1BE48"/>
    <a:srgbClr val="6E6259"/>
    <a:srgbClr val="010000"/>
    <a:srgbClr val="C8102E"/>
    <a:srgbClr val="7A6E67"/>
    <a:srgbClr val="F2BF49"/>
    <a:srgbClr val="ADA07A"/>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5179" autoAdjust="0"/>
  </p:normalViewPr>
  <p:slideViewPr>
    <p:cSldViewPr>
      <p:cViewPr varScale="1">
        <p:scale>
          <a:sx n="87" d="100"/>
          <a:sy n="87" d="100"/>
        </p:scale>
        <p:origin x="801"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handoutMaster" Target="handoutMasters/handoutMaster1.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notesMaster" Target="notesMasters/notesMaster1.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presProps" Target="presProps.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10/29/2019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10/29/2019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a:t>
            </a:fld>
            <a:endParaRPr lang="en-US"/>
          </a:p>
        </p:txBody>
      </p:sp>
    </p:spTree>
    <p:extLst>
      <p:ext uri="{BB962C8B-B14F-4D97-AF65-F5344CB8AC3E}">
        <p14:creationId xmlns:p14="http://schemas.microsoft.com/office/powerpoint/2010/main" val="2858719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11</a:t>
            </a:fld>
            <a:endParaRPr lang="en-US"/>
          </a:p>
        </p:txBody>
      </p:sp>
    </p:spTree>
    <p:extLst>
      <p:ext uri="{BB962C8B-B14F-4D97-AF65-F5344CB8AC3E}">
        <p14:creationId xmlns:p14="http://schemas.microsoft.com/office/powerpoint/2010/main" val="9197355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007261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8798893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462554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520695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380981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895591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179401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685351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411759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79826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12</a:t>
            </a:fld>
            <a:endParaRPr lang="en-US"/>
          </a:p>
        </p:txBody>
      </p:sp>
    </p:spTree>
    <p:extLst>
      <p:ext uri="{BB962C8B-B14F-4D97-AF65-F5344CB8AC3E}">
        <p14:creationId xmlns:p14="http://schemas.microsoft.com/office/powerpoint/2010/main" val="1882921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068543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28233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621230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739993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019022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508997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993221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94421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142600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8379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13</a:t>
            </a:fld>
            <a:endParaRPr lang="en-US"/>
          </a:p>
        </p:txBody>
      </p:sp>
    </p:spTree>
    <p:extLst>
      <p:ext uri="{BB962C8B-B14F-4D97-AF65-F5344CB8AC3E}">
        <p14:creationId xmlns:p14="http://schemas.microsoft.com/office/powerpoint/2010/main" val="10620673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404541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612057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815574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3261325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971347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599039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424300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522043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813017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18572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14</a:t>
            </a:fld>
            <a:endParaRPr lang="en-US"/>
          </a:p>
        </p:txBody>
      </p:sp>
    </p:spTree>
    <p:extLst>
      <p:ext uri="{BB962C8B-B14F-4D97-AF65-F5344CB8AC3E}">
        <p14:creationId xmlns:p14="http://schemas.microsoft.com/office/powerpoint/2010/main" val="40200953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7348607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537310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07022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923743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913993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079334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507087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0514736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729349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93365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15</a:t>
            </a:fld>
            <a:endParaRPr lang="en-US"/>
          </a:p>
        </p:txBody>
      </p:sp>
    </p:spTree>
    <p:extLst>
      <p:ext uri="{BB962C8B-B14F-4D97-AF65-F5344CB8AC3E}">
        <p14:creationId xmlns:p14="http://schemas.microsoft.com/office/powerpoint/2010/main" val="16800419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9314200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159839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3699386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669003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03300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885002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146250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689201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596083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227760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16</a:t>
            </a:fld>
            <a:endParaRPr lang="en-US"/>
          </a:p>
        </p:txBody>
      </p:sp>
    </p:spTree>
    <p:extLst>
      <p:ext uri="{BB962C8B-B14F-4D97-AF65-F5344CB8AC3E}">
        <p14:creationId xmlns:p14="http://schemas.microsoft.com/office/powerpoint/2010/main" val="153586789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79358119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864997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26433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713781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54932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057078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300129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757587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926889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05575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17</a:t>
            </a:fld>
            <a:endParaRPr lang="en-US"/>
          </a:p>
        </p:txBody>
      </p:sp>
    </p:spTree>
    <p:extLst>
      <p:ext uri="{BB962C8B-B14F-4D97-AF65-F5344CB8AC3E}">
        <p14:creationId xmlns:p14="http://schemas.microsoft.com/office/powerpoint/2010/main" val="12513826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625742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589720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755529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0783823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22884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930736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749179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3996884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111384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51025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18</a:t>
            </a:fld>
            <a:endParaRPr lang="en-US"/>
          </a:p>
        </p:txBody>
      </p:sp>
    </p:spTree>
    <p:extLst>
      <p:ext uri="{BB962C8B-B14F-4D97-AF65-F5344CB8AC3E}">
        <p14:creationId xmlns:p14="http://schemas.microsoft.com/office/powerpoint/2010/main" val="237382786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9227257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559809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6793809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6990231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7066952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892879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7102283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2120107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609587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5581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19</a:t>
            </a:fld>
            <a:endParaRPr lang="en-US"/>
          </a:p>
        </p:txBody>
      </p:sp>
    </p:spTree>
    <p:extLst>
      <p:ext uri="{BB962C8B-B14F-4D97-AF65-F5344CB8AC3E}">
        <p14:creationId xmlns:p14="http://schemas.microsoft.com/office/powerpoint/2010/main" val="238371990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84227261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8100694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0505268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86154534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373509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434755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0831601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0877393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6904288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103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20</a:t>
            </a:fld>
            <a:endParaRPr lang="en-US"/>
          </a:p>
        </p:txBody>
      </p:sp>
    </p:spTree>
    <p:extLst>
      <p:ext uri="{BB962C8B-B14F-4D97-AF65-F5344CB8AC3E}">
        <p14:creationId xmlns:p14="http://schemas.microsoft.com/office/powerpoint/2010/main" val="304676384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538502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8351549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5935579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764853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5644844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8734785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78588107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3379603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410672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8259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75767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21</a:t>
            </a:fld>
            <a:endParaRPr lang="en-US"/>
          </a:p>
        </p:txBody>
      </p:sp>
    </p:spTree>
    <p:extLst>
      <p:ext uri="{BB962C8B-B14F-4D97-AF65-F5344CB8AC3E}">
        <p14:creationId xmlns:p14="http://schemas.microsoft.com/office/powerpoint/2010/main" val="282005167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4640098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7925267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6100911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8656520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0690827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2337243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4271674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6241819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186821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60829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22</a:t>
            </a:fld>
            <a:endParaRPr lang="en-US"/>
          </a:p>
        </p:txBody>
      </p:sp>
    </p:spTree>
    <p:extLst>
      <p:ext uri="{BB962C8B-B14F-4D97-AF65-F5344CB8AC3E}">
        <p14:creationId xmlns:p14="http://schemas.microsoft.com/office/powerpoint/2010/main" val="260299119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42751819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4764318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0487519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73888636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8603002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513279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4353654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1019360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2693076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7421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23</a:t>
            </a:fld>
            <a:endParaRPr lang="en-US"/>
          </a:p>
        </p:txBody>
      </p:sp>
    </p:spTree>
    <p:extLst>
      <p:ext uri="{BB962C8B-B14F-4D97-AF65-F5344CB8AC3E}">
        <p14:creationId xmlns:p14="http://schemas.microsoft.com/office/powerpoint/2010/main" val="378360822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6686062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5004388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1353585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3850745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3733426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4667743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0019209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6010062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77249624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09951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24</a:t>
            </a:fld>
            <a:endParaRPr lang="en-US"/>
          </a:p>
        </p:txBody>
      </p:sp>
    </p:spTree>
    <p:extLst>
      <p:ext uri="{BB962C8B-B14F-4D97-AF65-F5344CB8AC3E}">
        <p14:creationId xmlns:p14="http://schemas.microsoft.com/office/powerpoint/2010/main" val="425438144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35188085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9751247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4877552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828948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8450091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8149280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369340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0191596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2545278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1742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25</a:t>
            </a:fld>
            <a:endParaRPr lang="en-US"/>
          </a:p>
        </p:txBody>
      </p:sp>
    </p:spTree>
    <p:extLst>
      <p:ext uri="{BB962C8B-B14F-4D97-AF65-F5344CB8AC3E}">
        <p14:creationId xmlns:p14="http://schemas.microsoft.com/office/powerpoint/2010/main" val="422977117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1617366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2766139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064465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74042408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7265167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5854488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4431365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2162656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44907049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1496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26</a:t>
            </a:fld>
            <a:endParaRPr lang="en-US"/>
          </a:p>
        </p:txBody>
      </p:sp>
    </p:spTree>
    <p:extLst>
      <p:ext uri="{BB962C8B-B14F-4D97-AF65-F5344CB8AC3E}">
        <p14:creationId xmlns:p14="http://schemas.microsoft.com/office/powerpoint/2010/main" val="126976312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1918480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3920939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78972844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4258504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5048632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1592544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0249092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6576426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98620403"/>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36525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27</a:t>
            </a:fld>
            <a:endParaRPr lang="en-US"/>
          </a:p>
        </p:txBody>
      </p:sp>
    </p:spTree>
    <p:extLst>
      <p:ext uri="{BB962C8B-B14F-4D97-AF65-F5344CB8AC3E}">
        <p14:creationId xmlns:p14="http://schemas.microsoft.com/office/powerpoint/2010/main" val="244728089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7276680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7313531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8665046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1257073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73299713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425790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7050739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31588323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0762090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862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28</a:t>
            </a:fld>
            <a:endParaRPr lang="en-US"/>
          </a:p>
        </p:txBody>
      </p:sp>
    </p:spTree>
    <p:extLst>
      <p:ext uri="{BB962C8B-B14F-4D97-AF65-F5344CB8AC3E}">
        <p14:creationId xmlns:p14="http://schemas.microsoft.com/office/powerpoint/2010/main" val="374592926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92710562"/>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7913903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3702063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4672082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44781390"/>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8688109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22586299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4419654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099895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09389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29</a:t>
            </a:fld>
            <a:endParaRPr lang="en-US"/>
          </a:p>
        </p:txBody>
      </p:sp>
    </p:spTree>
    <p:extLst>
      <p:ext uri="{BB962C8B-B14F-4D97-AF65-F5344CB8AC3E}">
        <p14:creationId xmlns:p14="http://schemas.microsoft.com/office/powerpoint/2010/main" val="7375453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2073864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37091643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0605389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7715833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61737926"/>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2993084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7634486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0087190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93470610"/>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14117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30</a:t>
            </a:fld>
            <a:endParaRPr lang="en-US"/>
          </a:p>
        </p:txBody>
      </p:sp>
    </p:spTree>
    <p:extLst>
      <p:ext uri="{BB962C8B-B14F-4D97-AF65-F5344CB8AC3E}">
        <p14:creationId xmlns:p14="http://schemas.microsoft.com/office/powerpoint/2010/main" val="3544911839"/>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17009836"/>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2357341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8325073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010033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75606757"/>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765194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5293490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36564093"/>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07520720"/>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4730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2176445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31</a:t>
            </a:fld>
            <a:endParaRPr lang="en-US"/>
          </a:p>
        </p:txBody>
      </p:sp>
    </p:spTree>
    <p:extLst>
      <p:ext uri="{BB962C8B-B14F-4D97-AF65-F5344CB8AC3E}">
        <p14:creationId xmlns:p14="http://schemas.microsoft.com/office/powerpoint/2010/main" val="320846774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12972520"/>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73440691"/>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1827562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47113602"/>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78203066"/>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40379571"/>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4542597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78082318"/>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3579618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29058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32</a:t>
            </a:fld>
            <a:endParaRPr lang="en-US"/>
          </a:p>
        </p:txBody>
      </p:sp>
    </p:spTree>
    <p:extLst>
      <p:ext uri="{BB962C8B-B14F-4D97-AF65-F5344CB8AC3E}">
        <p14:creationId xmlns:p14="http://schemas.microsoft.com/office/powerpoint/2010/main" val="4237764300"/>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1567734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9262715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8973959"/>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50438451"/>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8052853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9793544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396524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0894447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759194840"/>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285615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33</a:t>
            </a:fld>
            <a:endParaRPr lang="en-US"/>
          </a:p>
        </p:txBody>
      </p:sp>
    </p:spTree>
    <p:extLst>
      <p:ext uri="{BB962C8B-B14F-4D97-AF65-F5344CB8AC3E}">
        <p14:creationId xmlns:p14="http://schemas.microsoft.com/office/powerpoint/2010/main" val="291101429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51987825"/>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244614967"/>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20561853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5997478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6503162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79032129"/>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48817840"/>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74620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25015522"/>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6650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34</a:t>
            </a:fld>
            <a:endParaRPr lang="en-US"/>
          </a:p>
        </p:txBody>
      </p:sp>
    </p:spTree>
    <p:extLst>
      <p:ext uri="{BB962C8B-B14F-4D97-AF65-F5344CB8AC3E}">
        <p14:creationId xmlns:p14="http://schemas.microsoft.com/office/powerpoint/2010/main" val="3752853170"/>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78518800"/>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458454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73562396"/>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84011364"/>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42876993"/>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48037324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62275636"/>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73642575"/>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745351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07048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35</a:t>
            </a:fld>
            <a:endParaRPr lang="en-US"/>
          </a:p>
        </p:txBody>
      </p:sp>
    </p:spTree>
    <p:extLst>
      <p:ext uri="{BB962C8B-B14F-4D97-AF65-F5344CB8AC3E}">
        <p14:creationId xmlns:p14="http://schemas.microsoft.com/office/powerpoint/2010/main" val="253355629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82871648"/>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3095983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06633165"/>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20399666"/>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43362245"/>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409836293"/>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168683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6800827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8128347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58898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36</a:t>
            </a:fld>
            <a:endParaRPr lang="en-US"/>
          </a:p>
        </p:txBody>
      </p:sp>
    </p:spTree>
    <p:extLst>
      <p:ext uri="{BB962C8B-B14F-4D97-AF65-F5344CB8AC3E}">
        <p14:creationId xmlns:p14="http://schemas.microsoft.com/office/powerpoint/2010/main" val="331298381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56009655"/>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6364195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5552123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0509251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98639816"/>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2054278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25669642"/>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53125312"/>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34601500"/>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94285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37</a:t>
            </a:fld>
            <a:endParaRPr lang="en-US"/>
          </a:p>
        </p:txBody>
      </p:sp>
    </p:spTree>
    <p:extLst>
      <p:ext uri="{BB962C8B-B14F-4D97-AF65-F5344CB8AC3E}">
        <p14:creationId xmlns:p14="http://schemas.microsoft.com/office/powerpoint/2010/main" val="2800504388"/>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00568942"/>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77409473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5022816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09839649"/>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99182950"/>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32747784"/>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49932591"/>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08674966"/>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8889763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04084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38</a:t>
            </a:fld>
            <a:endParaRPr lang="en-US"/>
          </a:p>
        </p:txBody>
      </p:sp>
    </p:spTree>
    <p:extLst>
      <p:ext uri="{BB962C8B-B14F-4D97-AF65-F5344CB8AC3E}">
        <p14:creationId xmlns:p14="http://schemas.microsoft.com/office/powerpoint/2010/main" val="742985278"/>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383182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522034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99318073"/>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33543988"/>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60869033"/>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41415933"/>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66023544"/>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959665069"/>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4055462"/>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246478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39</a:t>
            </a:fld>
            <a:endParaRPr lang="en-US"/>
          </a:p>
        </p:txBody>
      </p:sp>
    </p:spTree>
    <p:extLst>
      <p:ext uri="{BB962C8B-B14F-4D97-AF65-F5344CB8AC3E}">
        <p14:creationId xmlns:p14="http://schemas.microsoft.com/office/powerpoint/2010/main" val="659454090"/>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75071394"/>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2480595"/>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3719688"/>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99831696"/>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2186608"/>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70366319"/>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20492068"/>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853839158"/>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69461205"/>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21448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40</a:t>
            </a:fld>
            <a:endParaRPr lang="en-US"/>
          </a:p>
        </p:txBody>
      </p:sp>
    </p:spTree>
    <p:extLst>
      <p:ext uri="{BB962C8B-B14F-4D97-AF65-F5344CB8AC3E}">
        <p14:creationId xmlns:p14="http://schemas.microsoft.com/office/powerpoint/2010/main" val="2558143007"/>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398006405"/>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17295336"/>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64958055"/>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91861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01023597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27425161"/>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5253301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26836560"/>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536018512"/>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761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a:t>
            </a:fld>
            <a:endParaRPr lang="en-US"/>
          </a:p>
        </p:txBody>
      </p:sp>
    </p:spTree>
    <p:extLst>
      <p:ext uri="{BB962C8B-B14F-4D97-AF65-F5344CB8AC3E}">
        <p14:creationId xmlns:p14="http://schemas.microsoft.com/office/powerpoint/2010/main" val="3357210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41</a:t>
            </a:fld>
            <a:endParaRPr lang="en-US"/>
          </a:p>
        </p:txBody>
      </p:sp>
    </p:spTree>
    <p:extLst>
      <p:ext uri="{BB962C8B-B14F-4D97-AF65-F5344CB8AC3E}">
        <p14:creationId xmlns:p14="http://schemas.microsoft.com/office/powerpoint/2010/main" val="1181923409"/>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72936538"/>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14449118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332537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42</a:t>
            </a:fld>
            <a:endParaRPr lang="en-US"/>
          </a:p>
        </p:txBody>
      </p:sp>
    </p:spTree>
    <p:extLst>
      <p:ext uri="{BB962C8B-B14F-4D97-AF65-F5344CB8AC3E}">
        <p14:creationId xmlns:p14="http://schemas.microsoft.com/office/powerpoint/2010/main" val="3194908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43</a:t>
            </a:fld>
            <a:endParaRPr lang="en-US"/>
          </a:p>
        </p:txBody>
      </p:sp>
    </p:spTree>
    <p:extLst>
      <p:ext uri="{BB962C8B-B14F-4D97-AF65-F5344CB8AC3E}">
        <p14:creationId xmlns:p14="http://schemas.microsoft.com/office/powerpoint/2010/main" val="1479697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90632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29086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45373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955179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749126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09571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9172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a:t>
            </a:fld>
            <a:endParaRPr lang="en-US"/>
          </a:p>
        </p:txBody>
      </p:sp>
    </p:spTree>
    <p:extLst>
      <p:ext uri="{BB962C8B-B14F-4D97-AF65-F5344CB8AC3E}">
        <p14:creationId xmlns:p14="http://schemas.microsoft.com/office/powerpoint/2010/main" val="1921615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046606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90048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701731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161498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Double slash,</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Exclamation mark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31922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370947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533249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22984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856137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50887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a:t>
            </a:fld>
            <a:endParaRPr lang="en-US"/>
          </a:p>
        </p:txBody>
      </p:sp>
    </p:spTree>
    <p:extLst>
      <p:ext uri="{BB962C8B-B14F-4D97-AF65-F5344CB8AC3E}">
        <p14:creationId xmlns:p14="http://schemas.microsoft.com/office/powerpoint/2010/main" val="2393775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6696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886548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211170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40161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801233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99131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195184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0547220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782345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74653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a:t>
            </a:fld>
            <a:endParaRPr lang="en-US"/>
          </a:p>
        </p:txBody>
      </p:sp>
    </p:spTree>
    <p:extLst>
      <p:ext uri="{BB962C8B-B14F-4D97-AF65-F5344CB8AC3E}">
        <p14:creationId xmlns:p14="http://schemas.microsoft.com/office/powerpoint/2010/main" val="1973649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08666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9685198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100801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54166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12199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8282964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953912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145596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921704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1338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a:t>
            </a:fld>
            <a:endParaRPr lang="en-US"/>
          </a:p>
        </p:txBody>
      </p:sp>
    </p:spTree>
    <p:extLst>
      <p:ext uri="{BB962C8B-B14F-4D97-AF65-F5344CB8AC3E}">
        <p14:creationId xmlns:p14="http://schemas.microsoft.com/office/powerpoint/2010/main" val="18882323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35471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7534822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020214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629718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6993392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527129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8485872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883544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446953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217073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a:t>
            </a:fld>
            <a:endParaRPr lang="en-US"/>
          </a:p>
        </p:txBody>
      </p:sp>
    </p:spTree>
    <p:extLst>
      <p:ext uri="{BB962C8B-B14F-4D97-AF65-F5344CB8AC3E}">
        <p14:creationId xmlns:p14="http://schemas.microsoft.com/office/powerpoint/2010/main" val="8247909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684066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247224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042069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6770427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14805324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1309202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2574384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41081712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2635862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09957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18288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3076" name="Rectangle 4"/>
          <p:cNvSpPr>
            <a:spLocks noGrp="1" noChangeArrowheads="1"/>
          </p:cNvSpPr>
          <p:nvPr>
            <p:ph type="ctrTitle"/>
          </p:nvPr>
        </p:nvSpPr>
        <p:spPr>
          <a:xfrm>
            <a:off x="533400" y="2514600"/>
            <a:ext cx="6629400" cy="1066800"/>
          </a:xfrm>
        </p:spPr>
        <p:txBody>
          <a:bodyPr anchor="b"/>
          <a:lstStyle>
            <a:lvl1pPr>
              <a:defRPr>
                <a:solidFill>
                  <a:srgbClr val="F1BE48"/>
                </a:solidFill>
              </a:defRPr>
            </a:lvl1pPr>
          </a:lstStyle>
          <a:p>
            <a:r>
              <a:rPr lang="en-US"/>
              <a:t>Click to edit Master title style</a:t>
            </a:r>
          </a:p>
        </p:txBody>
      </p:sp>
      <p:sp>
        <p:nvSpPr>
          <p:cNvPr id="3077" name="Rectangle 5"/>
          <p:cNvSpPr>
            <a:spLocks noGrp="1" noChangeArrowheads="1"/>
          </p:cNvSpPr>
          <p:nvPr>
            <p:ph type="subTitle" idx="1"/>
          </p:nvPr>
        </p:nvSpPr>
        <p:spPr>
          <a:xfrm>
            <a:off x="533400" y="3581400"/>
            <a:ext cx="6248400" cy="1752600"/>
          </a:xfrm>
        </p:spPr>
        <p:txBody>
          <a:bodyPr/>
          <a:lstStyle>
            <a:lvl1pPr marL="0" indent="0">
              <a:buFont typeface="Times" charset="0"/>
              <a:buNone/>
              <a:defRPr sz="2400"/>
            </a:lvl1pPr>
          </a:lstStyle>
          <a:p>
            <a:r>
              <a:rPr lang="en-US"/>
              <a:t>Click to edit Master subtitle style</a:t>
            </a:r>
          </a:p>
        </p:txBody>
      </p:sp>
      <p:sp>
        <p:nvSpPr>
          <p:cNvPr id="3078" name="Text Box 6"/>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0" name="Picture 11" descr="ISU LEFT white.eps"/>
          <p:cNvPicPr>
            <a:picLocks noChangeAspect="1"/>
          </p:cNvPicPr>
          <p:nvPr userDrawn="1"/>
        </p:nvPicPr>
        <p:blipFill>
          <a:blip r:embed="rId2"/>
          <a:srcRect b="38235"/>
          <a:stretch>
            <a:fillRect/>
          </a:stretch>
        </p:blipFill>
        <p:spPr bwMode="auto">
          <a:xfrm>
            <a:off x="533400" y="830263"/>
            <a:ext cx="4724400" cy="388937"/>
          </a:xfrm>
          <a:prstGeom prst="rect">
            <a:avLst/>
          </a:prstGeom>
          <a:noFill/>
          <a:ln w="9525">
            <a:noFill/>
            <a:miter lim="800000"/>
            <a:headEnd/>
            <a:tailEnd/>
          </a:ln>
        </p:spPr>
      </p:pic>
      <p:sp>
        <p:nvSpPr>
          <p:cNvPr id="3" name="Text Placeholder 2"/>
          <p:cNvSpPr>
            <a:spLocks noGrp="1"/>
          </p:cNvSpPr>
          <p:nvPr>
            <p:ph type="body" sz="quarter" idx="10" hasCustomPrompt="1"/>
          </p:nvPr>
        </p:nvSpPr>
        <p:spPr>
          <a:xfrm>
            <a:off x="468313" y="1295400"/>
            <a:ext cx="3657600" cy="457200"/>
          </a:xfrm>
        </p:spPr>
        <p:txBody>
          <a:bodyPr/>
          <a:lstStyle>
            <a:lvl1pPr marL="0" indent="0">
              <a:buNone/>
              <a:defRPr sz="1600" b="1" i="0" baseline="0">
                <a:solidFill>
                  <a:schemeClr val="bg1"/>
                </a:solidFill>
                <a:latin typeface="Univers 65" charset="0"/>
                <a:ea typeface="Univers 65" charset="0"/>
                <a:cs typeface="Univers 65" charset="0"/>
              </a:defRPr>
            </a:lvl1pPr>
          </a:lstStyle>
          <a:p>
            <a:pPr lvl="0"/>
            <a:r>
              <a:rPr lang="en-US" dirty="0"/>
              <a:t>Unit Name Goes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584835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C8102E"/>
              </a:buClr>
              <a:defRPr/>
            </a:lvl1pPr>
            <a:lvl2pPr>
              <a:buClr>
                <a:srgbClr val="C8102E"/>
              </a:buClr>
              <a:defRPr/>
            </a:lvl2pPr>
            <a:lvl3pPr>
              <a:buClr>
                <a:srgbClr val="C8102E"/>
              </a:buClr>
              <a:defRPr/>
            </a:lvl3pPr>
            <a:lvl4pPr>
              <a:buClr>
                <a:srgbClr val="C8102E"/>
              </a:buClr>
              <a:defRPr/>
            </a:lvl4pPr>
            <a:lvl5pPr>
              <a:buClr>
                <a:srgbClr val="C8102E"/>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5"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7"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8" name="Text Placeholder 7"/>
          <p:cNvSpPr>
            <a:spLocks noGrp="1"/>
          </p:cNvSpPr>
          <p:nvPr>
            <p:ph type="body" sz="quarter" idx="11"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4"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3"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sp>
        <p:nvSpPr>
          <p:cNvPr id="6" name="Text Placeholder 7"/>
          <p:cNvSpPr>
            <a:spLocks noGrp="1"/>
          </p:cNvSpPr>
          <p:nvPr>
            <p:ph type="body" sz="quarter" idx="10" hasCustomPrompt="1"/>
          </p:nvPr>
        </p:nvSpPr>
        <p:spPr>
          <a:xfrm>
            <a:off x="6324600" y="6324600"/>
            <a:ext cx="2438400" cy="381000"/>
          </a:xfrm>
        </p:spPr>
        <p:txBody>
          <a:bodyPr/>
          <a:lstStyle>
            <a:lvl1pPr marL="0" indent="0" algn="r">
              <a:buNone/>
              <a:defRPr sz="1600" b="1" i="0" baseline="0">
                <a:solidFill>
                  <a:schemeClr val="bg1"/>
                </a:solidFill>
                <a:latin typeface="Univers 65" charset="0"/>
                <a:ea typeface="Univers 65" charset="0"/>
                <a:cs typeface="Univers 65" charset="0"/>
              </a:defRPr>
            </a:lvl1pPr>
          </a:lstStyle>
          <a:p>
            <a:pPr lvl="0"/>
            <a:r>
              <a:rPr lang="en-US"/>
              <a:t>Unit Name Goes Here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6096000"/>
            <a:ext cx="9144000" cy="7620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4572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066800"/>
            <a:ext cx="762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Text Box 11"/>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Slide Number Placeholder 5"/>
          <p:cNvSpPr>
            <a:spLocks noGrp="1"/>
          </p:cNvSpPr>
          <p:nvPr>
            <p:ph type="sldNum" sz="quarter" idx="4"/>
          </p:nvPr>
        </p:nvSpPr>
        <p:spPr>
          <a:xfrm>
            <a:off x="6553200" y="5715000"/>
            <a:ext cx="2133600" cy="365125"/>
          </a:xfrm>
          <a:prstGeom prst="rect">
            <a:avLst/>
          </a:prstGeom>
        </p:spPr>
        <p:txBody>
          <a:bodyPr vert="horz" lIns="91440" tIns="45720" rIns="91440" bIns="45720" rtlCol="0" anchor="ctr"/>
          <a:lstStyle>
            <a:lvl1pPr algn="r">
              <a:defRPr sz="1200">
                <a:solidFill>
                  <a:srgbClr val="ACA39A"/>
                </a:solidFill>
              </a:defRPr>
            </a:lvl1pPr>
          </a:lstStyle>
          <a:p>
            <a:fld id="{179A9A4E-4C82-4D44-9372-C31BB3818094}" type="slidenum">
              <a:rPr lang="en-US" smtClean="0"/>
              <a:pPr/>
              <a:t>‹#›</a:t>
            </a:fld>
            <a:endParaRPr lang="en-US" dirty="0"/>
          </a:p>
        </p:txBody>
      </p:sp>
      <p:pic>
        <p:nvPicPr>
          <p:cNvPr id="12" name="Picture 11" descr="ISU LEFT white.eps"/>
          <p:cNvPicPr>
            <a:picLocks noChangeAspect="1"/>
          </p:cNvPicPr>
          <p:nvPr userDrawn="1"/>
        </p:nvPicPr>
        <p:blipFill>
          <a:blip r:embed="rId13"/>
          <a:srcRect b="38235"/>
          <a:stretch>
            <a:fillRect/>
          </a:stretch>
        </p:blipFill>
        <p:spPr bwMode="auto">
          <a:xfrm>
            <a:off x="533400" y="6365927"/>
            <a:ext cx="3200400" cy="263473"/>
          </a:xfrm>
          <a:prstGeom prst="rect">
            <a:avLst/>
          </a:prstGeom>
          <a:noFill/>
          <a:ln w="9525">
            <a:noFill/>
            <a:miter lim="800000"/>
            <a:headEnd/>
            <a:tailEnd/>
          </a:ln>
        </p:spPr>
      </p:pic>
      <p:sp>
        <p:nvSpPr>
          <p:cNvPr id="6" name="Footer Placeholder 5"/>
          <p:cNvSpPr>
            <a:spLocks noGrp="1"/>
          </p:cNvSpPr>
          <p:nvPr>
            <p:ph type="ftr" sz="quarter" idx="3"/>
          </p:nvPr>
        </p:nvSpPr>
        <p:spPr>
          <a:xfrm>
            <a:off x="5715000" y="6315100"/>
            <a:ext cx="3086100" cy="365125"/>
          </a:xfrm>
          <a:prstGeom prst="rect">
            <a:avLst/>
          </a:prstGeom>
        </p:spPr>
        <p:txBody>
          <a:bodyPr vert="horz" lIns="91440" tIns="45720" rIns="91440" bIns="45720" rtlCol="0" anchor="ctr"/>
          <a:lstStyle>
            <a:lvl1pPr algn="ctr">
              <a:defRPr sz="1600" b="1" i="0">
                <a:solidFill>
                  <a:schemeClr val="bg1"/>
                </a:solidFill>
                <a:latin typeface="Univers 65" charset="0"/>
                <a:ea typeface="Univers 65" charset="0"/>
                <a:cs typeface="Univers 65" charset="0"/>
              </a:defRPr>
            </a:lvl1pPr>
          </a:lstStyle>
          <a:p>
            <a:pPr algn="r"/>
            <a:r>
              <a:rPr lang="en-US" dirty="0"/>
              <a:t>Unit Name Goes Here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p:titleStyle>
    <p:bodyStyle>
      <a:lvl1pPr marL="342900" indent="-342900" algn="l" rtl="0" fontAlgn="base">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FANmMQPnDPY&amp;list=PLcOap2oqW_gEMEVH9dg2HoXJ4NvydfsZM&amp;index=10" TargetMode="External"/><Relationship Id="rId3" Type="http://schemas.openxmlformats.org/officeDocument/2006/relationships/hyperlink" Target="https://www.youtube.com/watch?v=RGbfIfhGcRg&amp;list=PLcOap2oqW_gEMEVH9dg2HoXJ4NvydfsZM" TargetMode="External"/><Relationship Id="rId7" Type="http://schemas.openxmlformats.org/officeDocument/2006/relationships/hyperlink" Target="https://www.youtube.com/watch?v=cggpjOixWUI&amp;list=PLcOap2oqW_gEMEVH9dg2HoXJ4NvydfsZM&amp;index=1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youtube.com/watch?v=z9EbQCmaWBo&amp;list=PLcOap2oqW_gEMEVH9dg2HoXJ4NvydfsZM&amp;index=12" TargetMode="External"/><Relationship Id="rId5" Type="http://schemas.openxmlformats.org/officeDocument/2006/relationships/hyperlink" Target="https://www.youtube.com/watch?v=k8l3Lo10dgk&amp;list=PLcOap2oqW_gEMEVH9dg2HoXJ4NvydfsZM&amp;index=8" TargetMode="External"/><Relationship Id="rId4" Type="http://schemas.openxmlformats.org/officeDocument/2006/relationships/hyperlink" Target="https://www.youtube.com/watch?v=jUSWAC0jNDU&amp;list=PLcOap2oqW_gEMEVH9dg2HoXJ4NvydfsZM&amp;index=7" TargetMode="Externa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ourceforge.net/projects/electricds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1.emf"/><Relationship Id="rId4" Type="http://schemas.openxmlformats.org/officeDocument/2006/relationships/oleObject" Target="../embeddings/oleObject1.bin"/></Relationships>
</file>

<file path=ppt/slides/_rels/slide3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62.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6.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7.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382.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3.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4.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90.xml"/><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391.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392.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96.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97.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401.xml"/><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8517" y="2362200"/>
            <a:ext cx="7304087" cy="1066800"/>
          </a:xfrm>
        </p:spPr>
        <p:txBody>
          <a:bodyPr/>
          <a:lstStyle/>
          <a:p>
            <a:pPr algn="ctr"/>
            <a:r>
              <a:rPr lang="en-US" sz="4400" dirty="0"/>
              <a:t>OpenDSS Tutorial and Cases</a:t>
            </a:r>
          </a:p>
        </p:txBody>
      </p:sp>
      <p:sp>
        <p:nvSpPr>
          <p:cNvPr id="3" name="Subtitle 2"/>
          <p:cNvSpPr>
            <a:spLocks noGrp="1"/>
          </p:cNvSpPr>
          <p:nvPr>
            <p:ph type="subTitle" idx="1"/>
          </p:nvPr>
        </p:nvSpPr>
        <p:spPr>
          <a:xfrm>
            <a:off x="533400" y="3276600"/>
            <a:ext cx="7696200" cy="3124200"/>
          </a:xfrm>
        </p:spPr>
        <p:txBody>
          <a:bodyPr/>
          <a:lstStyle/>
          <a:p>
            <a:pPr algn="ctr"/>
            <a:endParaRPr lang="en-US" dirty="0">
              <a:solidFill>
                <a:schemeClr val="tx1"/>
              </a:solidFill>
            </a:endParaRPr>
          </a:p>
          <a:p>
            <a:pPr algn="ctr"/>
            <a:r>
              <a:rPr lang="en-US" dirty="0">
                <a:solidFill>
                  <a:schemeClr val="tx1"/>
                </a:solidFill>
              </a:rPr>
              <a:t>GRA: </a:t>
            </a:r>
            <a:r>
              <a:rPr lang="en-US" dirty="0" err="1">
                <a:solidFill>
                  <a:schemeClr val="tx1"/>
                </a:solidFill>
              </a:rPr>
              <a:t>Fankun</a:t>
            </a:r>
            <a:r>
              <a:rPr lang="en-US" dirty="0">
                <a:solidFill>
                  <a:schemeClr val="tx1"/>
                </a:solidFill>
              </a:rPr>
              <a:t> Bu</a:t>
            </a:r>
          </a:p>
          <a:p>
            <a:pPr algn="ctr"/>
            <a:r>
              <a:rPr lang="en-US" dirty="0">
                <a:solidFill>
                  <a:schemeClr val="tx1"/>
                </a:solidFill>
              </a:rPr>
              <a:t>Advisor: Dr. Zhaoyu Wang</a:t>
            </a:r>
          </a:p>
          <a:p>
            <a:pPr algn="ctr"/>
            <a:r>
              <a:rPr lang="en-US" dirty="0">
                <a:solidFill>
                  <a:schemeClr val="tx1"/>
                </a:solidFill>
              </a:rPr>
              <a:t>Department of Electrical and Computer Engineering</a:t>
            </a:r>
          </a:p>
          <a:p>
            <a:pPr algn="ctr"/>
            <a:r>
              <a:rPr lang="en-US" dirty="0">
                <a:solidFill>
                  <a:schemeClr val="tx1"/>
                </a:solidFill>
              </a:rPr>
              <a:t>Iowa State University</a:t>
            </a:r>
          </a:p>
          <a:p>
            <a:pPr lvl="0" algn="ctr"/>
            <a:endParaRPr lang="en-US" sz="1200" dirty="0">
              <a:solidFill>
                <a:schemeClr val="tx1"/>
              </a:solidFill>
            </a:endParaRPr>
          </a:p>
          <a:p>
            <a:pPr lvl="0" algn="ctr"/>
            <a:r>
              <a:rPr lang="en-US" sz="1200" dirty="0">
                <a:solidFill>
                  <a:schemeClr val="tx1"/>
                </a:solidFill>
              </a:rPr>
              <a:t>Reference:  </a:t>
            </a:r>
          </a:p>
          <a:p>
            <a:pPr lvl="0" algn="ctr"/>
            <a:r>
              <a:rPr lang="en-US" sz="1200" dirty="0">
                <a:solidFill>
                  <a:schemeClr val="tx1"/>
                </a:solidFill>
              </a:rPr>
              <a:t>R. C. Dugan, The Open Distribution System Simulator (OpenDSS),</a:t>
            </a:r>
          </a:p>
          <a:p>
            <a:pPr lvl="0" algn="ctr"/>
            <a:r>
              <a:rPr lang="en-US" sz="1200" dirty="0">
                <a:solidFill>
                  <a:schemeClr val="tx1"/>
                </a:solidFill>
              </a:rPr>
              <a:t>Electric Power Research Institute, Palo Alto, CA, USA, 2019.</a:t>
            </a:r>
          </a:p>
        </p:txBody>
      </p:sp>
      <p:sp>
        <p:nvSpPr>
          <p:cNvPr id="4" name="Text Placeholder 3"/>
          <p:cNvSpPr>
            <a:spLocks noGrp="1"/>
          </p:cNvSpPr>
          <p:nvPr>
            <p:ph type="body" sz="quarter" idx="10"/>
          </p:nvPr>
        </p:nvSpPr>
        <p:spPr/>
        <p:txBody>
          <a:bodyPr/>
          <a:lstStyle/>
          <a:p>
            <a:r>
              <a:rPr lang="en-US" dirty="0" err="1"/>
              <a:t>ECpE</a:t>
            </a:r>
            <a:r>
              <a:rPr lang="en-US" dirty="0"/>
              <a:t> Department</a:t>
            </a:r>
          </a:p>
        </p:txBody>
      </p:sp>
    </p:spTree>
    <p:extLst>
      <p:ext uri="{BB962C8B-B14F-4D97-AF65-F5344CB8AC3E}">
        <p14:creationId xmlns:p14="http://schemas.microsoft.com/office/powerpoint/2010/main" val="295591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Box 7"/>
          <p:cNvSpPr txBox="1"/>
          <p:nvPr/>
        </p:nvSpPr>
        <p:spPr>
          <a:xfrm>
            <a:off x="488092" y="796678"/>
            <a:ext cx="4648200"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What can </a:t>
            </a:r>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do?</a:t>
            </a:r>
            <a:endParaRPr lang="en-US" dirty="0"/>
          </a:p>
          <a:p>
            <a:endParaRPr lang="en-US" sz="1050" baseline="30000" dirty="0"/>
          </a:p>
        </p:txBody>
      </p:sp>
      <p:sp>
        <p:nvSpPr>
          <p:cNvPr id="11" name="TextBox 10"/>
          <p:cNvSpPr txBox="1"/>
          <p:nvPr/>
        </p:nvSpPr>
        <p:spPr>
          <a:xfrm>
            <a:off x="838200" y="1447800"/>
            <a:ext cx="7924800" cy="400110"/>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sym typeface="Wingdings" panose="05000000000000000000" pitchFamily="2" charset="2"/>
              </a:rPr>
              <a:t>Specific Applications</a:t>
            </a:r>
          </a:p>
        </p:txBody>
      </p:sp>
      <p:sp>
        <p:nvSpPr>
          <p:cNvPr id="15" name="TextBox 14"/>
          <p:cNvSpPr txBox="1"/>
          <p:nvPr/>
        </p:nvSpPr>
        <p:spPr>
          <a:xfrm>
            <a:off x="228600" y="2218353"/>
            <a:ext cx="4495800" cy="325217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Distribution Planning and Analysis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General Multi‐phase AC Circuit Analysis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Analysis of Distributed Generation Interconnections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Annual Load and Generation Simulations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Risk‐based Distribution Planning Studies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Probabilistic Planning Studies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Solar PV System Simulation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Wind Plant Simulations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Nuclear Plant Station Auxiliary Transformer Modeling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Distribution Automation Control Assessment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Protection System Simulation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Storage Modeling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Distribution Feeder Simulation with AMI Data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Distribution State Estimation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30000" noProof="0" dirty="0">
              <a:ln>
                <a:noFill/>
              </a:ln>
              <a:solidFill>
                <a:srgbClr val="000000"/>
              </a:solidFill>
              <a:effectLst/>
              <a:uLnTx/>
              <a:uFillTx/>
              <a:latin typeface="Times" charset="0"/>
              <a:ea typeface="+mn-ea"/>
              <a:cs typeface="+mn-cs"/>
            </a:endParaRPr>
          </a:p>
        </p:txBody>
      </p:sp>
      <p:sp>
        <p:nvSpPr>
          <p:cNvPr id="16" name="TextBox 15"/>
          <p:cNvSpPr txBox="1"/>
          <p:nvPr/>
        </p:nvSpPr>
        <p:spPr>
          <a:xfrm>
            <a:off x="4876800" y="2218353"/>
            <a:ext cx="4114800" cy="289310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Ground Voltage Rise on Transmission Systems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Times" charset="0"/>
                <a:ea typeface="+mn-ea"/>
                <a:cs typeface="+mn-cs"/>
              </a:rPr>
              <a:t>Geomagnetically</a:t>
            </a:r>
            <a:r>
              <a:rPr kumimoji="0" lang="en-US" sz="1400" b="0" i="0" u="none" strike="noStrike" kern="1200" cap="none" spc="0" normalizeH="0" baseline="0" noProof="0" dirty="0">
                <a:ln>
                  <a:noFill/>
                </a:ln>
                <a:solidFill>
                  <a:srgbClr val="000000"/>
                </a:solidFill>
                <a:effectLst/>
                <a:uLnTx/>
                <a:uFillTx/>
                <a:latin typeface="Times" charset="0"/>
                <a:ea typeface="+mn-ea"/>
                <a:cs typeface="+mn-cs"/>
              </a:rPr>
              <a:t>‐Induced Currents (GIC)</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EV Impacts Simulations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Co‐simulation of Power and Communications Networks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Analysis of Unusual Transformer Configurations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Harmonic and </a:t>
            </a:r>
            <a:r>
              <a:rPr kumimoji="0" lang="en-US" sz="1400" b="0" i="0" u="none" strike="noStrike" kern="1200" cap="none" spc="0" normalizeH="0" baseline="0" noProof="0" dirty="0" err="1">
                <a:ln>
                  <a:noFill/>
                </a:ln>
                <a:solidFill>
                  <a:srgbClr val="000000"/>
                </a:solidFill>
                <a:effectLst/>
                <a:uLnTx/>
                <a:uFillTx/>
                <a:latin typeface="Times" charset="0"/>
                <a:ea typeface="+mn-ea"/>
                <a:cs typeface="+mn-cs"/>
              </a:rPr>
              <a:t>Interharmonic</a:t>
            </a:r>
            <a:r>
              <a:rPr kumimoji="0" lang="en-US" sz="1400" b="0" i="0" u="none" strike="noStrike" kern="1200" cap="none" spc="0" normalizeH="0" baseline="0" noProof="0" dirty="0">
                <a:ln>
                  <a:noFill/>
                </a:ln>
                <a:solidFill>
                  <a:srgbClr val="000000"/>
                </a:solidFill>
                <a:effectLst/>
                <a:uLnTx/>
                <a:uFillTx/>
                <a:latin typeface="Times" charset="0"/>
                <a:ea typeface="+mn-ea"/>
                <a:cs typeface="+mn-cs"/>
              </a:rPr>
              <a:t> Distortion Analysis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Neutral‐to‐earth Voltage Simulations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Development of IEEE Test feeder cases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Phase Shifter Simulation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Arc Furnace Simulation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Impulse Loads (car crushers, etc.)</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charset="0"/>
                <a:ea typeface="+mn-ea"/>
                <a:cs typeface="+mn-cs"/>
              </a:rPr>
              <a:t>And more ….</a:t>
            </a:r>
            <a:endParaRPr kumimoji="0" lang="en-US" sz="1400" b="0" i="0" u="none" strike="noStrike" kern="1200" cap="none" spc="0" normalizeH="0" baseline="3000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1073793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801314"/>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Basefrequency</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Default = 60. Set the fundamental frequency for harmonic solution and the default base frequency for all impedance quantities. Side effect: This setting also changes the value of the solution frequency. See also </a:t>
            </a:r>
            <a:r>
              <a:rPr lang="en-US" sz="1800" dirty="0" err="1">
                <a:latin typeface="Times New Roman" panose="02020603050405020304" pitchFamily="18" charset="0"/>
                <a:cs typeface="Times New Roman" panose="02020603050405020304" pitchFamily="18" charset="0"/>
              </a:rPr>
              <a:t>DefaultBaseFrequency</a:t>
            </a:r>
            <a:r>
              <a:rPr lang="en-US" sz="1800" dirty="0">
                <a:latin typeface="Times New Roman" panose="02020603050405020304" pitchFamily="18" charset="0"/>
                <a:cs typeface="Times New Roman" panose="02020603050405020304" pitchFamily="18" charset="0"/>
              </a:rPr>
              <a: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Bus =</a:t>
            </a:r>
          </a:p>
          <a:p>
            <a:pPr lvl="0" algn="just">
              <a:spcAft>
                <a:spcPts val="0"/>
              </a:spcAft>
            </a:pPr>
            <a:r>
              <a:rPr lang="en-US" sz="1800" dirty="0">
                <a:latin typeface="Times New Roman" panose="02020603050405020304" pitchFamily="18" charset="0"/>
                <a:cs typeface="Times New Roman" panose="02020603050405020304" pitchFamily="18" charset="0"/>
              </a:rPr>
              <a:t>Set Active Bus by name. Can also be done with Select and </a:t>
            </a:r>
            <a:r>
              <a:rPr lang="en-US" sz="1800" dirty="0" err="1">
                <a:latin typeface="Times New Roman" panose="02020603050405020304" pitchFamily="18" charset="0"/>
                <a:cs typeface="Times New Roman" panose="02020603050405020304" pitchFamily="18" charset="0"/>
              </a:rPr>
              <a:t>SetkVBase</a:t>
            </a:r>
            <a:r>
              <a:rPr lang="en-US" sz="1800" dirty="0">
                <a:latin typeface="Times New Roman" panose="02020603050405020304" pitchFamily="18" charset="0"/>
                <a:cs typeface="Times New Roman" panose="02020603050405020304" pitchFamily="18" charset="0"/>
              </a:rPr>
              <a:t> commands and</a:t>
            </a:r>
          </a:p>
          <a:p>
            <a:pPr lvl="0" algn="just">
              <a:spcAft>
                <a:spcPts val="0"/>
              </a:spcAft>
            </a:pPr>
            <a:r>
              <a:rPr lang="en-US" sz="1800" dirty="0">
                <a:latin typeface="Times New Roman" panose="02020603050405020304" pitchFamily="18" charset="0"/>
                <a:cs typeface="Times New Roman" panose="02020603050405020304" pitchFamily="18" charset="0"/>
              </a:rPr>
              <a:t>the "Set Terminal=" option. The bus connected to the active terminal becomes the active bus. See </a:t>
            </a:r>
            <a:r>
              <a:rPr lang="en-US" sz="1800" dirty="0" err="1">
                <a:latin typeface="Times New Roman" panose="02020603050405020304" pitchFamily="18" charset="0"/>
                <a:cs typeface="Times New Roman" panose="02020603050405020304" pitchFamily="18" charset="0"/>
              </a:rPr>
              <a:t>Zsc</a:t>
            </a:r>
            <a:r>
              <a:rPr lang="en-US" sz="1800" dirty="0">
                <a:latin typeface="Times New Roman" panose="02020603050405020304" pitchFamily="18" charset="0"/>
                <a:cs typeface="Times New Roman" panose="02020603050405020304" pitchFamily="18" charset="0"/>
              </a:rPr>
              <a:t> and Zsc012 commands.</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capkVAR</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Size of capacitor, </a:t>
            </a:r>
            <a:r>
              <a:rPr lang="en-US" sz="1800" dirty="0" err="1">
                <a:latin typeface="Times New Roman" panose="02020603050405020304" pitchFamily="18" charset="0"/>
                <a:cs typeface="Times New Roman" panose="02020603050405020304" pitchFamily="18" charset="0"/>
              </a:rPr>
              <a:t>kVAR</a:t>
            </a:r>
            <a:r>
              <a:rPr lang="en-US" sz="1800" dirty="0">
                <a:latin typeface="Times New Roman" panose="02020603050405020304" pitchFamily="18" charset="0"/>
                <a:cs typeface="Times New Roman" panose="02020603050405020304" pitchFamily="18" charset="0"/>
              </a:rPr>
              <a:t>, to automatically add to system. Default is 600.0.</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casename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Name of case for yearly simulations with demand interval data. Becomes the name of</a:t>
            </a:r>
          </a:p>
          <a:p>
            <a:pPr lvl="0" algn="just">
              <a:spcAft>
                <a:spcPts val="0"/>
              </a:spcAft>
            </a:pPr>
            <a:r>
              <a:rPr lang="en-US" sz="1800" dirty="0">
                <a:latin typeface="Times New Roman" panose="02020603050405020304" pitchFamily="18" charset="0"/>
                <a:cs typeface="Times New Roman" panose="02020603050405020304" pitchFamily="18" charset="0"/>
              </a:rPr>
              <a:t>the subdirectory under which all the year data are stored. Default = circuit name. Side Effect: It sets the prefix for output files.</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054746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462760"/>
          </a:xfrm>
          <a:prstGeom prst="rect">
            <a:avLst/>
          </a:prstGeom>
          <a:noFill/>
        </p:spPr>
        <p:txBody>
          <a:bodyPr wrap="square" rtlCol="0">
            <a:spAutoFit/>
          </a:bodyPr>
          <a:lstStyle/>
          <a:p>
            <a:pPr lvl="0" algn="just">
              <a:spcAft>
                <a:spcPts val="600"/>
              </a:spcAft>
            </a:pPr>
            <a:r>
              <a:rPr lang="en-US" sz="1800" b="1" i="1" dirty="0" err="1">
                <a:solidFill>
                  <a:srgbClr val="FF0000"/>
                </a:solidFill>
                <a:latin typeface="Times New Roman" panose="02020603050405020304" pitchFamily="18" charset="0"/>
                <a:cs typeface="Times New Roman" panose="02020603050405020304" pitchFamily="18" charset="0"/>
              </a:rPr>
              <a:t>CapMarkerCode</a:t>
            </a:r>
            <a:r>
              <a:rPr lang="en-US" sz="1800" b="1" i="1" dirty="0">
                <a:solidFill>
                  <a:srgbClr val="FF0000"/>
                </a:solidFill>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It sets a numeric marker code for capacitors. Default is 37. See </a:t>
            </a:r>
            <a:r>
              <a:rPr lang="en-US" sz="1800" dirty="0" err="1">
                <a:latin typeface="Times New Roman" panose="02020603050405020304" pitchFamily="18" charset="0"/>
                <a:cs typeface="Times New Roman" panose="02020603050405020304" pitchFamily="18" charset="0"/>
              </a:rPr>
              <a:t>MarkerCode</a:t>
            </a:r>
            <a:r>
              <a:rPr lang="en-US" sz="1800" dirty="0">
                <a:latin typeface="Times New Roman" panose="02020603050405020304" pitchFamily="18" charset="0"/>
                <a:cs typeface="Times New Roman" panose="02020603050405020304" pitchFamily="18" charset="0"/>
              </a:rPr>
              <a:t> option.</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solidFill>
                  <a:srgbClr val="FF0000"/>
                </a:solidFill>
                <a:latin typeface="Times New Roman" panose="02020603050405020304" pitchFamily="18" charset="0"/>
                <a:cs typeface="Times New Roman" panose="02020603050405020304" pitchFamily="18" charset="0"/>
              </a:rPr>
              <a:t>CapMarkerSize</a:t>
            </a:r>
            <a:r>
              <a:rPr lang="en-US" sz="1800" b="1" i="1" dirty="0">
                <a:solidFill>
                  <a:srgbClr val="FF0000"/>
                </a:solidFill>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It sets the size of Capacitor marker. Default is 3.</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latin typeface="Times New Roman" panose="02020603050405020304" pitchFamily="18" charset="0"/>
                <a:cs typeface="Times New Roman" panose="02020603050405020304" pitchFamily="18" charset="0"/>
              </a:rPr>
              <a:t>Cfactors</a:t>
            </a:r>
            <a:r>
              <a:rPr lang="en-US" sz="1800" b="1" i="1" dirty="0">
                <a:latin typeface="Times New Roman" panose="02020603050405020304" pitchFamily="18" charset="0"/>
                <a:cs typeface="Times New Roman" panose="02020603050405020304" pitchFamily="18" charset="0"/>
              </a:rPr>
              <a:t>=</a:t>
            </a:r>
          </a:p>
          <a:p>
            <a:pPr lvl="0" algn="just">
              <a:spcAft>
                <a:spcPts val="600"/>
              </a:spcAft>
            </a:pPr>
            <a:r>
              <a:rPr lang="en-US" sz="1800" dirty="0">
                <a:latin typeface="Times New Roman" panose="02020603050405020304" pitchFamily="18" charset="0"/>
                <a:cs typeface="Times New Roman" panose="02020603050405020304" pitchFamily="18" charset="0"/>
              </a:rPr>
              <a:t>Similar to Set </a:t>
            </a:r>
            <a:r>
              <a:rPr lang="en-US" sz="1800" dirty="0" err="1">
                <a:latin typeface="Times New Roman" panose="02020603050405020304" pitchFamily="18" charset="0"/>
                <a:cs typeface="Times New Roman" panose="02020603050405020304" pitchFamily="18" charset="0"/>
              </a:rPr>
              <a:t>Allocationfactors</a:t>
            </a:r>
            <a:r>
              <a:rPr lang="en-US" sz="1800" dirty="0">
                <a:latin typeface="Times New Roman" panose="02020603050405020304" pitchFamily="18" charset="0"/>
                <a:cs typeface="Times New Roman" panose="02020603050405020304" pitchFamily="18" charset="0"/>
              </a:rPr>
              <a:t>= except this applies to the kWh billing property of Load objects. Sets all Load </a:t>
            </a:r>
            <a:r>
              <a:rPr lang="en-US" sz="1800" dirty="0" err="1">
                <a:latin typeface="Times New Roman" panose="02020603050405020304" pitchFamily="18" charset="0"/>
                <a:cs typeface="Times New Roman" panose="02020603050405020304" pitchFamily="18" charset="0"/>
              </a:rPr>
              <a:t>Cfactor</a:t>
            </a:r>
            <a:r>
              <a:rPr lang="en-US" sz="1800" dirty="0">
                <a:latin typeface="Times New Roman" panose="02020603050405020304" pitchFamily="18" charset="0"/>
                <a:cs typeface="Times New Roman" panose="02020603050405020304" pitchFamily="18" charset="0"/>
              </a:rPr>
              <a:t> properties to the same value. A typical value is 4. See online help on the Load object.</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latin typeface="Times New Roman" panose="02020603050405020304" pitchFamily="18" charset="0"/>
                <a:cs typeface="Times New Roman" panose="02020603050405020304" pitchFamily="18" charset="0"/>
              </a:rPr>
              <a:t>circuit =</a:t>
            </a:r>
          </a:p>
          <a:p>
            <a:pPr lvl="0" algn="just">
              <a:spcAft>
                <a:spcPts val="600"/>
              </a:spcAft>
            </a:pPr>
            <a:r>
              <a:rPr lang="en-US" sz="1800" dirty="0">
                <a:latin typeface="Times New Roman" panose="02020603050405020304" pitchFamily="18" charset="0"/>
                <a:cs typeface="Times New Roman" panose="02020603050405020304" pitchFamily="18" charset="0"/>
              </a:rPr>
              <a:t>Set the active circuit by name. </a:t>
            </a:r>
          </a:p>
        </p:txBody>
      </p:sp>
    </p:spTree>
    <p:extLst>
      <p:ext uri="{BB962C8B-B14F-4D97-AF65-F5344CB8AC3E}">
        <p14:creationId xmlns:p14="http://schemas.microsoft.com/office/powerpoint/2010/main" val="21737067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247317"/>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CktModel</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{Multiphase | Positive} Default = Multiphase. Designates whether circuit model is to be interpreted as a normal multi‐phase model or a positive‐sequence only model. If</a:t>
            </a:r>
          </a:p>
          <a:p>
            <a:pPr lvl="0" algn="just">
              <a:spcAft>
                <a:spcPts val="0"/>
              </a:spcAft>
            </a:pPr>
            <a:r>
              <a:rPr lang="en-US" sz="1800" dirty="0">
                <a:latin typeface="Times New Roman" panose="02020603050405020304" pitchFamily="18" charset="0"/>
                <a:cs typeface="Times New Roman" panose="02020603050405020304" pitchFamily="18" charset="0"/>
              </a:rPr>
              <a:t>Positive sequence, all power quantities are multiplied by 3 in reports and through any</a:t>
            </a:r>
          </a:p>
          <a:p>
            <a:pPr lvl="0" algn="just">
              <a:spcAft>
                <a:spcPts val="0"/>
              </a:spcAft>
            </a:pPr>
            <a:r>
              <a:rPr lang="en-US" sz="1800" dirty="0">
                <a:latin typeface="Times New Roman" panose="02020603050405020304" pitchFamily="18" charset="0"/>
                <a:cs typeface="Times New Roman" panose="02020603050405020304" pitchFamily="18" charset="0"/>
              </a:rPr>
              <a:t>interface that reports a power quantity. Any line with sequence parameter inputs will</a:t>
            </a:r>
          </a:p>
          <a:p>
            <a:pPr lvl="0" algn="just">
              <a:spcAft>
                <a:spcPts val="0"/>
              </a:spcAft>
            </a:pPr>
            <a:r>
              <a:rPr lang="en-US" sz="1800" dirty="0">
                <a:latin typeface="Times New Roman" panose="02020603050405020304" pitchFamily="18" charset="0"/>
                <a:cs typeface="Times New Roman" panose="02020603050405020304" pitchFamily="18" charset="0"/>
              </a:rPr>
              <a:t>use the long‐line equivalent pi section.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Class =</a:t>
            </a:r>
          </a:p>
          <a:p>
            <a:pPr lvl="0" algn="just">
              <a:spcAft>
                <a:spcPts val="0"/>
              </a:spcAft>
            </a:pPr>
            <a:r>
              <a:rPr lang="en-US" sz="1800" dirty="0">
                <a:latin typeface="Times New Roman" panose="02020603050405020304" pitchFamily="18" charset="0"/>
                <a:cs typeface="Times New Roman" panose="02020603050405020304" pitchFamily="18" charset="0"/>
              </a:rPr>
              <a:t>Synonym for Type=. sets class (type) for the Active DSS Object. This becomes the Active DSS Class.</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ControlMode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{OFF | STATIC |EVENT | TIME} Default is "STATIC". Control mode for the solution. Set to OFF to prevent controls from changing.</a:t>
            </a:r>
          </a:p>
          <a:p>
            <a:pPr lvl="0" algn="just">
              <a:spcAft>
                <a:spcPts val="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61859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3693319"/>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ControlMode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a:t>
            </a:r>
          </a:p>
          <a:p>
            <a:pPr lvl="0" algn="just">
              <a:spcAft>
                <a:spcPts val="0"/>
              </a:spcAft>
            </a:pPr>
            <a:r>
              <a:rPr lang="en-US" sz="1800" b="1" dirty="0">
                <a:latin typeface="Times New Roman" panose="02020603050405020304" pitchFamily="18" charset="0"/>
                <a:cs typeface="Times New Roman" panose="02020603050405020304" pitchFamily="18" charset="0"/>
              </a:rPr>
              <a:t>STATIC</a:t>
            </a:r>
            <a:r>
              <a:rPr lang="en-US" sz="1800" dirty="0">
                <a:latin typeface="Times New Roman" panose="02020603050405020304" pitchFamily="18" charset="0"/>
                <a:cs typeface="Times New Roman" panose="02020603050405020304" pitchFamily="18" charset="0"/>
              </a:rPr>
              <a:t> = Time does not advance. Control actions are executed in order of shortest time to act until all actions are cleared from the control queue. Use this mode for power flow solutions which may require several regulator tap changes per solution. This is the default for the standard Snapshot mode as well as Daily and Yearly simulations where the </a:t>
            </a:r>
            <a:r>
              <a:rPr lang="en-US" sz="1800" dirty="0" err="1">
                <a:latin typeface="Times New Roman" panose="02020603050405020304" pitchFamily="18" charset="0"/>
                <a:cs typeface="Times New Roman" panose="02020603050405020304" pitchFamily="18" charset="0"/>
              </a:rPr>
              <a:t>stepsize</a:t>
            </a:r>
            <a:r>
              <a:rPr lang="en-US" sz="1800" dirty="0">
                <a:latin typeface="Times New Roman" panose="02020603050405020304" pitchFamily="18" charset="0"/>
                <a:cs typeface="Times New Roman" panose="02020603050405020304" pitchFamily="18" charset="0"/>
              </a:rPr>
              <a:t> is typically greater than 15 min.</a:t>
            </a:r>
          </a:p>
          <a:p>
            <a:pPr lvl="0" algn="just">
              <a:spcAft>
                <a:spcPts val="0"/>
              </a:spcAft>
            </a:pPr>
            <a:r>
              <a:rPr lang="en-US" sz="1800" b="1" dirty="0">
                <a:latin typeface="Times New Roman" panose="02020603050405020304" pitchFamily="18" charset="0"/>
                <a:cs typeface="Times New Roman" panose="02020603050405020304" pitchFamily="18" charset="0"/>
              </a:rPr>
              <a:t>EVENT</a:t>
            </a:r>
            <a:r>
              <a:rPr lang="en-US" sz="1800" dirty="0">
                <a:latin typeface="Times New Roman" panose="02020603050405020304" pitchFamily="18" charset="0"/>
                <a:cs typeface="Times New Roman" panose="02020603050405020304" pitchFamily="18" charset="0"/>
              </a:rPr>
              <a:t> = solution is event driven. Only the control actions nearest in time are executed and the time is advanced automatically to the time of the event.</a:t>
            </a:r>
          </a:p>
          <a:p>
            <a:pPr lvl="0" algn="just">
              <a:spcAft>
                <a:spcPts val="0"/>
              </a:spcAft>
            </a:pPr>
            <a:r>
              <a:rPr lang="en-US" sz="1800" b="1" dirty="0">
                <a:latin typeface="Times New Roman" panose="02020603050405020304" pitchFamily="18" charset="0"/>
                <a:cs typeface="Times New Roman" panose="02020603050405020304" pitchFamily="18" charset="0"/>
              </a:rPr>
              <a:t>TIME</a:t>
            </a:r>
            <a:r>
              <a:rPr lang="en-US" sz="1800" dirty="0">
                <a:latin typeface="Times New Roman" panose="02020603050405020304" pitchFamily="18" charset="0"/>
                <a:cs typeface="Times New Roman" panose="02020603050405020304" pitchFamily="18" charset="0"/>
              </a:rPr>
              <a:t> = solution is time driven. Control actions are executed when the time for the</a:t>
            </a:r>
          </a:p>
          <a:p>
            <a:pPr lvl="0" algn="just">
              <a:spcAft>
                <a:spcPts val="0"/>
              </a:spcAft>
            </a:pPr>
            <a:r>
              <a:rPr lang="en-US" sz="1800" dirty="0">
                <a:latin typeface="Times New Roman" panose="02020603050405020304" pitchFamily="18" charset="0"/>
                <a:cs typeface="Times New Roman" panose="02020603050405020304" pitchFamily="18" charset="0"/>
              </a:rPr>
              <a:t>pending action is reached or surpassed. Use this for duty-cycle mode and dynamic mode.</a:t>
            </a:r>
          </a:p>
          <a:p>
            <a:pPr lvl="0" algn="just">
              <a:spcAft>
                <a:spcPts val="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68879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677930"/>
          </a:xfrm>
          <a:prstGeom prst="rect">
            <a:avLst/>
          </a:prstGeom>
          <a:noFill/>
        </p:spPr>
        <p:txBody>
          <a:bodyPr wrap="square" rtlCol="0">
            <a:spAutoFit/>
          </a:bodyPr>
          <a:lstStyle/>
          <a:p>
            <a:pPr lvl="0" algn="just">
              <a:spcAft>
                <a:spcPts val="600"/>
              </a:spcAft>
            </a:pPr>
            <a:r>
              <a:rPr lang="en-US" sz="1800" b="1" i="1" dirty="0" err="1">
                <a:latin typeface="Times New Roman" panose="02020603050405020304" pitchFamily="18" charset="0"/>
                <a:cs typeface="Times New Roman" panose="02020603050405020304" pitchFamily="18" charset="0"/>
              </a:rPr>
              <a:t>ControlMode</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a:t>
            </a:r>
          </a:p>
          <a:p>
            <a:pPr lvl="0" algn="just">
              <a:spcAft>
                <a:spcPts val="600"/>
              </a:spcAft>
            </a:pPr>
            <a:r>
              <a:rPr lang="en-US" sz="1800" dirty="0">
                <a:latin typeface="Times New Roman" panose="02020603050405020304" pitchFamily="18" charset="0"/>
                <a:cs typeface="Times New Roman" panose="02020603050405020304" pitchFamily="18" charset="0"/>
              </a:rPr>
              <a:t>Controls may reset and may choose not to act when it comes their time to respond.</a:t>
            </a:r>
          </a:p>
          <a:p>
            <a:pPr lvl="0" algn="just">
              <a:spcAft>
                <a:spcPts val="600"/>
              </a:spcAft>
            </a:pPr>
            <a:r>
              <a:rPr lang="en-US" sz="1800" dirty="0">
                <a:latin typeface="Times New Roman" panose="02020603050405020304" pitchFamily="18" charset="0"/>
                <a:cs typeface="Times New Roman" panose="02020603050405020304" pitchFamily="18" charset="0"/>
              </a:rPr>
              <a:t>Use </a:t>
            </a:r>
            <a:r>
              <a:rPr lang="en-US" sz="1800" b="1" dirty="0">
                <a:latin typeface="Times New Roman" panose="02020603050405020304" pitchFamily="18" charset="0"/>
                <a:cs typeface="Times New Roman" panose="02020603050405020304" pitchFamily="18" charset="0"/>
              </a:rPr>
              <a:t>TIME</a:t>
            </a:r>
            <a:r>
              <a:rPr lang="en-US" sz="1800" dirty="0">
                <a:latin typeface="Times New Roman" panose="02020603050405020304" pitchFamily="18" charset="0"/>
                <a:cs typeface="Times New Roman" panose="02020603050405020304" pitchFamily="18" charset="0"/>
              </a:rPr>
              <a:t> mode when modeling a control externally to the DSS and a solution mode</a:t>
            </a:r>
          </a:p>
          <a:p>
            <a:pPr lvl="0" algn="just">
              <a:spcAft>
                <a:spcPts val="600"/>
              </a:spcAft>
            </a:pPr>
            <a:r>
              <a:rPr lang="en-US" sz="1800" dirty="0">
                <a:latin typeface="Times New Roman" panose="02020603050405020304" pitchFamily="18" charset="0"/>
                <a:cs typeface="Times New Roman" panose="02020603050405020304" pitchFamily="18" charset="0"/>
              </a:rPr>
              <a:t>such as DAILY or DUTYCYCLE that advances time, or set the time (hour and sec) explicitly from the external program.</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latin typeface="Times New Roman" panose="02020603050405020304" pitchFamily="18" charset="0"/>
                <a:cs typeface="Times New Roman" panose="02020603050405020304" pitchFamily="18" charset="0"/>
              </a:rPr>
              <a:t>Datapath =</a:t>
            </a:r>
          </a:p>
          <a:p>
            <a:pPr lvl="0" algn="just">
              <a:spcAft>
                <a:spcPts val="600"/>
              </a:spcAft>
            </a:pPr>
            <a:r>
              <a:rPr lang="en-US" sz="1800" dirty="0">
                <a:latin typeface="Times New Roman" panose="02020603050405020304" pitchFamily="18" charset="0"/>
                <a:cs typeface="Times New Roman" panose="02020603050405020304" pitchFamily="18" charset="0"/>
              </a:rPr>
              <a:t>Set the data path for files written or read by the DSS. Defaults to the startup path. May be Null. Executes a CHDIR to this path if non‐null. Does not require a circuit defined. You can also use the “cd” command from a script.</a:t>
            </a:r>
          </a:p>
        </p:txBody>
      </p:sp>
    </p:spTree>
    <p:extLst>
      <p:ext uri="{BB962C8B-B14F-4D97-AF65-F5344CB8AC3E}">
        <p14:creationId xmlns:p14="http://schemas.microsoft.com/office/powerpoint/2010/main" val="12779483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108817"/>
          </a:xfrm>
          <a:prstGeom prst="rect">
            <a:avLst/>
          </a:prstGeom>
          <a:noFill/>
        </p:spPr>
        <p:txBody>
          <a:bodyPr wrap="square" rtlCol="0">
            <a:spAutoFit/>
          </a:bodyPr>
          <a:lstStyle/>
          <a:p>
            <a:pPr lvl="0" algn="just">
              <a:spcAft>
                <a:spcPts val="600"/>
              </a:spcAft>
            </a:pPr>
            <a:r>
              <a:rPr lang="en-US" sz="1800" b="1" i="1" dirty="0" err="1">
                <a:solidFill>
                  <a:srgbClr val="FF0000"/>
                </a:solidFill>
                <a:latin typeface="Times New Roman" panose="02020603050405020304" pitchFamily="18" charset="0"/>
                <a:cs typeface="Times New Roman" panose="02020603050405020304" pitchFamily="18" charset="0"/>
              </a:rPr>
              <a:t>DefaultBaseFrequency</a:t>
            </a:r>
            <a:r>
              <a:rPr lang="en-US" sz="1800" b="1" i="1" dirty="0">
                <a:solidFill>
                  <a:srgbClr val="FF0000"/>
                </a:solidFill>
                <a:latin typeface="Times New Roman" panose="02020603050405020304" pitchFamily="18" charset="0"/>
                <a:cs typeface="Times New Roman" panose="02020603050405020304" pitchFamily="18" charset="0"/>
              </a:rPr>
              <a:t>=</a:t>
            </a:r>
          </a:p>
          <a:p>
            <a:pPr lvl="0" algn="just">
              <a:spcAft>
                <a:spcPts val="600"/>
              </a:spcAft>
            </a:pPr>
            <a:r>
              <a:rPr lang="en-US" sz="1800" dirty="0">
                <a:latin typeface="Times New Roman" panose="02020603050405020304" pitchFamily="18" charset="0"/>
                <a:cs typeface="Times New Roman" panose="02020603050405020304" pitchFamily="18" charset="0"/>
              </a:rPr>
              <a:t>It sets Default Base Frequency, in Hz. The default value when first installed is 60 Hz. It needs only be set one time. This is useful for users studying 50 Hz systems.</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latin typeface="Times New Roman" panose="02020603050405020304" pitchFamily="18" charset="0"/>
                <a:cs typeface="Times New Roman" panose="02020603050405020304" pitchFamily="18" charset="0"/>
              </a:rPr>
              <a:t>DefaultDaily</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Default daily load shape name. Default value is "default", which is a 24‐hour curve</a:t>
            </a:r>
          </a:p>
          <a:p>
            <a:pPr lvl="0" algn="just">
              <a:spcAft>
                <a:spcPts val="600"/>
              </a:spcAft>
            </a:pPr>
            <a:r>
              <a:rPr lang="en-US" sz="1800" dirty="0">
                <a:latin typeface="Times New Roman" panose="02020603050405020304" pitchFamily="18" charset="0"/>
                <a:cs typeface="Times New Roman" panose="02020603050405020304" pitchFamily="18" charset="0"/>
              </a:rPr>
              <a:t>defined when the DSS is started.</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algn="just">
              <a:spcAft>
                <a:spcPts val="600"/>
              </a:spcAft>
            </a:pPr>
            <a:r>
              <a:rPr lang="en-US" sz="1800" b="1" i="1" dirty="0" err="1">
                <a:latin typeface="Times New Roman" panose="02020603050405020304" pitchFamily="18" charset="0"/>
                <a:cs typeface="Times New Roman" panose="02020603050405020304" pitchFamily="18" charset="0"/>
              </a:rPr>
              <a:t>DefaultYearly</a:t>
            </a:r>
            <a:r>
              <a:rPr lang="en-US" sz="1800" b="1" i="1" dirty="0">
                <a:latin typeface="Times New Roman" panose="02020603050405020304" pitchFamily="18" charset="0"/>
                <a:cs typeface="Times New Roman" panose="02020603050405020304" pitchFamily="18" charset="0"/>
              </a:rPr>
              <a:t> =</a:t>
            </a:r>
          </a:p>
          <a:p>
            <a:pPr algn="just">
              <a:spcAft>
                <a:spcPts val="600"/>
              </a:spcAft>
            </a:pPr>
            <a:r>
              <a:rPr lang="en-US" sz="1800" dirty="0">
                <a:latin typeface="Times New Roman" panose="02020603050405020304" pitchFamily="18" charset="0"/>
                <a:cs typeface="Times New Roman" panose="02020603050405020304" pitchFamily="18" charset="0"/>
              </a:rPr>
              <a:t>Default yearly load shape name. Default value is "default", which is a 24‐hour curve</a:t>
            </a:r>
          </a:p>
          <a:p>
            <a:pPr algn="just">
              <a:spcAft>
                <a:spcPts val="600"/>
              </a:spcAft>
            </a:pPr>
            <a:r>
              <a:rPr lang="en-US" sz="1800" dirty="0">
                <a:latin typeface="Times New Roman" panose="02020603050405020304" pitchFamily="18" charset="0"/>
                <a:cs typeface="Times New Roman" panose="02020603050405020304" pitchFamily="18" charset="0"/>
              </a:rPr>
              <a:t>defined when the DSS is started. If no other curve is defined, this curve is simply repeated when in Yearly simulation mode.</a:t>
            </a:r>
          </a:p>
        </p:txBody>
      </p:sp>
    </p:spTree>
    <p:extLst>
      <p:ext uri="{BB962C8B-B14F-4D97-AF65-F5344CB8AC3E}">
        <p14:creationId xmlns:p14="http://schemas.microsoft.com/office/powerpoint/2010/main" val="41553484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585871"/>
          </a:xfrm>
          <a:prstGeom prst="rect">
            <a:avLst/>
          </a:prstGeom>
          <a:noFill/>
        </p:spPr>
        <p:txBody>
          <a:bodyPr wrap="square" rtlCol="0">
            <a:spAutoFit/>
          </a:bodyPr>
          <a:lstStyle/>
          <a:p>
            <a:pPr lvl="0" algn="just">
              <a:spcAft>
                <a:spcPts val="600"/>
              </a:spcAft>
            </a:pPr>
            <a:r>
              <a:rPr lang="en-US" sz="1800" b="1" i="1" dirty="0" err="1">
                <a:latin typeface="Times New Roman" panose="02020603050405020304" pitchFamily="18" charset="0"/>
                <a:cs typeface="Times New Roman" panose="02020603050405020304" pitchFamily="18" charset="0"/>
              </a:rPr>
              <a:t>DemandInterval</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{YES/TRUE | NO/FALSE} Default = no. Set for keeping demand interval data for daily, yearly, </a:t>
            </a:r>
            <a:r>
              <a:rPr lang="en-US" sz="1800" dirty="0" err="1">
                <a:latin typeface="Times New Roman" panose="02020603050405020304" pitchFamily="18" charset="0"/>
                <a:cs typeface="Times New Roman" panose="02020603050405020304" pitchFamily="18" charset="0"/>
              </a:rPr>
              <a:t>etc</a:t>
            </a:r>
            <a:r>
              <a:rPr lang="en-US" sz="1800" dirty="0">
                <a:latin typeface="Times New Roman" panose="02020603050405020304" pitchFamily="18" charset="0"/>
                <a:cs typeface="Times New Roman" panose="02020603050405020304" pitchFamily="18" charset="0"/>
              </a:rPr>
              <a:t>, simulations. Side Effect: Resets all meters!!!</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latin typeface="Times New Roman" panose="02020603050405020304" pitchFamily="18" charset="0"/>
                <a:cs typeface="Times New Roman" panose="02020603050405020304" pitchFamily="18" charset="0"/>
              </a:rPr>
              <a:t>DIVerbose</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{YES/TRUE | NO/FALSE} Default = FALSE. Set to Yes/True if you wish a separate demand interval (DI) file written for each meter. Otherwise, only the totalizing meters are written.</a:t>
            </a:r>
          </a:p>
          <a:p>
            <a:pPr lvl="0" algn="just">
              <a:spcAft>
                <a:spcPts val="600"/>
              </a:spcAft>
            </a:pPr>
            <a:endParaRPr lang="en-US" sz="1800" b="1" i="1"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latin typeface="Times New Roman" panose="02020603050405020304" pitchFamily="18" charset="0"/>
                <a:cs typeface="Times New Roman" panose="02020603050405020304" pitchFamily="18" charset="0"/>
              </a:rPr>
              <a:t>EarthModel</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One of {Carson | </a:t>
            </a:r>
            <a:r>
              <a:rPr lang="en-US" sz="1800" dirty="0" err="1">
                <a:latin typeface="Times New Roman" panose="02020603050405020304" pitchFamily="18" charset="0"/>
                <a:cs typeface="Times New Roman" panose="02020603050405020304" pitchFamily="18" charset="0"/>
              </a:rPr>
              <a:t>FullCarson</a:t>
            </a:r>
            <a:r>
              <a:rPr lang="en-US" sz="1800" dirty="0">
                <a:latin typeface="Times New Roman" panose="02020603050405020304" pitchFamily="18" charset="0"/>
                <a:cs typeface="Times New Roman" panose="02020603050405020304" pitchFamily="18" charset="0"/>
              </a:rPr>
              <a:t> | Deri*}. Default is Deri, which is a fit to the Full Carson</a:t>
            </a:r>
          </a:p>
          <a:p>
            <a:pPr lvl="0" algn="just">
              <a:spcAft>
                <a:spcPts val="600"/>
              </a:spcAft>
            </a:pPr>
            <a:r>
              <a:rPr lang="en-US" sz="1800" dirty="0">
                <a:latin typeface="Times New Roman" panose="02020603050405020304" pitchFamily="18" charset="0"/>
                <a:cs typeface="Times New Roman" panose="02020603050405020304" pitchFamily="18" charset="0"/>
              </a:rPr>
              <a:t>that works well into high frequencies. "Carson" is the simplified Carson method that is typically used for 50/60 Hz power flow programs. Applies only to Line objects that use </a:t>
            </a:r>
            <a:r>
              <a:rPr lang="en-US" sz="1800" dirty="0" err="1">
                <a:latin typeface="Times New Roman" panose="02020603050405020304" pitchFamily="18" charset="0"/>
                <a:cs typeface="Times New Roman" panose="02020603050405020304" pitchFamily="18" charset="0"/>
              </a:rPr>
              <a:t>LineGeometry</a:t>
            </a:r>
            <a:r>
              <a:rPr lang="en-US" sz="1800" dirty="0">
                <a:latin typeface="Times New Roman" panose="02020603050405020304" pitchFamily="18" charset="0"/>
                <a:cs typeface="Times New Roman" panose="02020603050405020304" pitchFamily="18" charset="0"/>
              </a:rPr>
              <a:t> objects to compute impedances.</a:t>
            </a:r>
          </a:p>
        </p:txBody>
      </p:sp>
    </p:spTree>
    <p:extLst>
      <p:ext uri="{BB962C8B-B14F-4D97-AF65-F5344CB8AC3E}">
        <p14:creationId xmlns:p14="http://schemas.microsoft.com/office/powerpoint/2010/main" val="3419610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3970318"/>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Editor=</a:t>
            </a:r>
          </a:p>
          <a:p>
            <a:pPr lvl="0" algn="just">
              <a:spcAft>
                <a:spcPts val="0"/>
              </a:spcAft>
            </a:pPr>
            <a:r>
              <a:rPr lang="en-US" sz="1800" dirty="0">
                <a:latin typeface="Times New Roman" panose="02020603050405020304" pitchFamily="18" charset="0"/>
                <a:cs typeface="Times New Roman" panose="02020603050405020304" pitchFamily="18" charset="0"/>
              </a:rPr>
              <a:t>Set the command string required to start up the editor preferred by the user. Defaults</a:t>
            </a:r>
          </a:p>
          <a:p>
            <a:pPr lvl="0" algn="just">
              <a:spcAft>
                <a:spcPts val="0"/>
              </a:spcAft>
            </a:pPr>
            <a:r>
              <a:rPr lang="en-US" sz="1800" dirty="0">
                <a:latin typeface="Times New Roman" panose="02020603050405020304" pitchFamily="18" charset="0"/>
                <a:cs typeface="Times New Roman" panose="02020603050405020304" pitchFamily="18" charset="0"/>
              </a:rPr>
              <a:t>to Notepad. This is used to display certain reports from the DSS. Use the complete path name for any other Editor. Does not require a circuit defined. This value is saved in the Windows Registry and need only be specified one time.</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Element =</a:t>
            </a:r>
          </a:p>
          <a:p>
            <a:pPr lvl="0" algn="just">
              <a:spcAft>
                <a:spcPts val="0"/>
              </a:spcAft>
            </a:pPr>
            <a:r>
              <a:rPr lang="en-US" sz="1800" dirty="0">
                <a:latin typeface="Times New Roman" panose="02020603050405020304" pitchFamily="18" charset="0"/>
                <a:cs typeface="Times New Roman" panose="02020603050405020304" pitchFamily="18" charset="0"/>
              </a:rPr>
              <a:t>Sets the active DSS element by name. You can use the complete object specification (class.name) or just the name. If full name is specified, class becomes the active class,</a:t>
            </a:r>
          </a:p>
          <a:p>
            <a:pPr lvl="0" algn="just">
              <a:spcAft>
                <a:spcPts val="0"/>
              </a:spcAft>
            </a:pPr>
            <a:r>
              <a:rPr lang="en-US" sz="1800" dirty="0">
                <a:latin typeface="Times New Roman" panose="02020603050405020304" pitchFamily="18" charset="0"/>
                <a:cs typeface="Times New Roman" panose="02020603050405020304" pitchFamily="18" charset="0"/>
              </a:rPr>
              <a:t>also. See also the Select command.</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Emergvmaxpu</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Maximum permissible per unit voltage for emergency (contingency) conditions. Default is 1.08.</a:t>
            </a:r>
          </a:p>
        </p:txBody>
      </p:sp>
    </p:spTree>
    <p:extLst>
      <p:ext uri="{BB962C8B-B14F-4D97-AF65-F5344CB8AC3E}">
        <p14:creationId xmlns:p14="http://schemas.microsoft.com/office/powerpoint/2010/main" val="35124009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970318"/>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Emergvminpu</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Minimum permissible per unit voltage for emergency (contingency) conditions. Default is 0.90.</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Frequency =</a:t>
            </a:r>
          </a:p>
          <a:p>
            <a:pPr lvl="0" algn="just">
              <a:spcAft>
                <a:spcPts val="0"/>
              </a:spcAft>
            </a:pPr>
            <a:r>
              <a:rPr lang="en-US" sz="1800" dirty="0">
                <a:latin typeface="Times New Roman" panose="02020603050405020304" pitchFamily="18" charset="0"/>
                <a:cs typeface="Times New Roman" panose="02020603050405020304" pitchFamily="18" charset="0"/>
              </a:rPr>
              <a:t>sets the frequency for the next solution of the active circuit.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Genkw</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Size of generator, kW, to automatically add to system. Default is 1000.0</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GenMult</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Global multiplier for the kW output of every generator in the circuit. Default is 1.0.</a:t>
            </a:r>
          </a:p>
          <a:p>
            <a:pPr lvl="0" algn="just">
              <a:spcAft>
                <a:spcPts val="0"/>
              </a:spcAft>
            </a:pPr>
            <a:r>
              <a:rPr lang="en-US" sz="1800" dirty="0">
                <a:latin typeface="Times New Roman" panose="02020603050405020304" pitchFamily="18" charset="0"/>
                <a:cs typeface="Times New Roman" panose="02020603050405020304" pitchFamily="18" charset="0"/>
              </a:rPr>
              <a:t>Applies to Snapshot, Daily, and </a:t>
            </a:r>
            <a:r>
              <a:rPr lang="en-US" sz="1800" dirty="0" err="1">
                <a:latin typeface="Times New Roman" panose="02020603050405020304" pitchFamily="18" charset="0"/>
                <a:cs typeface="Times New Roman" panose="02020603050405020304" pitchFamily="18" charset="0"/>
              </a:rPr>
              <a:t>DutyCycle</a:t>
            </a:r>
            <a:r>
              <a:rPr lang="en-US" sz="1800" dirty="0">
                <a:latin typeface="Times New Roman" panose="02020603050405020304" pitchFamily="18" charset="0"/>
                <a:cs typeface="Times New Roman" panose="02020603050405020304" pitchFamily="18" charset="0"/>
              </a:rPr>
              <a:t> solution modes. Ignored if generator is</a:t>
            </a:r>
          </a:p>
          <a:p>
            <a:pPr lvl="0" algn="just">
              <a:spcAft>
                <a:spcPts val="0"/>
              </a:spcAft>
            </a:pPr>
            <a:r>
              <a:rPr lang="en-US" sz="1800" dirty="0">
                <a:latin typeface="Times New Roman" panose="02020603050405020304" pitchFamily="18" charset="0"/>
                <a:cs typeface="Times New Roman" panose="02020603050405020304" pitchFamily="18" charset="0"/>
              </a:rPr>
              <a:t>designated as Status=Fixed.</a:t>
            </a:r>
          </a:p>
        </p:txBody>
      </p:sp>
    </p:spTree>
    <p:extLst>
      <p:ext uri="{BB962C8B-B14F-4D97-AF65-F5344CB8AC3E}">
        <p14:creationId xmlns:p14="http://schemas.microsoft.com/office/powerpoint/2010/main" val="17406367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247317"/>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Genpf</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Power factor of generator to assume for automatic addition. Default is 1.0.</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h =</a:t>
            </a:r>
          </a:p>
          <a:p>
            <a:pPr lvl="0" algn="just">
              <a:spcAft>
                <a:spcPts val="0"/>
              </a:spcAft>
            </a:pPr>
            <a:r>
              <a:rPr lang="en-US" sz="1800" dirty="0">
                <a:latin typeface="Times New Roman" panose="02020603050405020304" pitchFamily="18" charset="0"/>
                <a:cs typeface="Times New Roman" panose="02020603050405020304" pitchFamily="18" charset="0"/>
              </a:rPr>
              <a:t>Alternate name for time step size (see </a:t>
            </a:r>
            <a:r>
              <a:rPr lang="en-US" sz="1800" dirty="0" err="1">
                <a:latin typeface="Times New Roman" panose="02020603050405020304" pitchFamily="18" charset="0"/>
                <a:cs typeface="Times New Roman" panose="02020603050405020304" pitchFamily="18" charset="0"/>
              </a:rPr>
              <a:t>Stepsize</a:t>
            </a:r>
            <a:r>
              <a:rPr lang="en-US" sz="1800" dirty="0">
                <a:latin typeface="Times New Roman" panose="02020603050405020304" pitchFamily="18" charset="0"/>
                <a:cs typeface="Times New Roman" panose="02020603050405020304" pitchFamily="18" charset="0"/>
              </a:rPr>
              <a: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Harmonics =</a:t>
            </a:r>
          </a:p>
          <a:p>
            <a:pPr lvl="0" algn="just">
              <a:spcAft>
                <a:spcPts val="0"/>
              </a:spcAft>
            </a:pPr>
            <a:r>
              <a:rPr lang="en-US" sz="1800" dirty="0">
                <a:latin typeface="Times New Roman" panose="02020603050405020304" pitchFamily="18" charset="0"/>
                <a:cs typeface="Times New Roman" panose="02020603050405020304" pitchFamily="18" charset="0"/>
              </a:rPr>
              <a:t>{ALL | (list of harmonics) } Default = ALL. Array of harmonics for which to perform a solution in Harmonics mode. If ALL, then solution is performed for all harmonics defined in spectra currently being used. Otherwise, specify a more limited list such as:</a:t>
            </a:r>
          </a:p>
          <a:p>
            <a:pPr lvl="0" algn="just">
              <a:spcAft>
                <a:spcPts val="0"/>
              </a:spcAft>
            </a:pPr>
            <a:r>
              <a:rPr lang="en-US" sz="1800" dirty="0">
                <a:latin typeface="Times New Roman" panose="02020603050405020304" pitchFamily="18" charset="0"/>
                <a:cs typeface="Times New Roman" panose="02020603050405020304" pitchFamily="18" charset="0"/>
              </a:rPr>
              <a:t>Set Harmonics=(1 5 7 11 13)</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Hour=</a:t>
            </a:r>
          </a:p>
          <a:p>
            <a:pPr lvl="0" algn="just">
              <a:spcAft>
                <a:spcPts val="0"/>
              </a:spcAft>
            </a:pPr>
            <a:r>
              <a:rPr lang="en-US" sz="1800" dirty="0">
                <a:latin typeface="Times New Roman" panose="02020603050405020304" pitchFamily="18" charset="0"/>
                <a:cs typeface="Times New Roman" panose="02020603050405020304" pitchFamily="18" charset="0"/>
              </a:rPr>
              <a:t>sets the hour to be used for the start time of the solution of the active circuit. (See also</a:t>
            </a:r>
          </a:p>
          <a:p>
            <a:pPr lvl="0" algn="just">
              <a:spcAft>
                <a:spcPts val="0"/>
              </a:spcAft>
            </a:pPr>
            <a:r>
              <a:rPr lang="en-US" sz="1800" dirty="0">
                <a:latin typeface="Times New Roman" panose="02020603050405020304" pitchFamily="18" charset="0"/>
                <a:cs typeface="Times New Roman" panose="02020603050405020304" pitchFamily="18" charset="0"/>
              </a:rPr>
              <a:t>Time)</a:t>
            </a:r>
          </a:p>
        </p:txBody>
      </p:sp>
    </p:spTree>
    <p:extLst>
      <p:ext uri="{BB962C8B-B14F-4D97-AF65-F5344CB8AC3E}">
        <p14:creationId xmlns:p14="http://schemas.microsoft.com/office/powerpoint/2010/main" val="2344649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Box 7"/>
          <p:cNvSpPr txBox="1"/>
          <p:nvPr/>
        </p:nvSpPr>
        <p:spPr>
          <a:xfrm>
            <a:off x="488092" y="796678"/>
            <a:ext cx="5455508"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Where to download and learn OpenDSS?</a:t>
            </a:r>
            <a:endParaRPr lang="en-US" dirty="0"/>
          </a:p>
          <a:p>
            <a:endParaRPr lang="en-US" sz="1050" baseline="30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75529"/>
            <a:ext cx="7650892" cy="3747376"/>
          </a:xfrm>
          <a:prstGeom prst="rect">
            <a:avLst/>
          </a:prstGeom>
        </p:spPr>
      </p:pic>
    </p:spTree>
    <p:extLst>
      <p:ext uri="{BB962C8B-B14F-4D97-AF65-F5344CB8AC3E}">
        <p14:creationId xmlns:p14="http://schemas.microsoft.com/office/powerpoint/2010/main" val="7248066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724096"/>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KeepList</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Array of bus names to keep when performing circuit reductions. You can specify a text file holding the names, one to a line, by using the syntax (file=filename) instead of the actual array elements. Command is cumulative (reset </a:t>
            </a:r>
            <a:r>
              <a:rPr lang="en-US" sz="1800" dirty="0" err="1">
                <a:latin typeface="Times New Roman" panose="02020603050405020304" pitchFamily="18" charset="0"/>
                <a:cs typeface="Times New Roman" panose="02020603050405020304" pitchFamily="18" charset="0"/>
              </a:rPr>
              <a:t>keeplist</a:t>
            </a:r>
            <a:r>
              <a:rPr lang="en-US" sz="1800" dirty="0">
                <a:latin typeface="Times New Roman" panose="02020603050405020304" pitchFamily="18" charset="0"/>
                <a:cs typeface="Times New Roman" panose="02020603050405020304" pitchFamily="18" charset="0"/>
              </a:rPr>
              <a:t> first). Reduction algorithm may keep other buses automatically.</a:t>
            </a:r>
          </a:p>
          <a:p>
            <a:pPr marL="914400" lvl="0" algn="just">
              <a:spcAft>
                <a:spcPts val="0"/>
              </a:spcAft>
            </a:pPr>
            <a:r>
              <a:rPr lang="en-US" sz="1400" b="1" dirty="0">
                <a:latin typeface="Courier New" panose="02070309020205020404" pitchFamily="49" charset="0"/>
                <a:cs typeface="Courier New" panose="02070309020205020404" pitchFamily="49" charset="0"/>
              </a:rPr>
              <a:t>Examples:</a:t>
            </a:r>
          </a:p>
          <a:p>
            <a:pPr marL="914400" lvl="0" algn="just">
              <a:spcAft>
                <a:spcPts val="0"/>
              </a:spcAft>
            </a:pPr>
            <a:r>
              <a:rPr lang="en-US" sz="1400" b="1" dirty="0">
                <a:latin typeface="Courier New" panose="02070309020205020404" pitchFamily="49" charset="0"/>
                <a:cs typeface="Courier New" panose="02070309020205020404" pitchFamily="49" charset="0"/>
              </a:rPr>
              <a:t>Reset </a:t>
            </a:r>
            <a:r>
              <a:rPr lang="en-US" sz="1400" b="1" dirty="0" err="1">
                <a:latin typeface="Courier New" panose="02070309020205020404" pitchFamily="49" charset="0"/>
                <a:cs typeface="Courier New" panose="02070309020205020404" pitchFamily="49" charset="0"/>
              </a:rPr>
              <a:t>Keeplist</a:t>
            </a:r>
            <a:r>
              <a:rPr lang="en-US" sz="1400" b="1" dirty="0">
                <a:latin typeface="Courier New" panose="02070309020205020404" pitchFamily="49" charset="0"/>
                <a:cs typeface="Courier New" panose="02070309020205020404" pitchFamily="49" charset="0"/>
              </a:rPr>
              <a:t> (sets all buses to FALSE (no keep))</a:t>
            </a:r>
          </a:p>
          <a:p>
            <a:pPr marL="914400" lvl="0" algn="just">
              <a:spcAft>
                <a:spcPts val="0"/>
              </a:spcAft>
            </a:pPr>
            <a:r>
              <a:rPr lang="en-US" sz="1400" b="1" dirty="0">
                <a:latin typeface="Courier New" panose="02070309020205020404" pitchFamily="49" charset="0"/>
                <a:cs typeface="Courier New" panose="02070309020205020404" pitchFamily="49" charset="0"/>
              </a:rPr>
              <a:t>Set </a:t>
            </a:r>
            <a:r>
              <a:rPr lang="en-US" sz="1400" b="1" dirty="0" err="1">
                <a:latin typeface="Courier New" panose="02070309020205020404" pitchFamily="49" charset="0"/>
                <a:cs typeface="Courier New" panose="02070309020205020404" pitchFamily="49" charset="0"/>
              </a:rPr>
              <a:t>KeepList</a:t>
            </a:r>
            <a:r>
              <a:rPr lang="en-US" sz="1400" b="1" dirty="0">
                <a:latin typeface="Courier New" panose="02070309020205020404" pitchFamily="49" charset="0"/>
                <a:cs typeface="Courier New" panose="02070309020205020404" pitchFamily="49" charset="0"/>
              </a:rPr>
              <a:t>=(bus1, bus2, bus3, ... )</a:t>
            </a:r>
          </a:p>
          <a:p>
            <a:pPr marL="914400" lvl="0" algn="just">
              <a:spcAft>
                <a:spcPts val="0"/>
              </a:spcAft>
            </a:pPr>
            <a:r>
              <a:rPr lang="en-US" sz="1400" b="1" dirty="0">
                <a:latin typeface="Courier New" panose="02070309020205020404" pitchFamily="49" charset="0"/>
                <a:cs typeface="Courier New" panose="02070309020205020404" pitchFamily="49" charset="0"/>
              </a:rPr>
              <a:t>Set </a:t>
            </a:r>
            <a:r>
              <a:rPr lang="en-US" sz="1400" b="1" dirty="0" err="1">
                <a:latin typeface="Courier New" panose="02070309020205020404" pitchFamily="49" charset="0"/>
                <a:cs typeface="Courier New" panose="02070309020205020404" pitchFamily="49" charset="0"/>
              </a:rPr>
              <a:t>KeepList</a:t>
            </a:r>
            <a:r>
              <a:rPr lang="en-US" sz="1400" b="1" dirty="0">
                <a:latin typeface="Courier New" panose="02070309020205020404" pitchFamily="49" charset="0"/>
                <a:cs typeface="Courier New" panose="02070309020205020404" pitchFamily="49" charset="0"/>
              </a:rPr>
              <a:t>=(file=buslist.txt)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LDcurve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Name of the Loadshape object to use for the global circuit Load‐Duration curve. Used in solution modes LD1 and LD2 (see below). Must be set before executing those modes. Simply define the load‐duration curve as a loadshape object. Default = nil.</a:t>
            </a:r>
          </a:p>
        </p:txBody>
      </p:sp>
    </p:spTree>
    <p:extLst>
      <p:ext uri="{BB962C8B-B14F-4D97-AF65-F5344CB8AC3E}">
        <p14:creationId xmlns:p14="http://schemas.microsoft.com/office/powerpoint/2010/main" val="1795819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524315"/>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LoadModel</a:t>
            </a:r>
            <a:r>
              <a:rPr lang="en-US" sz="1800" b="1" i="1"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{"POWERFLOW" | "ADMITTANCE"} Sets the load model. If POWERFLOW (abbreviated P), loads do not appear in the System Y matrix. For iterative solution types (Mode =Direct), loads (actually all PC Elements) are current injection sources. If ADMITTANCE, all PC elements appear in the System Y matrix and solution mode should be set to Direct (below), because there will be no injection currents.</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LoadMult</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Global load multiplier to be applied to all "variable" loads in the circuit for the next</a:t>
            </a:r>
          </a:p>
          <a:p>
            <a:pPr lvl="0" algn="just">
              <a:spcAft>
                <a:spcPts val="0"/>
              </a:spcAft>
            </a:pPr>
            <a:r>
              <a:rPr lang="en-US" sz="1800" dirty="0">
                <a:latin typeface="Times New Roman" panose="02020603050405020304" pitchFamily="18" charset="0"/>
                <a:cs typeface="Times New Roman" panose="02020603050405020304" pitchFamily="18" charset="0"/>
              </a:rPr>
              <a:t>solution. Loads designated as "fixed" are not affected. Note that not all solution modes use this multiplier, but many do, including all snapshot modes. See Mode below. The default </a:t>
            </a:r>
            <a:r>
              <a:rPr lang="en-US" sz="1800" dirty="0" err="1">
                <a:latin typeface="Times New Roman" panose="02020603050405020304" pitchFamily="18" charset="0"/>
                <a:cs typeface="Times New Roman" panose="02020603050405020304" pitchFamily="18" charset="0"/>
              </a:rPr>
              <a:t>LoadMult</a:t>
            </a:r>
            <a:r>
              <a:rPr lang="en-US" sz="1800" dirty="0">
                <a:latin typeface="Times New Roman" panose="02020603050405020304" pitchFamily="18" charset="0"/>
                <a:cs typeface="Times New Roman" panose="02020603050405020304" pitchFamily="18" charset="0"/>
              </a:rPr>
              <a:t> value is 1.0. Remember that it remains at the last value to which it was set. Solution modes such as Monte Carlo and Load‐Duration modes will alter this multiplier. Its value is usually posted on DSS control panels. Loads defined with "status=fixed" are not affected by load multipliers. (The default for loads is "status=variable".)</a:t>
            </a:r>
          </a:p>
        </p:txBody>
      </p:sp>
    </p:spTree>
    <p:extLst>
      <p:ext uri="{BB962C8B-B14F-4D97-AF65-F5344CB8AC3E}">
        <p14:creationId xmlns:p14="http://schemas.microsoft.com/office/powerpoint/2010/main" val="23397175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295400"/>
            <a:ext cx="8077200" cy="4616648"/>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Log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 FALSE. Significant solution events are added to the Event Log, primarily for debugging.</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LossRegs</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Which EnergyMeter register(s) to use for Losses in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Mode. May be one or more registers. If more than one, register values are summed together. Array of integer values &gt; 0. Defaults to 13 (for Zone kWh Losses).</a:t>
            </a:r>
          </a:p>
          <a:p>
            <a:pPr lvl="0" algn="just">
              <a:spcAft>
                <a:spcPts val="0"/>
              </a:spcAft>
            </a:pPr>
            <a:r>
              <a:rPr lang="en-US" sz="1800" dirty="0">
                <a:latin typeface="Times New Roman" panose="02020603050405020304" pitchFamily="18" charset="0"/>
                <a:cs typeface="Times New Roman" panose="02020603050405020304" pitchFamily="18" charset="0"/>
              </a:rPr>
              <a:t>For a list of EnergyMeter register numbers, do the "Show Meters" command after</a:t>
            </a:r>
          </a:p>
          <a:p>
            <a:pPr lvl="0" algn="just">
              <a:spcAft>
                <a:spcPts val="0"/>
              </a:spcAft>
            </a:pPr>
            <a:r>
              <a:rPr lang="en-US" sz="1800" dirty="0">
                <a:latin typeface="Times New Roman" panose="02020603050405020304" pitchFamily="18" charset="0"/>
                <a:cs typeface="Times New Roman" panose="02020603050405020304" pitchFamily="18" charset="0"/>
              </a:rPr>
              <a:t>defining a circuit.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LossWeight</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Weighting factor for Losses in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functions. Defaults to 1.0.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mode</a:t>
            </a:r>
          </a:p>
          <a:p>
            <a:pPr marL="914400" lvl="0" algn="just">
              <a:spcBef>
                <a:spcPts val="600"/>
              </a:spcBef>
              <a:spcAft>
                <a:spcPts val="600"/>
              </a:spcAft>
            </a:pPr>
            <a:r>
              <a:rPr lang="en-US" sz="1400" b="1" dirty="0">
                <a:latin typeface="Courier New" panose="02070309020205020404" pitchFamily="49" charset="0"/>
                <a:cs typeface="Courier New" panose="02070309020205020404" pitchFamily="49" charset="0"/>
              </a:rPr>
              <a:t>Minimizes (</a:t>
            </a:r>
            <a:r>
              <a:rPr lang="en-US" sz="1400" b="1" dirty="0" err="1">
                <a:latin typeface="Courier New" panose="02070309020205020404" pitchFamily="49" charset="0"/>
                <a:cs typeface="Courier New" panose="02070309020205020404" pitchFamily="49" charset="0"/>
              </a:rPr>
              <a:t>Lossweight</a:t>
            </a:r>
            <a:r>
              <a:rPr lang="en-US" sz="1400" b="1" dirty="0">
                <a:latin typeface="Courier New" panose="02070309020205020404" pitchFamily="49" charset="0"/>
                <a:cs typeface="Courier New" panose="02070309020205020404" pitchFamily="49" charset="0"/>
              </a:rPr>
              <a:t> * Losses + </a:t>
            </a:r>
            <a:r>
              <a:rPr lang="en-US" sz="1400" b="1" dirty="0" err="1">
                <a:latin typeface="Courier New" panose="02070309020205020404" pitchFamily="49" charset="0"/>
                <a:cs typeface="Courier New" panose="02070309020205020404" pitchFamily="49" charset="0"/>
              </a:rPr>
              <a:t>UEweight</a:t>
            </a:r>
            <a:r>
              <a:rPr lang="en-US" sz="1400" b="1" dirty="0">
                <a:latin typeface="Courier New" panose="02070309020205020404" pitchFamily="49" charset="0"/>
                <a:cs typeface="Courier New" panose="02070309020205020404" pitchFamily="49" charset="0"/>
              </a:rPr>
              <a:t> * UE).</a:t>
            </a:r>
          </a:p>
          <a:p>
            <a:pPr lvl="0" algn="just">
              <a:spcAft>
                <a:spcPts val="0"/>
              </a:spcAft>
            </a:pPr>
            <a:r>
              <a:rPr lang="en-US" sz="1800" dirty="0">
                <a:latin typeface="Times New Roman" panose="02020603050405020304" pitchFamily="18" charset="0"/>
                <a:cs typeface="Times New Roman" panose="02020603050405020304" pitchFamily="18" charset="0"/>
              </a:rPr>
              <a:t>If you wish to ignore Losses, set to 0. This applies only when there are EnergyMeter</a:t>
            </a:r>
          </a:p>
          <a:p>
            <a:pPr lvl="0" algn="just">
              <a:spcAft>
                <a:spcPts val="0"/>
              </a:spcAft>
            </a:pPr>
            <a:r>
              <a:rPr lang="en-US" sz="1800" dirty="0">
                <a:latin typeface="Times New Roman" panose="02020603050405020304" pitchFamily="18" charset="0"/>
                <a:cs typeface="Times New Roman" panose="02020603050405020304" pitchFamily="18" charset="0"/>
              </a:rPr>
              <a:t>objects. Otherwise,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mode minimizes total system losses.</a:t>
            </a:r>
          </a:p>
        </p:txBody>
      </p:sp>
    </p:spTree>
    <p:extLst>
      <p:ext uri="{BB962C8B-B14F-4D97-AF65-F5344CB8AC3E}">
        <p14:creationId xmlns:p14="http://schemas.microsoft.com/office/powerpoint/2010/main" val="21621133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923330"/>
          </a:xfrm>
          <a:prstGeom prst="rect">
            <a:avLst/>
          </a:prstGeom>
          <a:noFill/>
        </p:spPr>
        <p:txBody>
          <a:bodyPr wrap="square" rtlCol="0">
            <a:spAutoFit/>
          </a:bodyPr>
          <a:lstStyle/>
          <a:p>
            <a:pPr lvl="0" algn="just">
              <a:spcAft>
                <a:spcPts val="0"/>
              </a:spcAft>
            </a:pPr>
            <a:r>
              <a:rPr lang="en-US" sz="1800" b="1" i="1" dirty="0" err="1">
                <a:solidFill>
                  <a:srgbClr val="FF0000"/>
                </a:solidFill>
                <a:latin typeface="Times New Roman" panose="02020603050405020304" pitchFamily="18" charset="0"/>
                <a:cs typeface="Times New Roman" panose="02020603050405020304" pitchFamily="18" charset="0"/>
              </a:rPr>
              <a:t>Markercode</a:t>
            </a:r>
            <a:r>
              <a:rPr lang="en-US" sz="1800" b="1" i="1" dirty="0">
                <a:solidFill>
                  <a:srgbClr val="FF0000"/>
                </a:solidFill>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It sets number code for node marker on circuit plots (these are currently the SDL Components </a:t>
            </a:r>
            <a:r>
              <a:rPr lang="en-US" sz="1800" dirty="0" err="1">
                <a:latin typeface="Times New Roman" panose="02020603050405020304" pitchFamily="18" charset="0"/>
                <a:cs typeface="Times New Roman" panose="02020603050405020304" pitchFamily="18" charset="0"/>
              </a:rPr>
              <a:t>MarkAt</a:t>
            </a:r>
            <a:r>
              <a:rPr lang="en-US" sz="1800" dirty="0">
                <a:latin typeface="Times New Roman" panose="02020603050405020304" pitchFamily="18" charset="0"/>
                <a:cs typeface="Times New Roman" panose="02020603050405020304" pitchFamily="18" charset="0"/>
              </a:rPr>
              <a:t> options with this version). Marker codes are:</a:t>
            </a:r>
          </a:p>
        </p:txBody>
      </p:sp>
      <p:pic>
        <p:nvPicPr>
          <p:cNvPr id="9" name="Picture 8"/>
          <p:cNvPicPr>
            <a:picLocks noChangeAspect="1"/>
          </p:cNvPicPr>
          <p:nvPr/>
        </p:nvPicPr>
        <p:blipFill>
          <a:blip r:embed="rId3"/>
          <a:stretch>
            <a:fillRect/>
          </a:stretch>
        </p:blipFill>
        <p:spPr>
          <a:xfrm>
            <a:off x="1219200" y="2397659"/>
            <a:ext cx="6585540" cy="2935320"/>
          </a:xfrm>
          <a:prstGeom prst="rect">
            <a:avLst/>
          </a:prstGeom>
        </p:spPr>
      </p:pic>
    </p:spTree>
    <p:extLst>
      <p:ext uri="{BB962C8B-B14F-4D97-AF65-F5344CB8AC3E}">
        <p14:creationId xmlns:p14="http://schemas.microsoft.com/office/powerpoint/2010/main" val="25782094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801314"/>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Markswitches</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Mark lines that are switches or are isolated with a symbol. See </a:t>
            </a:r>
            <a:r>
              <a:rPr lang="en-US" sz="1800" dirty="0" err="1">
                <a:latin typeface="Times New Roman" panose="02020603050405020304" pitchFamily="18" charset="0"/>
                <a:cs typeface="Times New Roman" panose="02020603050405020304" pitchFamily="18" charset="0"/>
              </a:rPr>
              <a:t>SwitchMarkerCode</a:t>
            </a:r>
            <a:r>
              <a:rPr lang="en-US" sz="1800" dirty="0">
                <a:latin typeface="Times New Roman" panose="02020603050405020304" pitchFamily="18" charset="0"/>
                <a:cs typeface="Times New Roman" panose="02020603050405020304" pitchFamily="18" charset="0"/>
              </a:rPr>
              <a: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solidFill>
                  <a:srgbClr val="FF0000"/>
                </a:solidFill>
                <a:latin typeface="Times New Roman" panose="02020603050405020304" pitchFamily="18" charset="0"/>
                <a:cs typeface="Times New Roman" panose="02020603050405020304" pitchFamily="18" charset="0"/>
              </a:rPr>
              <a:t>MarkCapacitors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If </a:t>
            </a:r>
            <a:r>
              <a:rPr lang="en-US" sz="1800" dirty="0" err="1">
                <a:latin typeface="Times New Roman" panose="02020603050405020304" pitchFamily="18" charset="0"/>
                <a:cs typeface="Times New Roman" panose="02020603050405020304" pitchFamily="18" charset="0"/>
              </a:rPr>
              <a:t>MarkCapacitors</a:t>
            </a:r>
            <a:r>
              <a:rPr lang="en-US" sz="1800" dirty="0">
                <a:latin typeface="Times New Roman" panose="02020603050405020304" pitchFamily="18" charset="0"/>
                <a:cs typeface="Times New Roman" panose="02020603050405020304" pitchFamily="18" charset="0"/>
              </a:rPr>
              <a:t>=yes, it marks Capacitor objects with a symbol. See </a:t>
            </a:r>
            <a:r>
              <a:rPr lang="en-US" sz="1800" dirty="0" err="1">
                <a:latin typeface="Times New Roman" panose="02020603050405020304" pitchFamily="18" charset="0"/>
                <a:cs typeface="Times New Roman" panose="02020603050405020304" pitchFamily="18" charset="0"/>
              </a:rPr>
              <a:t>CapMarkerCode</a:t>
            </a:r>
            <a:r>
              <a:rPr lang="en-US" sz="1800" dirty="0">
                <a:latin typeface="Times New Roman" panose="02020603050405020304" pitchFamily="18" charset="0"/>
                <a:cs typeface="Times New Roman" panose="02020603050405020304" pitchFamily="18" charset="0"/>
              </a:rPr>
              <a:t>. The first bus coordinate must exist.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MarkPVSystems</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Mark </a:t>
            </a:r>
            <a:r>
              <a:rPr lang="en-US" sz="1800" dirty="0" err="1">
                <a:latin typeface="Times New Roman" panose="02020603050405020304" pitchFamily="18" charset="0"/>
                <a:cs typeface="Times New Roman" panose="02020603050405020304" pitchFamily="18" charset="0"/>
              </a:rPr>
              <a:t>PVSystem</a:t>
            </a:r>
            <a:r>
              <a:rPr lang="en-US" sz="1800" dirty="0">
                <a:latin typeface="Times New Roman" panose="02020603050405020304" pitchFamily="18" charset="0"/>
                <a:cs typeface="Times New Roman" panose="02020603050405020304" pitchFamily="18" charset="0"/>
              </a:rPr>
              <a:t> locations with a symbol. See </a:t>
            </a:r>
            <a:r>
              <a:rPr lang="en-US" sz="1800" dirty="0" err="1">
                <a:latin typeface="Times New Roman" panose="02020603050405020304" pitchFamily="18" charset="0"/>
                <a:cs typeface="Times New Roman" panose="02020603050405020304" pitchFamily="18" charset="0"/>
              </a:rPr>
              <a:t>PVMarkerCode</a:t>
            </a:r>
            <a:r>
              <a:rPr lang="en-US" sz="1800" dirty="0">
                <a:latin typeface="Times New Roman" panose="02020603050405020304" pitchFamily="18" charset="0"/>
                <a:cs typeface="Times New Roman" panose="02020603050405020304" pitchFamily="18" charset="0"/>
              </a:rPr>
              <a:t>. The bus coordinate must exist.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solidFill>
                  <a:srgbClr val="FF0000"/>
                </a:solidFill>
                <a:latin typeface="Times New Roman" panose="02020603050405020304" pitchFamily="18" charset="0"/>
                <a:cs typeface="Times New Roman" panose="02020603050405020304" pitchFamily="18" charset="0"/>
              </a:rPr>
              <a:t>MarkRegulators</a:t>
            </a:r>
            <a:r>
              <a:rPr lang="en-US" sz="1800" b="1" i="1" dirty="0">
                <a:solidFill>
                  <a:srgbClr val="FF0000"/>
                </a:solidFill>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If </a:t>
            </a:r>
            <a:r>
              <a:rPr lang="en-US" sz="1800" dirty="0" err="1">
                <a:latin typeface="Times New Roman" panose="02020603050405020304" pitchFamily="18" charset="0"/>
                <a:cs typeface="Times New Roman" panose="02020603050405020304" pitchFamily="18" charset="0"/>
              </a:rPr>
              <a:t>MarkRegulators</a:t>
            </a:r>
            <a:r>
              <a:rPr lang="en-US" sz="1800" dirty="0">
                <a:latin typeface="Times New Roman" panose="02020603050405020304" pitchFamily="18" charset="0"/>
                <a:cs typeface="Times New Roman" panose="02020603050405020304" pitchFamily="18" charset="0"/>
              </a:rPr>
              <a:t>=yes, it marks </a:t>
            </a:r>
            <a:r>
              <a:rPr lang="en-US" sz="1800" dirty="0" err="1">
                <a:latin typeface="Times New Roman" panose="02020603050405020304" pitchFamily="18" charset="0"/>
                <a:cs typeface="Times New Roman" panose="02020603050405020304" pitchFamily="18" charset="0"/>
              </a:rPr>
              <a:t>RegControl</a:t>
            </a:r>
            <a:r>
              <a:rPr lang="en-US" sz="1800" dirty="0">
                <a:latin typeface="Times New Roman" panose="02020603050405020304" pitchFamily="18" charset="0"/>
                <a:cs typeface="Times New Roman" panose="02020603050405020304" pitchFamily="18" charset="0"/>
              </a:rPr>
              <a:t> object with a symbol. See </a:t>
            </a:r>
            <a:r>
              <a:rPr lang="en-US" sz="1800" dirty="0" err="1">
                <a:latin typeface="Times New Roman" panose="02020603050405020304" pitchFamily="18" charset="0"/>
                <a:cs typeface="Times New Roman" panose="02020603050405020304" pitchFamily="18" charset="0"/>
              </a:rPr>
              <a:t>RegMarkerCode</a:t>
            </a:r>
            <a:r>
              <a:rPr lang="en-US" sz="1800" dirty="0">
                <a:latin typeface="Times New Roman" panose="02020603050405020304" pitchFamily="18" charset="0"/>
                <a:cs typeface="Times New Roman" panose="02020603050405020304" pitchFamily="18" charset="0"/>
              </a:rPr>
              <a:t>. The bus coordinate for the controlled transformer winding must exist.</a:t>
            </a:r>
          </a:p>
        </p:txBody>
      </p:sp>
    </p:spTree>
    <p:extLst>
      <p:ext uri="{BB962C8B-B14F-4D97-AF65-F5344CB8AC3E}">
        <p14:creationId xmlns:p14="http://schemas.microsoft.com/office/powerpoint/2010/main" val="36319034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3970318"/>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MarkStorage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Mark Storage device locations with a symbol. See </a:t>
            </a:r>
            <a:r>
              <a:rPr lang="en-US" sz="1800" dirty="0" err="1">
                <a:latin typeface="Times New Roman" panose="02020603050405020304" pitchFamily="18" charset="0"/>
                <a:cs typeface="Times New Roman" panose="02020603050405020304" pitchFamily="18" charset="0"/>
              </a:rPr>
              <a:t>StoreMarkerCode</a:t>
            </a:r>
            <a:r>
              <a:rPr lang="en-US" sz="1800" dirty="0">
                <a:latin typeface="Times New Roman" panose="02020603050405020304" pitchFamily="18" charset="0"/>
                <a:cs typeface="Times New Roman" panose="02020603050405020304" pitchFamily="18" charset="0"/>
              </a:rPr>
              <a:t>. The bus coordinate must exist.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Marktransformers</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Mark transformer locations with a symbol. See </a:t>
            </a:r>
            <a:r>
              <a:rPr lang="en-US" sz="1800" dirty="0" err="1">
                <a:latin typeface="Times New Roman" panose="02020603050405020304" pitchFamily="18" charset="0"/>
                <a:cs typeface="Times New Roman" panose="02020603050405020304" pitchFamily="18" charset="0"/>
              </a:rPr>
              <a:t>TransMarkerCode</a:t>
            </a:r>
            <a:r>
              <a:rPr lang="en-US" sz="1800" dirty="0">
                <a:latin typeface="Times New Roman" panose="02020603050405020304" pitchFamily="18" charset="0"/>
                <a:cs typeface="Times New Roman" panose="02020603050405020304" pitchFamily="18" charset="0"/>
              </a:rPr>
              <a:t>. The coordinate of one of the buses for winding 1 or 2 must be defined for the symbol to show.</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Maxcontroliter</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Max control iterations per solution. Default is 10.</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Maxiter</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Sets the maximum allowable iterations for power flow solutions. Default is 15.</a:t>
            </a:r>
          </a:p>
        </p:txBody>
      </p:sp>
    </p:spTree>
    <p:extLst>
      <p:ext uri="{BB962C8B-B14F-4D97-AF65-F5344CB8AC3E}">
        <p14:creationId xmlns:p14="http://schemas.microsoft.com/office/powerpoint/2010/main" val="15749892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693319"/>
          </a:xfrm>
          <a:prstGeom prst="rect">
            <a:avLst/>
          </a:prstGeom>
          <a:noFill/>
        </p:spPr>
        <p:txBody>
          <a:bodyPr wrap="square" rtlCol="0">
            <a:spAutoFit/>
          </a:bodyPr>
          <a:lstStyle/>
          <a:p>
            <a:pPr lvl="0" algn="just">
              <a:spcAft>
                <a:spcPts val="0"/>
              </a:spcAft>
            </a:pPr>
            <a:r>
              <a:rPr lang="en-US" sz="1800" b="1" i="1" dirty="0">
                <a:solidFill>
                  <a:srgbClr val="FF0000"/>
                </a:solidFill>
                <a:latin typeface="Times New Roman" panose="02020603050405020304" pitchFamily="18" charset="0"/>
                <a:cs typeface="Times New Roman" panose="02020603050405020304" pitchFamily="18" charset="0"/>
              </a:rPr>
              <a:t>Mode=</a:t>
            </a:r>
          </a:p>
          <a:p>
            <a:pPr lvl="0" algn="just">
              <a:spcAft>
                <a:spcPts val="0"/>
              </a:spcAft>
            </a:pPr>
            <a:r>
              <a:rPr lang="en-US" sz="1800" dirty="0">
                <a:latin typeface="Times New Roman" panose="02020603050405020304" pitchFamily="18" charset="0"/>
                <a:cs typeface="Times New Roman" panose="02020603050405020304" pitchFamily="18" charset="0"/>
              </a:rPr>
              <a:t>It specifies the solution mode for the active circuit. Mode can be one of the following:</a:t>
            </a:r>
          </a:p>
          <a:p>
            <a:pPr lvl="1" algn="just">
              <a:spcAft>
                <a:spcPts val="0"/>
              </a:spcAft>
            </a:pPr>
            <a:r>
              <a:rPr lang="en-US" sz="1800" b="1" i="1" dirty="0">
                <a:solidFill>
                  <a:srgbClr val="FF0000"/>
                </a:solidFill>
                <a:latin typeface="Times New Roman" panose="02020603050405020304" pitchFamily="18" charset="0"/>
                <a:cs typeface="Times New Roman" panose="02020603050405020304" pitchFamily="18" charset="0"/>
              </a:rPr>
              <a:t>Mode=Snap:</a:t>
            </a:r>
          </a:p>
          <a:p>
            <a:pPr lvl="1" algn="just">
              <a:spcAft>
                <a:spcPts val="0"/>
              </a:spcAft>
            </a:pPr>
            <a:r>
              <a:rPr lang="en-US" sz="1800" dirty="0">
                <a:latin typeface="Times New Roman" panose="02020603050405020304" pitchFamily="18" charset="0"/>
                <a:cs typeface="Times New Roman" panose="02020603050405020304" pitchFamily="18" charset="0"/>
              </a:rPr>
              <a:t>It solves a single snapshot power flow for the present conditions. Loads are modified only by the global load multiplier (</a:t>
            </a:r>
            <a:r>
              <a:rPr lang="en-US" sz="1800" dirty="0" err="1">
                <a:latin typeface="Times New Roman" panose="02020603050405020304" pitchFamily="18" charset="0"/>
                <a:cs typeface="Times New Roman" panose="02020603050405020304" pitchFamily="18" charset="0"/>
              </a:rPr>
              <a:t>LoadMult</a:t>
            </a:r>
            <a:r>
              <a:rPr lang="en-US" sz="1800" dirty="0">
                <a:latin typeface="Times New Roman" panose="02020603050405020304" pitchFamily="18" charset="0"/>
                <a:cs typeface="Times New Roman" panose="02020603050405020304" pitchFamily="18" charset="0"/>
              </a:rPr>
              <a:t>) and the growth factor for the present year (Year).</a:t>
            </a:r>
          </a:p>
          <a:p>
            <a:pPr lvl="1" algn="just">
              <a:spcAft>
                <a:spcPts val="0"/>
              </a:spcAft>
            </a:pPr>
            <a:r>
              <a:rPr lang="en-US" sz="1800" b="1" i="1" dirty="0">
                <a:solidFill>
                  <a:srgbClr val="FF0000"/>
                </a:solidFill>
                <a:latin typeface="Times New Roman" panose="02020603050405020304" pitchFamily="18" charset="0"/>
                <a:cs typeface="Times New Roman" panose="02020603050405020304" pitchFamily="18" charset="0"/>
              </a:rPr>
              <a:t>Mode=Daily:</a:t>
            </a:r>
          </a:p>
          <a:p>
            <a:pPr lvl="1" algn="just">
              <a:spcAft>
                <a:spcPts val="0"/>
              </a:spcAft>
            </a:pPr>
            <a:r>
              <a:rPr lang="en-US" sz="1800" dirty="0">
                <a:latin typeface="Times New Roman" panose="02020603050405020304" pitchFamily="18" charset="0"/>
                <a:cs typeface="Times New Roman" panose="02020603050405020304" pitchFamily="18" charset="0"/>
              </a:rPr>
              <a:t>It performs a series of solutions following the daily load curves. The </a:t>
            </a:r>
            <a:r>
              <a:rPr lang="en-US" sz="1800" dirty="0" err="1">
                <a:latin typeface="Times New Roman" panose="02020603050405020304" pitchFamily="18" charset="0"/>
                <a:cs typeface="Times New Roman" panose="02020603050405020304" pitchFamily="18" charset="0"/>
              </a:rPr>
              <a:t>Stepsize</a:t>
            </a:r>
            <a:r>
              <a:rPr lang="en-US" sz="1800" dirty="0">
                <a:latin typeface="Times New Roman" panose="02020603050405020304" pitchFamily="18" charset="0"/>
                <a:cs typeface="Times New Roman" panose="02020603050405020304" pitchFamily="18" charset="0"/>
              </a:rPr>
              <a:t> defaults to 3600 sec (1 </a:t>
            </a:r>
            <a:r>
              <a:rPr lang="en-US" sz="1800" dirty="0" err="1">
                <a:latin typeface="Times New Roman" panose="02020603050405020304" pitchFamily="18" charset="0"/>
                <a:cs typeface="Times New Roman" panose="02020603050405020304" pitchFamily="18" charset="0"/>
              </a:rPr>
              <a:t>hr</a:t>
            </a:r>
            <a:r>
              <a:rPr lang="en-US" sz="1800" dirty="0">
                <a:latin typeface="Times New Roman" panose="02020603050405020304" pitchFamily="18" charset="0"/>
                <a:cs typeface="Times New Roman" panose="02020603050405020304" pitchFamily="18" charset="0"/>
              </a:rPr>
              <a:t>). You can set the starting hour and the number of solutions (e.g., 24) you wish to execute. Monitors are reset at the beginning of the solution. The peak of the daily load curve is determined by the global load multiplier (</a:t>
            </a:r>
            <a:r>
              <a:rPr lang="en-US" sz="1800" dirty="0" err="1">
                <a:latin typeface="Times New Roman" panose="02020603050405020304" pitchFamily="18" charset="0"/>
                <a:cs typeface="Times New Roman" panose="02020603050405020304" pitchFamily="18" charset="0"/>
              </a:rPr>
              <a:t>LoadMult</a:t>
            </a:r>
            <a:r>
              <a:rPr lang="en-US" sz="1800" dirty="0">
                <a:latin typeface="Times New Roman" panose="02020603050405020304" pitchFamily="18" charset="0"/>
                <a:cs typeface="Times New Roman" panose="02020603050405020304" pitchFamily="18" charset="0"/>
              </a:rPr>
              <a:t>) and the growth factor for the present year (Year).</a:t>
            </a:r>
          </a:p>
          <a:p>
            <a:pPr lvl="1" algn="just">
              <a:spcAft>
                <a:spcPts val="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59517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066800"/>
            <a:ext cx="8077200" cy="5355312"/>
          </a:xfrm>
          <a:prstGeom prst="rect">
            <a:avLst/>
          </a:prstGeom>
          <a:noFill/>
        </p:spPr>
        <p:txBody>
          <a:bodyPr wrap="square" rtlCol="0">
            <a:spAutoFit/>
          </a:bodyPr>
          <a:lstStyle/>
          <a:p>
            <a:pPr lvl="1" algn="just">
              <a:spcAft>
                <a:spcPts val="0"/>
              </a:spcAft>
            </a:pPr>
            <a:r>
              <a:rPr lang="en-US" sz="1800" dirty="0">
                <a:solidFill>
                  <a:srgbClr val="000000"/>
                </a:solidFill>
                <a:latin typeface="Times New Roman" panose="02020603050405020304" pitchFamily="18" charset="0"/>
                <a:cs typeface="Times New Roman" panose="02020603050405020304" pitchFamily="18" charset="0"/>
              </a:rPr>
              <a:t>…</a:t>
            </a:r>
            <a:endParaRPr lang="en-US" sz="1800" b="1" i="1" dirty="0">
              <a:latin typeface="Times New Roman" panose="02020603050405020304" pitchFamily="18" charset="0"/>
              <a:cs typeface="Times New Roman" panose="02020603050405020304" pitchFamily="18" charset="0"/>
            </a:endParaRPr>
          </a:p>
          <a:p>
            <a:pPr lvl="1" algn="just">
              <a:spcAft>
                <a:spcPts val="0"/>
              </a:spcAft>
            </a:pPr>
            <a:r>
              <a:rPr lang="en-US" sz="1800" b="1" i="1" dirty="0">
                <a:latin typeface="Times New Roman" panose="02020603050405020304" pitchFamily="18" charset="0"/>
                <a:cs typeface="Times New Roman" panose="02020603050405020304" pitchFamily="18" charset="0"/>
              </a:rPr>
              <a:t>Mode=Direct:</a:t>
            </a:r>
          </a:p>
          <a:p>
            <a:pPr lvl="1" algn="just">
              <a:spcAft>
                <a:spcPts val="0"/>
              </a:spcAft>
            </a:pPr>
            <a:r>
              <a:rPr lang="en-US" sz="1800" dirty="0">
                <a:latin typeface="Times New Roman" panose="02020603050405020304" pitchFamily="18" charset="0"/>
                <a:cs typeface="Times New Roman" panose="02020603050405020304" pitchFamily="18" charset="0"/>
              </a:rPr>
              <a:t>Solve a single snapshot solution using an admittance model of all loads. This is </a:t>
            </a:r>
            <a:r>
              <a:rPr lang="en-US" sz="1800" dirty="0" err="1">
                <a:latin typeface="Times New Roman" panose="02020603050405020304" pitchFamily="18" charset="0"/>
                <a:cs typeface="Times New Roman" panose="02020603050405020304" pitchFamily="18" charset="0"/>
              </a:rPr>
              <a:t>noniterative</a:t>
            </a:r>
            <a:r>
              <a:rPr lang="en-US" sz="1800" dirty="0">
                <a:latin typeface="Times New Roman" panose="02020603050405020304" pitchFamily="18" charset="0"/>
                <a:cs typeface="Times New Roman" panose="02020603050405020304" pitchFamily="18" charset="0"/>
              </a:rPr>
              <a:t>; just a direct solution using the currently specified voltage and current sources.</a:t>
            </a:r>
          </a:p>
          <a:p>
            <a:pPr lvl="1" algn="just">
              <a:spcAft>
                <a:spcPts val="0"/>
              </a:spcAft>
            </a:pPr>
            <a:r>
              <a:rPr lang="en-US" sz="1800" b="1" i="1" dirty="0">
                <a:solidFill>
                  <a:srgbClr val="FF0000"/>
                </a:solidFill>
                <a:latin typeface="Times New Roman" panose="02020603050405020304" pitchFamily="18" charset="0"/>
                <a:cs typeface="Times New Roman" panose="02020603050405020304" pitchFamily="18" charset="0"/>
              </a:rPr>
              <a:t>Mode=</a:t>
            </a:r>
            <a:r>
              <a:rPr lang="en-US" sz="1800" b="1" i="1" dirty="0" err="1">
                <a:solidFill>
                  <a:srgbClr val="FF0000"/>
                </a:solidFill>
                <a:latin typeface="Times New Roman" panose="02020603050405020304" pitchFamily="18" charset="0"/>
                <a:cs typeface="Times New Roman" panose="02020603050405020304" pitchFamily="18" charset="0"/>
              </a:rPr>
              <a:t>Dutycycle</a:t>
            </a:r>
            <a:r>
              <a:rPr lang="en-US" sz="1800" b="1" i="1" dirty="0">
                <a:solidFill>
                  <a:srgbClr val="FF0000"/>
                </a:solidFill>
                <a:latin typeface="Times New Roman" panose="02020603050405020304" pitchFamily="18" charset="0"/>
                <a:cs typeface="Times New Roman" panose="02020603050405020304" pitchFamily="18" charset="0"/>
              </a:rPr>
              <a:t>:</a:t>
            </a:r>
          </a:p>
          <a:p>
            <a:pPr lvl="1" algn="just">
              <a:spcAft>
                <a:spcPts val="0"/>
              </a:spcAft>
            </a:pPr>
            <a:r>
              <a:rPr lang="en-US" sz="1800" dirty="0">
                <a:latin typeface="Times New Roman" panose="02020603050405020304" pitchFamily="18" charset="0"/>
                <a:cs typeface="Times New Roman" panose="02020603050405020304" pitchFamily="18" charset="0"/>
              </a:rPr>
              <a:t>The DSS follows the duty cycle curves with the specified time increment. It performs the solution for the number of times specified by the Number parameter.</a:t>
            </a:r>
          </a:p>
          <a:p>
            <a:pPr lvl="1" algn="just">
              <a:spcAft>
                <a:spcPts val="0"/>
              </a:spcAft>
            </a:pPr>
            <a:r>
              <a:rPr lang="en-US" sz="1800" b="1" i="1" dirty="0">
                <a:solidFill>
                  <a:srgbClr val="FF0000"/>
                </a:solidFill>
                <a:latin typeface="Times New Roman" panose="02020603050405020304" pitchFamily="18" charset="0"/>
                <a:cs typeface="Times New Roman" panose="02020603050405020304" pitchFamily="18" charset="0"/>
              </a:rPr>
              <a:t>Mode=Dynamics:</a:t>
            </a:r>
          </a:p>
          <a:p>
            <a:pPr lvl="1" algn="just">
              <a:spcAft>
                <a:spcPts val="0"/>
              </a:spcAft>
            </a:pPr>
            <a:r>
              <a:rPr lang="en-US" sz="1800" dirty="0">
                <a:latin typeface="Times New Roman" panose="02020603050405020304" pitchFamily="18" charset="0"/>
                <a:cs typeface="Times New Roman" panose="02020603050405020304" pitchFamily="18" charset="0"/>
              </a:rPr>
              <a:t>DSS sets the solution mode for a dynamics solution. The dynamic solution must be preceded by a successful power flow solution, so that the machines can be initialized. DSS changes to a default time step of 0.001s and </a:t>
            </a:r>
            <a:r>
              <a:rPr lang="en-US" sz="1800" dirty="0" err="1">
                <a:latin typeface="Times New Roman" panose="02020603050405020304" pitchFamily="18" charset="0"/>
                <a:cs typeface="Times New Roman" panose="02020603050405020304" pitchFamily="18" charset="0"/>
              </a:rPr>
              <a:t>ControlMode</a:t>
            </a:r>
            <a:r>
              <a:rPr lang="en-US" sz="1800" dirty="0">
                <a:latin typeface="Times New Roman" panose="02020603050405020304" pitchFamily="18" charset="0"/>
                <a:cs typeface="Times New Roman" panose="02020603050405020304" pitchFamily="18" charset="0"/>
              </a:rPr>
              <a:t> = TIME. Generator models are changed to a voltage source behind the value specified for transient reactance for each generator, and initialized to give approximately the same power flow as the existing solution. Be sure to set the number of time steps to solve each time the Solve command is given.</a:t>
            </a:r>
          </a:p>
          <a:p>
            <a:pPr lvl="1" algn="just">
              <a:spcAft>
                <a:spcPts val="0"/>
              </a:spcAft>
            </a:pPr>
            <a:r>
              <a:rPr lang="en-US" sz="1800" dirty="0">
                <a:solidFill>
                  <a:srgbClr val="000000"/>
                </a:solidFill>
                <a:latin typeface="Times New Roman" panose="02020603050405020304" pitchFamily="18" charset="0"/>
                <a:cs typeface="Times New Roman" panose="02020603050405020304" pitchFamily="18" charset="0"/>
              </a:rPr>
              <a:t>…</a:t>
            </a:r>
          </a:p>
          <a:p>
            <a:pPr lvl="1" algn="just">
              <a:spcAft>
                <a:spcPts val="0"/>
              </a:spcAft>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3317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838200" y="1294686"/>
            <a:ext cx="8077200" cy="4801314"/>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Mode=</a:t>
            </a:r>
            <a:r>
              <a:rPr lang="en-US" sz="1800" b="1" i="1" dirty="0" err="1">
                <a:latin typeface="Times New Roman" panose="02020603050405020304" pitchFamily="18" charset="0"/>
                <a:cs typeface="Times New Roman" panose="02020603050405020304" pitchFamily="18" charset="0"/>
              </a:rPr>
              <a:t>FaultStudy</a:t>
            </a:r>
            <a:r>
              <a:rPr lang="en-US" sz="1800" b="1" i="1"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Do a full fault study solution, determining the </a:t>
            </a:r>
            <a:r>
              <a:rPr lang="en-US" sz="1800" dirty="0" err="1">
                <a:latin typeface="Times New Roman" panose="02020603050405020304" pitchFamily="18" charset="0"/>
                <a:cs typeface="Times New Roman" panose="02020603050405020304" pitchFamily="18" charset="0"/>
              </a:rPr>
              <a:t>Thevenin</a:t>
            </a:r>
            <a:r>
              <a:rPr lang="en-US" sz="1800" dirty="0">
                <a:latin typeface="Times New Roman" panose="02020603050405020304" pitchFamily="18" charset="0"/>
                <a:cs typeface="Times New Roman" panose="02020603050405020304" pitchFamily="18" charset="0"/>
              </a:rPr>
              <a:t> equivalents for each bus in the active circuit. Prepares all the data required to produce fault study report under the</a:t>
            </a:r>
          </a:p>
          <a:p>
            <a:pPr lvl="0" algn="just">
              <a:spcAft>
                <a:spcPts val="0"/>
              </a:spcAft>
            </a:pPr>
            <a:r>
              <a:rPr lang="en-US" sz="1800" dirty="0">
                <a:latin typeface="Times New Roman" panose="02020603050405020304" pitchFamily="18" charset="0"/>
                <a:cs typeface="Times New Roman" panose="02020603050405020304" pitchFamily="18" charset="0"/>
              </a:rPr>
              <a:t>Show Fault command.</a:t>
            </a:r>
          </a:p>
          <a:p>
            <a:pPr lvl="0" algn="just">
              <a:spcAft>
                <a:spcPts val="0"/>
              </a:spcAft>
            </a:pPr>
            <a:r>
              <a:rPr lang="en-US" sz="1800" b="1" i="1" dirty="0">
                <a:latin typeface="Times New Roman" panose="02020603050405020304" pitchFamily="18" charset="0"/>
                <a:cs typeface="Times New Roman" panose="02020603050405020304" pitchFamily="18" charset="0"/>
              </a:rPr>
              <a:t>Mode=Harmonics:</a:t>
            </a:r>
          </a:p>
          <a:p>
            <a:pPr lvl="0" algn="just">
              <a:spcAft>
                <a:spcPts val="0"/>
              </a:spcAft>
            </a:pPr>
            <a:r>
              <a:rPr lang="en-US" sz="1800" dirty="0">
                <a:latin typeface="Times New Roman" panose="02020603050405020304" pitchFamily="18" charset="0"/>
                <a:cs typeface="Times New Roman" panose="02020603050405020304" pitchFamily="18" charset="0"/>
              </a:rPr>
              <a:t>Sets the solution mode for a Harmonics solution. Must be preceded by a successful power flow solution, so that the machines and harmonics sources can be initialized. Loads are converted to harmonic current sources and initialized based on the power flow solution according to the Spectrum object associated with each Load. Generators</a:t>
            </a:r>
          </a:p>
          <a:p>
            <a:pPr lvl="0" algn="just">
              <a:spcAft>
                <a:spcPts val="0"/>
              </a:spcAft>
            </a:pPr>
            <a:r>
              <a:rPr lang="en-US" sz="1800" dirty="0">
                <a:latin typeface="Times New Roman" panose="02020603050405020304" pitchFamily="18" charset="0"/>
                <a:cs typeface="Times New Roman" panose="02020603050405020304" pitchFamily="18" charset="0"/>
              </a:rPr>
              <a:t>are converted to a voltage source behind </a:t>
            </a:r>
            <a:r>
              <a:rPr lang="en-US" sz="1800" dirty="0" err="1">
                <a:latin typeface="Times New Roman" panose="02020603050405020304" pitchFamily="18" charset="0"/>
                <a:cs typeface="Times New Roman" panose="02020603050405020304" pitchFamily="18" charset="0"/>
              </a:rPr>
              <a:t>subtransient</a:t>
            </a:r>
            <a:r>
              <a:rPr lang="en-US" sz="1800" dirty="0">
                <a:latin typeface="Times New Roman" panose="02020603050405020304" pitchFamily="18" charset="0"/>
                <a:cs typeface="Times New Roman" panose="02020603050405020304" pitchFamily="18" charset="0"/>
              </a:rPr>
              <a:t> reactance with the voltage spectrum specified for each generator. A Direct solution is performed for each harmonic frequency (more precisely, non‐power frequency). The system Y matrix is built for each frequency and solved with the defined injections from all harmonic sources. A solution is performed for each frequency found to be defined in all the spectra being used in the circuit. Note that to perform a frequency scan of a network, you would define a Spectrum object with a small frequency increment and assign it to either an </a:t>
            </a:r>
            <a:r>
              <a:rPr lang="en-US" sz="1800" dirty="0" err="1">
                <a:latin typeface="Times New Roman" panose="02020603050405020304" pitchFamily="18" charset="0"/>
                <a:cs typeface="Times New Roman" panose="02020603050405020304" pitchFamily="18" charset="0"/>
              </a:rPr>
              <a:t>Isource</a:t>
            </a:r>
            <a:r>
              <a:rPr lang="en-US" sz="1800" dirty="0">
                <a:latin typeface="Times New Roman" panose="02020603050405020304" pitchFamily="18" charset="0"/>
                <a:cs typeface="Times New Roman" panose="02020603050405020304" pitchFamily="18" charset="0"/>
              </a:rPr>
              <a:t> or </a:t>
            </a:r>
            <a:r>
              <a:rPr lang="en-US" sz="1800" dirty="0" err="1">
                <a:latin typeface="Times New Roman" panose="02020603050405020304" pitchFamily="18" charset="0"/>
                <a:cs typeface="Times New Roman" panose="02020603050405020304" pitchFamily="18" charset="0"/>
              </a:rPr>
              <a:t>Vsource</a:t>
            </a:r>
            <a:r>
              <a:rPr lang="en-US" sz="1800" dirty="0">
                <a:latin typeface="Times New Roman" panose="02020603050405020304" pitchFamily="18" charset="0"/>
                <a:cs typeface="Times New Roman" panose="02020603050405020304" pitchFamily="18" charset="0"/>
              </a:rPr>
              <a:t> object, as appropriate.</a:t>
            </a:r>
          </a:p>
        </p:txBody>
      </p:sp>
    </p:spTree>
    <p:extLst>
      <p:ext uri="{BB962C8B-B14F-4D97-AF65-F5344CB8AC3E}">
        <p14:creationId xmlns:p14="http://schemas.microsoft.com/office/powerpoint/2010/main" val="12838179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838200" y="1295400"/>
            <a:ext cx="8077200" cy="4801314"/>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Mode=Yearly:</a:t>
            </a:r>
          </a:p>
          <a:p>
            <a:pPr lvl="0" algn="just">
              <a:spcAft>
                <a:spcPts val="0"/>
              </a:spcAft>
            </a:pPr>
            <a:r>
              <a:rPr lang="en-US" sz="1800" dirty="0">
                <a:latin typeface="Times New Roman" panose="02020603050405020304" pitchFamily="18" charset="0"/>
                <a:cs typeface="Times New Roman" panose="02020603050405020304" pitchFamily="18" charset="0"/>
              </a:rPr>
              <a:t>Do a solution following the yearly load curves. The solution is repeated as many times as the specified by the Number= option. Each load then follows its yearly load curve. Load is determined solely by the yearly load curve and the growth multiplier. The time step in past revisions was always 1 hour. However, it may now be any value.. Meters and Monitors are reset at the beginning of solution and sampled after each solution. If the yearly load curve is not specified, the daily curve is used and simply repeated if the number of solutions exceeds 24 hrs. This mode is nominally designed to support 8760‐hr simulations of load, but can be used for any simulation that uses an hourly time step and needs monitors or meters.</a:t>
            </a:r>
          </a:p>
          <a:p>
            <a:pPr lvl="0" algn="just">
              <a:spcAft>
                <a:spcPts val="0"/>
              </a:spcAft>
            </a:pPr>
            <a:r>
              <a:rPr lang="en-US" sz="1800" b="1" i="1" dirty="0">
                <a:latin typeface="Times New Roman" panose="02020603050405020304" pitchFamily="18" charset="0"/>
                <a:cs typeface="Times New Roman" panose="02020603050405020304" pitchFamily="18" charset="0"/>
              </a:rPr>
              <a:t>Mode=LD1</a:t>
            </a:r>
          </a:p>
          <a:p>
            <a:pPr lvl="0" algn="just">
              <a:spcAft>
                <a:spcPts val="0"/>
              </a:spcAft>
            </a:pPr>
            <a:r>
              <a:rPr lang="en-US" sz="1800" dirty="0">
                <a:latin typeface="Times New Roman" panose="02020603050405020304" pitchFamily="18" charset="0"/>
                <a:cs typeface="Times New Roman" panose="02020603050405020304" pitchFamily="18" charset="0"/>
              </a:rPr>
              <a:t>(Load‐Duration Mode 1): Solves for the joint union of a load‐duration curve (defined as a Loadshape object) and the Daily load shape. Nominally performs a Daily solution (24‐hr) for each point on the Load‐duration (L‐D) curve. Thus, the time axis of the L‐D curve represents days at that peak load value. L‐D curves begin at zero (0) time. Thus, a yearly L‐D curve would be defined for 0..365 days. A monthly L‐D</a:t>
            </a:r>
          </a:p>
          <a:p>
            <a:pPr lvl="0" algn="just">
              <a:spcAft>
                <a:spcPts val="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71159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3" name="Picture 2"/>
          <p:cNvPicPr>
            <a:picLocks noChangeAspect="1"/>
          </p:cNvPicPr>
          <p:nvPr/>
        </p:nvPicPr>
        <p:blipFill>
          <a:blip r:embed="rId3"/>
          <a:stretch>
            <a:fillRect/>
          </a:stretch>
        </p:blipFill>
        <p:spPr>
          <a:xfrm>
            <a:off x="914400" y="1257577"/>
            <a:ext cx="7543800" cy="4826667"/>
          </a:xfrm>
          <a:prstGeom prst="rect">
            <a:avLst/>
          </a:prstGeom>
        </p:spPr>
      </p:pic>
      <p:sp>
        <p:nvSpPr>
          <p:cNvPr id="6" name="Oval 5"/>
          <p:cNvSpPr/>
          <p:nvPr/>
        </p:nvSpPr>
        <p:spPr bwMode="auto">
          <a:xfrm>
            <a:off x="3581400" y="2243902"/>
            <a:ext cx="2209800"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Oval 8"/>
          <p:cNvSpPr/>
          <p:nvPr/>
        </p:nvSpPr>
        <p:spPr bwMode="auto">
          <a:xfrm>
            <a:off x="914400" y="2667000"/>
            <a:ext cx="2209800"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TextBox 9"/>
          <p:cNvSpPr txBox="1"/>
          <p:nvPr/>
        </p:nvSpPr>
        <p:spPr>
          <a:xfrm>
            <a:off x="488092" y="796678"/>
            <a:ext cx="5455508"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Where to download and learn OpenDSS?</a:t>
            </a:r>
            <a:endParaRPr lang="en-US" dirty="0"/>
          </a:p>
          <a:p>
            <a:endParaRPr lang="en-US" sz="1050" baseline="30000" dirty="0"/>
          </a:p>
        </p:txBody>
      </p:sp>
    </p:spTree>
    <p:extLst>
      <p:ext uri="{BB962C8B-B14F-4D97-AF65-F5344CB8AC3E}">
        <p14:creationId xmlns:p14="http://schemas.microsoft.com/office/powerpoint/2010/main" val="19926241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838200" y="1295400"/>
            <a:ext cx="8077200" cy="4801314"/>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Mode=LD1</a:t>
            </a:r>
          </a:p>
          <a:p>
            <a:pPr lvl="0" algn="just">
              <a:spcAft>
                <a:spcPts val="0"/>
              </a:spcAft>
            </a:pPr>
            <a:r>
              <a:rPr lang="en-US" sz="1800"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defined for 0..31 days. Energy meters and monitors are reset at the beginning of the</a:t>
            </a:r>
          </a:p>
          <a:p>
            <a:pPr lvl="0" algn="just">
              <a:spcAft>
                <a:spcPts val="0"/>
              </a:spcAft>
            </a:pPr>
            <a:r>
              <a:rPr lang="en-US" sz="1800" dirty="0">
                <a:latin typeface="Times New Roman" panose="02020603050405020304" pitchFamily="18" charset="0"/>
                <a:cs typeface="Times New Roman" panose="02020603050405020304" pitchFamily="18" charset="0"/>
              </a:rPr>
              <a:t>solution. At the conclusion, the energy meter values represent the total of all solutions. If the L‐D curve represent one year, then the energy will be for the entire year. This mode is intended for those applications requiring a single energy number for an entire year, month, or other time period. Loads are modified by growth curves as well, so set the year before proceeding. Also, set the L‐D curve (see </a:t>
            </a:r>
            <a:r>
              <a:rPr lang="en-US" sz="1800" dirty="0" err="1">
                <a:latin typeface="Times New Roman" panose="02020603050405020304" pitchFamily="18" charset="0"/>
                <a:cs typeface="Times New Roman" panose="02020603050405020304" pitchFamily="18" charset="0"/>
              </a:rPr>
              <a:t>Ldcurve</a:t>
            </a:r>
            <a:r>
              <a:rPr lang="en-US" sz="1800" dirty="0">
                <a:latin typeface="Times New Roman" panose="02020603050405020304" pitchFamily="18" charset="0"/>
                <a:cs typeface="Times New Roman" panose="02020603050405020304" pitchFamily="18" charset="0"/>
              </a:rPr>
              <a:t> option).</a:t>
            </a:r>
          </a:p>
          <a:p>
            <a:pPr lvl="0" algn="just">
              <a:spcAft>
                <a:spcPts val="0"/>
              </a:spcAft>
            </a:pPr>
            <a:r>
              <a:rPr lang="en-US" sz="1800" b="1" i="1" dirty="0">
                <a:latin typeface="Times New Roman" panose="02020603050405020304" pitchFamily="18" charset="0"/>
                <a:cs typeface="Times New Roman" panose="02020603050405020304" pitchFamily="18" charset="0"/>
              </a:rPr>
              <a:t>Mode=LD2</a:t>
            </a:r>
          </a:p>
          <a:p>
            <a:pPr lvl="0" algn="just">
              <a:spcAft>
                <a:spcPts val="0"/>
              </a:spcAft>
            </a:pPr>
            <a:r>
              <a:rPr lang="en-US" sz="1800" dirty="0">
                <a:latin typeface="Times New Roman" panose="02020603050405020304" pitchFamily="18" charset="0"/>
                <a:cs typeface="Times New Roman" panose="02020603050405020304" pitchFamily="18" charset="0"/>
              </a:rPr>
              <a:t>(Load‐Duration Mode 2): Similar to LD1 mode except that it performs the Load‐duration solution for only a selected hour on the daily load shape. Set the desired hour before executing the Solve command. The meters and monitors are reset at the beginning of the solution. At the conclusion, the energy meters have only the values for that hour for the year, or month, or whatever time period the L‐D curve represents. The solver simply solves for each point on the L‐D curve, multiplying the …</a:t>
            </a:r>
          </a:p>
        </p:txBody>
      </p:sp>
    </p:spTree>
    <p:extLst>
      <p:ext uri="{BB962C8B-B14F-4D97-AF65-F5344CB8AC3E}">
        <p14:creationId xmlns:p14="http://schemas.microsoft.com/office/powerpoint/2010/main" val="24933939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838200" y="1295400"/>
            <a:ext cx="8077200" cy="4801314"/>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Mode=LD2</a:t>
            </a:r>
          </a:p>
          <a:p>
            <a:pPr lvl="0" algn="just">
              <a:spcAft>
                <a:spcPts val="0"/>
              </a:spcAft>
            </a:pPr>
            <a:r>
              <a:rPr lang="en-US" sz="1800"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load at the selected hour by the L‐D curve value. This mode has been used to generate a 3‐D plot of energy vs. month and hour of the day.</a:t>
            </a:r>
          </a:p>
          <a:p>
            <a:pPr lvl="0" algn="just">
              <a:spcAft>
                <a:spcPts val="0"/>
              </a:spcAft>
            </a:pPr>
            <a:r>
              <a:rPr lang="en-US" sz="1800" b="1" i="1" dirty="0">
                <a:latin typeface="Times New Roman" panose="02020603050405020304" pitchFamily="18" charset="0"/>
                <a:cs typeface="Times New Roman" panose="02020603050405020304" pitchFamily="18" charset="0"/>
              </a:rPr>
              <a:t>Mode=M1</a:t>
            </a:r>
          </a:p>
          <a:p>
            <a:pPr lvl="0" algn="just">
              <a:spcAft>
                <a:spcPts val="0"/>
              </a:spcAft>
            </a:pPr>
            <a:r>
              <a:rPr lang="en-US" sz="1800" dirty="0">
                <a:latin typeface="Times New Roman" panose="02020603050405020304" pitchFamily="18" charset="0"/>
                <a:cs typeface="Times New Roman" panose="02020603050405020304" pitchFamily="18" charset="0"/>
              </a:rPr>
              <a:t>(Monte Carlo Mode 1): Perform a number of solutions allowing the loads to vary randomly. Executes number of cases specified by the Number option (see below). At each solution, each load is modified by a random multiplier ‐‐ a different one for each</a:t>
            </a:r>
          </a:p>
          <a:p>
            <a:pPr lvl="0" algn="just">
              <a:spcAft>
                <a:spcPts val="0"/>
              </a:spcAft>
            </a:pPr>
            <a:r>
              <a:rPr lang="en-US" sz="1800" dirty="0">
                <a:latin typeface="Times New Roman" panose="02020603050405020304" pitchFamily="18" charset="0"/>
                <a:cs typeface="Times New Roman" panose="02020603050405020304" pitchFamily="18" charset="0"/>
              </a:rPr>
              <a:t>load. In multiphase loads, all phases are modified simultaneously so that the load remains balanced. The random variation may be uniform or </a:t>
            </a:r>
            <a:r>
              <a:rPr lang="en-US" sz="1800" dirty="0" err="1">
                <a:latin typeface="Times New Roman" panose="02020603050405020304" pitchFamily="18" charset="0"/>
                <a:cs typeface="Times New Roman" panose="02020603050405020304" pitchFamily="18" charset="0"/>
              </a:rPr>
              <a:t>gaussian</a:t>
            </a:r>
            <a:r>
              <a:rPr lang="en-US" sz="1800" dirty="0">
                <a:latin typeface="Times New Roman" panose="02020603050405020304" pitchFamily="18" charset="0"/>
                <a:cs typeface="Times New Roman" panose="02020603050405020304" pitchFamily="18" charset="0"/>
              </a:rPr>
              <a:t> as specified by the global Random option (see below). If uniform, the load multipliers are between 0 and 1. If </a:t>
            </a:r>
            <a:r>
              <a:rPr lang="en-US" sz="1800" dirty="0" err="1">
                <a:latin typeface="Times New Roman" panose="02020603050405020304" pitchFamily="18" charset="0"/>
                <a:cs typeface="Times New Roman" panose="02020603050405020304" pitchFamily="18" charset="0"/>
              </a:rPr>
              <a:t>gaussian</a:t>
            </a:r>
            <a:r>
              <a:rPr lang="en-US" sz="1800" dirty="0">
                <a:latin typeface="Times New Roman" panose="02020603050405020304" pitchFamily="18" charset="0"/>
                <a:cs typeface="Times New Roman" panose="02020603050405020304" pitchFamily="18" charset="0"/>
              </a:rPr>
              <a:t>, the multipliers are based on the mean and standard deviation of the Yearly load shape specified for the load. Be sure one is specified for each load.</a:t>
            </a:r>
          </a:p>
          <a:p>
            <a:pPr lvl="0" algn="just">
              <a:spcAft>
                <a:spcPts val="0"/>
              </a:spcAft>
            </a:pPr>
            <a:r>
              <a:rPr lang="en-US" sz="1800" b="1" i="1" dirty="0">
                <a:latin typeface="Times New Roman" panose="02020603050405020304" pitchFamily="18" charset="0"/>
                <a:cs typeface="Times New Roman" panose="02020603050405020304" pitchFamily="18" charset="0"/>
              </a:rPr>
              <a:t>Mode=M2</a:t>
            </a:r>
          </a:p>
          <a:p>
            <a:pPr lvl="0" algn="just">
              <a:spcAft>
                <a:spcPts val="0"/>
              </a:spcAft>
            </a:pPr>
            <a:r>
              <a:rPr lang="en-US" sz="1800" dirty="0">
                <a:latin typeface="Times New Roman" panose="02020603050405020304" pitchFamily="18" charset="0"/>
                <a:cs typeface="Times New Roman" panose="02020603050405020304" pitchFamily="18" charset="0"/>
              </a:rPr>
              <a:t>(Monte Carlo Mode 2): This mode is designed to execute a number of Daily simulations with the global peak load multiplier (</a:t>
            </a:r>
            <a:r>
              <a:rPr lang="en-US" sz="1800" dirty="0" err="1">
                <a:latin typeface="Times New Roman" panose="02020603050405020304" pitchFamily="18" charset="0"/>
                <a:cs typeface="Times New Roman" panose="02020603050405020304" pitchFamily="18" charset="0"/>
              </a:rPr>
              <a:t>LoadMult</a:t>
            </a:r>
            <a:r>
              <a:rPr lang="en-US" sz="1800" dirty="0">
                <a:latin typeface="Times New Roman" panose="02020603050405020304" pitchFamily="18" charset="0"/>
                <a:cs typeface="Times New Roman" panose="02020603050405020304" pitchFamily="18" charset="0"/>
              </a:rPr>
              <a:t>) varying randomly. Set </a:t>
            </a:r>
          </a:p>
          <a:p>
            <a:pPr lvl="0" algn="just">
              <a:spcAft>
                <a:spcPts val="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231101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838200" y="1295400"/>
            <a:ext cx="8077200" cy="4801314"/>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Mode=M2</a:t>
            </a:r>
          </a:p>
          <a:p>
            <a:pPr lvl="0" algn="just">
              <a:spcAft>
                <a:spcPts val="0"/>
              </a:spcAft>
            </a:pPr>
            <a:r>
              <a:rPr lang="en-US" sz="1800"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time step size (h) and Number of solutions to run. "h" defaults to 3600 sec (1 </a:t>
            </a:r>
            <a:r>
              <a:rPr lang="en-US" sz="1800" dirty="0" err="1">
                <a:latin typeface="Times New Roman" panose="02020603050405020304" pitchFamily="18" charset="0"/>
                <a:cs typeface="Times New Roman" panose="02020603050405020304" pitchFamily="18" charset="0"/>
              </a:rPr>
              <a:t>Hr</a:t>
            </a:r>
            <a:r>
              <a:rPr lang="en-US" sz="1800" dirty="0">
                <a:latin typeface="Times New Roman" panose="02020603050405020304" pitchFamily="18" charset="0"/>
                <a:cs typeface="Times New Roman" panose="02020603050405020304" pitchFamily="18" charset="0"/>
              </a:rPr>
              <a:t>). Number of solutions refers to the number of DAYS. For Random = Gaussian, set the global %Mean and %</a:t>
            </a:r>
            <a:r>
              <a:rPr lang="en-US" sz="1800" dirty="0" err="1">
                <a:latin typeface="Times New Roman" panose="02020603050405020304" pitchFamily="18" charset="0"/>
                <a:cs typeface="Times New Roman" panose="02020603050405020304" pitchFamily="18" charset="0"/>
              </a:rPr>
              <a:t>Stddev</a:t>
            </a:r>
            <a:r>
              <a:rPr lang="en-US" sz="1800" dirty="0">
                <a:latin typeface="Times New Roman" panose="02020603050405020304" pitchFamily="18" charset="0"/>
                <a:cs typeface="Times New Roman" panose="02020603050405020304" pitchFamily="18" charset="0"/>
              </a:rPr>
              <a:t> variables, e.g. "Set %Mean=65 %</a:t>
            </a:r>
            <a:r>
              <a:rPr lang="en-US" sz="1800" dirty="0" err="1">
                <a:latin typeface="Times New Roman" panose="02020603050405020304" pitchFamily="18" charset="0"/>
                <a:cs typeface="Times New Roman" panose="02020603050405020304" pitchFamily="18" charset="0"/>
              </a:rPr>
              <a:t>Stddev</a:t>
            </a:r>
            <a:r>
              <a:rPr lang="en-US" sz="1800" dirty="0">
                <a:latin typeface="Times New Roman" panose="02020603050405020304" pitchFamily="18" charset="0"/>
                <a:cs typeface="Times New Roman" panose="02020603050405020304" pitchFamily="18" charset="0"/>
              </a:rPr>
              <a:t>=9". For Random=Uniform, it is not necessary to specify %Mean, since the global load multiplier is varied from 0 to 1. For each day, the global peak load multiplier is generated and then a 24 hour Daily solution is performed at the specified time step size.</a:t>
            </a:r>
          </a:p>
          <a:p>
            <a:pPr lvl="0" algn="just">
              <a:spcAft>
                <a:spcPts val="0"/>
              </a:spcAft>
            </a:pPr>
            <a:r>
              <a:rPr lang="en-US" sz="1800" b="1" i="1" dirty="0">
                <a:latin typeface="Times New Roman" panose="02020603050405020304" pitchFamily="18" charset="0"/>
                <a:cs typeface="Times New Roman" panose="02020603050405020304" pitchFamily="18" charset="0"/>
              </a:rPr>
              <a:t>Mode=M3</a:t>
            </a:r>
          </a:p>
          <a:p>
            <a:pPr lvl="0" algn="just">
              <a:spcAft>
                <a:spcPts val="0"/>
              </a:spcAft>
            </a:pPr>
            <a:r>
              <a:rPr lang="en-US" sz="1800" dirty="0">
                <a:latin typeface="Times New Roman" panose="02020603050405020304" pitchFamily="18" charset="0"/>
                <a:cs typeface="Times New Roman" panose="02020603050405020304" pitchFamily="18" charset="0"/>
              </a:rPr>
              <a:t>(Monte Carlo Mode 3): This mode is similar to the LD2 mode except that the global load multiplier is varied randomly rather than following a load‐duration curve. Set the Hour of the day first (either Set Time=… or Set Hour=…). Meters and monitors are reset at the beginning of the solution. Energy at the conclusion of the solution represents the total of all random solutions. For example, one might use this mode to estimate the total annual energy at a given hour by running only 50 or 100 solutions at each hour (rather than 365) and </a:t>
            </a:r>
            <a:r>
              <a:rPr lang="en-US" sz="1800" dirty="0" err="1">
                <a:latin typeface="Times New Roman" panose="02020603050405020304" pitchFamily="18" charset="0"/>
                <a:cs typeface="Times New Roman" panose="02020603050405020304" pitchFamily="18" charset="0"/>
              </a:rPr>
              <a:t>ratioing</a:t>
            </a:r>
            <a:r>
              <a:rPr lang="en-US" sz="1800" dirty="0">
                <a:latin typeface="Times New Roman" panose="02020603050405020304" pitchFamily="18" charset="0"/>
                <a:cs typeface="Times New Roman" panose="02020603050405020304" pitchFamily="18" charset="0"/>
              </a:rPr>
              <a:t> up for the full year.</a:t>
            </a:r>
          </a:p>
        </p:txBody>
      </p:sp>
    </p:spTree>
    <p:extLst>
      <p:ext uri="{BB962C8B-B14F-4D97-AF65-F5344CB8AC3E}">
        <p14:creationId xmlns:p14="http://schemas.microsoft.com/office/powerpoint/2010/main" val="15734091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43085"/>
            <a:ext cx="8077200" cy="4524315"/>
          </a:xfrm>
          <a:prstGeom prst="rect">
            <a:avLst/>
          </a:prstGeom>
          <a:noFill/>
        </p:spPr>
        <p:txBody>
          <a:bodyPr wrap="square" rtlCol="0">
            <a:spAutoFit/>
          </a:bodyPr>
          <a:lstStyle/>
          <a:p>
            <a:pPr lvl="1" algn="just">
              <a:spcAft>
                <a:spcPts val="0"/>
              </a:spcAft>
            </a:pPr>
            <a:r>
              <a:rPr lang="en-US" sz="1800" b="1" i="1" dirty="0">
                <a:latin typeface="Times New Roman" panose="02020603050405020304" pitchFamily="18" charset="0"/>
                <a:cs typeface="Times New Roman" panose="02020603050405020304" pitchFamily="18" charset="0"/>
              </a:rPr>
              <a:t>Mode=MF</a:t>
            </a:r>
          </a:p>
          <a:p>
            <a:pPr lvl="1" algn="just">
              <a:spcAft>
                <a:spcPts val="0"/>
              </a:spcAft>
            </a:pPr>
            <a:r>
              <a:rPr lang="en-US" sz="1800" dirty="0">
                <a:latin typeface="Times New Roman" panose="02020603050405020304" pitchFamily="18" charset="0"/>
                <a:cs typeface="Times New Roman" panose="02020603050405020304" pitchFamily="18" charset="0"/>
              </a:rPr>
              <a:t>(Monte Carlo Fault mode). One of the faults defined in the active circuit is selected and its resistance value randomized. All other Faults are disabled. Executes number of cases specified by the Number parameter.</a:t>
            </a:r>
          </a:p>
          <a:p>
            <a:pPr lvl="1" algn="just">
              <a:spcAft>
                <a:spcPts val="0"/>
              </a:spcAft>
            </a:pPr>
            <a:r>
              <a:rPr lang="en-US" sz="1800" b="1" i="1" dirty="0">
                <a:latin typeface="Times New Roman" panose="02020603050405020304" pitchFamily="18" charset="0"/>
                <a:cs typeface="Times New Roman" panose="02020603050405020304" pitchFamily="18" charset="0"/>
              </a:rPr>
              <a:t>Mode=</a:t>
            </a:r>
            <a:r>
              <a:rPr lang="en-US" sz="1800" b="1" i="1" dirty="0" err="1">
                <a:latin typeface="Times New Roman" panose="02020603050405020304" pitchFamily="18" charset="0"/>
                <a:cs typeface="Times New Roman" panose="02020603050405020304" pitchFamily="18" charset="0"/>
              </a:rPr>
              <a:t>Peakdays</a:t>
            </a:r>
            <a:r>
              <a:rPr lang="en-US" sz="1800" b="1" i="1" dirty="0">
                <a:latin typeface="Times New Roman" panose="02020603050405020304" pitchFamily="18" charset="0"/>
                <a:cs typeface="Times New Roman" panose="02020603050405020304" pitchFamily="18" charset="0"/>
              </a:rPr>
              <a:t>:</a:t>
            </a:r>
          </a:p>
          <a:p>
            <a:pPr lvl="1" algn="just">
              <a:spcAft>
                <a:spcPts val="0"/>
              </a:spcAft>
            </a:pPr>
            <a:r>
              <a:rPr lang="en-US" sz="1800" dirty="0">
                <a:latin typeface="Times New Roman" panose="02020603050405020304" pitchFamily="18" charset="0"/>
                <a:cs typeface="Times New Roman" panose="02020603050405020304" pitchFamily="18" charset="0"/>
              </a:rPr>
              <a:t>Do daily solutions (24‐hr) only for those days in which the peak exceeds a specified value.</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Nodewidth</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Width of node marker in circuit plots. Default=1.</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Normvmaxpu</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Maximum permissible per unit voltage for normal conditions. Default is 1.05.</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Normvminpu</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Minimum permissible per unit voltage for normal conditions. Default is 0.95.</a:t>
            </a:r>
          </a:p>
        </p:txBody>
      </p:sp>
    </p:spTree>
    <p:extLst>
      <p:ext uri="{BB962C8B-B14F-4D97-AF65-F5344CB8AC3E}">
        <p14:creationId xmlns:p14="http://schemas.microsoft.com/office/powerpoint/2010/main" val="31864140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247317"/>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NumAllocIterations</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Default is 2. Maximum number of iterations for load allocations for each time the </a:t>
            </a:r>
            <a:r>
              <a:rPr lang="en-US" sz="1800" dirty="0" err="1">
                <a:latin typeface="Times New Roman" panose="02020603050405020304" pitchFamily="18" charset="0"/>
                <a:cs typeface="Times New Roman" panose="02020603050405020304" pitchFamily="18" charset="0"/>
              </a:rPr>
              <a:t>AllocateLoads</a:t>
            </a:r>
            <a:r>
              <a:rPr lang="en-US" sz="1800" dirty="0">
                <a:latin typeface="Times New Roman" panose="02020603050405020304" pitchFamily="18" charset="0"/>
                <a:cs typeface="Times New Roman" panose="02020603050405020304" pitchFamily="18" charset="0"/>
              </a:rPr>
              <a:t> or Estimate command is given. Usually, 2 are sufficient, but some cases are more difficult. Execute an Export Estimation report to evaluate how well the load allocation has worked.</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Number=</a:t>
            </a:r>
          </a:p>
          <a:p>
            <a:pPr lvl="0" algn="just">
              <a:spcAft>
                <a:spcPts val="0"/>
              </a:spcAft>
            </a:pPr>
            <a:r>
              <a:rPr lang="en-US" sz="1800" dirty="0">
                <a:latin typeface="Times New Roman" panose="02020603050405020304" pitchFamily="18" charset="0"/>
                <a:cs typeface="Times New Roman" panose="02020603050405020304" pitchFamily="18" charset="0"/>
              </a:rPr>
              <a:t>Specify the number of time steps or solutions to run or the number of Monte Carlo cases to run.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Object (or Name)=</a:t>
            </a:r>
          </a:p>
          <a:p>
            <a:pPr lvl="0" algn="just">
              <a:spcAft>
                <a:spcPts val="0"/>
              </a:spcAft>
            </a:pPr>
            <a:r>
              <a:rPr lang="en-US" sz="1800" dirty="0">
                <a:latin typeface="Times New Roman" panose="02020603050405020304" pitchFamily="18" charset="0"/>
                <a:cs typeface="Times New Roman" panose="02020603050405020304" pitchFamily="18" charset="0"/>
              </a:rPr>
              <a:t>Sets the name of the Active DSS Object. Use the complete object specification (</a:t>
            </a:r>
            <a:r>
              <a:rPr lang="en-US" sz="1800" dirty="0" err="1">
                <a:latin typeface="Times New Roman" panose="02020603050405020304" pitchFamily="18" charset="0"/>
                <a:cs typeface="Times New Roman" panose="02020603050405020304" pitchFamily="18" charset="0"/>
              </a:rPr>
              <a:t>classname.objname</a:t>
            </a:r>
            <a:r>
              <a:rPr lang="en-US" sz="1800" dirty="0">
                <a:latin typeface="Times New Roman" panose="02020603050405020304" pitchFamily="18" charset="0"/>
                <a:cs typeface="Times New Roman" panose="02020603050405020304" pitchFamily="18" charset="0"/>
              </a:rPr>
              <a:t>), or simply the </a:t>
            </a:r>
            <a:r>
              <a:rPr lang="en-US" sz="1800" dirty="0" err="1">
                <a:latin typeface="Times New Roman" panose="02020603050405020304" pitchFamily="18" charset="0"/>
                <a:cs typeface="Times New Roman" panose="02020603050405020304" pitchFamily="18" charset="0"/>
              </a:rPr>
              <a:t>objname</a:t>
            </a:r>
            <a:r>
              <a:rPr lang="en-US" sz="1800" dirty="0">
                <a:latin typeface="Times New Roman" panose="02020603050405020304" pitchFamily="18" charset="0"/>
                <a:cs typeface="Times New Roman" panose="02020603050405020304" pitchFamily="18" charset="0"/>
              </a:rPr>
              <a:t>, to designate the active object which will be the target of the next command (such as the More command). If '</a:t>
            </a:r>
            <a:r>
              <a:rPr lang="en-US" sz="1800" dirty="0" err="1">
                <a:latin typeface="Times New Roman" panose="02020603050405020304" pitchFamily="18" charset="0"/>
                <a:cs typeface="Times New Roman" panose="02020603050405020304" pitchFamily="18" charset="0"/>
              </a:rPr>
              <a:t>classname</a:t>
            </a:r>
            <a:r>
              <a:rPr lang="en-US" sz="1800" dirty="0">
                <a:latin typeface="Times New Roman" panose="02020603050405020304" pitchFamily="18" charset="0"/>
                <a:cs typeface="Times New Roman" panose="02020603050405020304" pitchFamily="18" charset="0"/>
              </a:rPr>
              <a:t>' is</a:t>
            </a:r>
          </a:p>
          <a:p>
            <a:pPr lvl="0" algn="just">
              <a:spcAft>
                <a:spcPts val="0"/>
              </a:spcAft>
            </a:pPr>
            <a:r>
              <a:rPr lang="en-US" sz="1800" dirty="0">
                <a:latin typeface="Times New Roman" panose="02020603050405020304" pitchFamily="18" charset="0"/>
                <a:cs typeface="Times New Roman" panose="02020603050405020304" pitchFamily="18" charset="0"/>
              </a:rPr>
              <a:t>omitted, you can set the class by using the Class= field.</a:t>
            </a:r>
          </a:p>
        </p:txBody>
      </p:sp>
    </p:spTree>
    <p:extLst>
      <p:ext uri="{BB962C8B-B14F-4D97-AF65-F5344CB8AC3E}">
        <p14:creationId xmlns:p14="http://schemas.microsoft.com/office/powerpoint/2010/main" val="35973066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247317"/>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Overloadreport</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 FALSE. For yearly solution mode, sets overload reporting on/off. </a:t>
            </a:r>
            <a:r>
              <a:rPr lang="en-US" sz="1800" dirty="0" err="1">
                <a:latin typeface="Times New Roman" panose="02020603050405020304" pitchFamily="18" charset="0"/>
                <a:cs typeface="Times New Roman" panose="02020603050405020304" pitchFamily="18" charset="0"/>
              </a:rPr>
              <a:t>DemandInterval</a:t>
            </a:r>
            <a:r>
              <a:rPr lang="en-US" sz="1800" dirty="0">
                <a:latin typeface="Times New Roman" panose="02020603050405020304" pitchFamily="18" charset="0"/>
                <a:cs typeface="Times New Roman" panose="02020603050405020304" pitchFamily="18" charset="0"/>
              </a:rPr>
              <a:t> must be set to true for this to have effect.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NeglectLoadY</a:t>
            </a:r>
            <a:r>
              <a:rPr lang="en-US" sz="1800" b="1" i="1"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For Harmonic solution, neglect the Load shunt admittance branch that can siphon off some of the Load injection current. If YES, the current injected from the LOAD at harmonic frequencies will be nearly ideal.</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PriceCurve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Sets the curve to use to obtain for price signal. Default is none (null string). If none, price signal either remains constant or is set by an external process. Curve is defined as a loadshape (not normalized) and should correspond to the type of analysis being</a:t>
            </a:r>
          </a:p>
          <a:p>
            <a:pPr lvl="0" algn="just">
              <a:spcAft>
                <a:spcPts val="0"/>
              </a:spcAft>
            </a:pPr>
            <a:r>
              <a:rPr lang="en-US" sz="1800" dirty="0">
                <a:latin typeface="Times New Roman" panose="02020603050405020304" pitchFamily="18" charset="0"/>
                <a:cs typeface="Times New Roman" panose="02020603050405020304" pitchFamily="18" charset="0"/>
              </a:rPr>
              <a:t>performed (daily, yearly, load‐duration, etc.).</a:t>
            </a:r>
          </a:p>
        </p:txBody>
      </p:sp>
    </p:spTree>
    <p:extLst>
      <p:ext uri="{BB962C8B-B14F-4D97-AF65-F5344CB8AC3E}">
        <p14:creationId xmlns:p14="http://schemas.microsoft.com/office/powerpoint/2010/main" val="41037352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247317"/>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PriceSignal</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Sets the price signal ($/MWh) for the circuit. Initial value is 25.</a:t>
            </a:r>
          </a:p>
          <a:p>
            <a:pPr lvl="0" algn="just">
              <a:spcAft>
                <a:spcPts val="0"/>
              </a:spcAft>
            </a:pPr>
            <a:endParaRPr lang="en-US" sz="1800" b="1" i="1"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PVMarkerCode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Numeric marker code for </a:t>
            </a:r>
            <a:r>
              <a:rPr lang="en-US" sz="1800" dirty="0" err="1">
                <a:latin typeface="Times New Roman" panose="02020603050405020304" pitchFamily="18" charset="0"/>
                <a:cs typeface="Times New Roman" panose="02020603050405020304" pitchFamily="18" charset="0"/>
              </a:rPr>
              <a:t>PVSystem</a:t>
            </a:r>
            <a:r>
              <a:rPr lang="en-US" sz="1800" dirty="0">
                <a:latin typeface="Times New Roman" panose="02020603050405020304" pitchFamily="18" charset="0"/>
                <a:cs typeface="Times New Roman" panose="02020603050405020304" pitchFamily="18" charset="0"/>
              </a:rPr>
              <a:t> devices. Default is 15. See </a:t>
            </a:r>
            <a:r>
              <a:rPr lang="en-US" sz="1800" dirty="0" err="1">
                <a:latin typeface="Times New Roman" panose="02020603050405020304" pitchFamily="18" charset="0"/>
                <a:cs typeface="Times New Roman" panose="02020603050405020304" pitchFamily="18" charset="0"/>
              </a:rPr>
              <a:t>MarkerCode</a:t>
            </a:r>
            <a:r>
              <a:rPr lang="en-US" sz="1800" dirty="0">
                <a:latin typeface="Times New Roman" panose="02020603050405020304" pitchFamily="18" charset="0"/>
                <a:cs typeface="Times New Roman" panose="02020603050405020304" pitchFamily="18" charset="0"/>
              </a:rPr>
              <a:t> option.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PVMarkerSize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Size of </a:t>
            </a:r>
            <a:r>
              <a:rPr lang="en-US" sz="1800" dirty="0" err="1">
                <a:latin typeface="Times New Roman" panose="02020603050405020304" pitchFamily="18" charset="0"/>
                <a:cs typeface="Times New Roman" panose="02020603050405020304" pitchFamily="18" charset="0"/>
              </a:rPr>
              <a:t>PVSystem</a:t>
            </a:r>
            <a:r>
              <a:rPr lang="en-US" sz="1800" dirty="0">
                <a:latin typeface="Times New Roman" panose="02020603050405020304" pitchFamily="18" charset="0"/>
                <a:cs typeface="Times New Roman" panose="02020603050405020304" pitchFamily="18" charset="0"/>
              </a:rPr>
              <a:t> device marker. Default is 1.</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Random=</a:t>
            </a:r>
          </a:p>
          <a:p>
            <a:pPr lvl="0" algn="just">
              <a:spcAft>
                <a:spcPts val="0"/>
              </a:spcAft>
            </a:pPr>
            <a:r>
              <a:rPr lang="en-US" sz="1800" dirty="0">
                <a:latin typeface="Times New Roman" panose="02020603050405020304" pitchFamily="18" charset="0"/>
                <a:cs typeface="Times New Roman" panose="02020603050405020304" pitchFamily="18" charset="0"/>
              </a:rPr>
              <a:t>Specify the mode of random variation for Monte Carlo studies: One of [Uniform | Gaussian | Lognormal | None ] for Monte Carlo Variables May abbreviate value to "G", “L”, or "U" where G = </a:t>
            </a:r>
            <a:r>
              <a:rPr lang="en-US" sz="1800" dirty="0" err="1">
                <a:latin typeface="Times New Roman" panose="02020603050405020304" pitchFamily="18" charset="0"/>
                <a:cs typeface="Times New Roman" panose="02020603050405020304" pitchFamily="18" charset="0"/>
              </a:rPr>
              <a:t>gaussian</a:t>
            </a:r>
            <a:r>
              <a:rPr lang="en-US" sz="1800" dirty="0">
                <a:latin typeface="Times New Roman" panose="02020603050405020304" pitchFamily="18" charset="0"/>
                <a:cs typeface="Times New Roman" panose="02020603050405020304" pitchFamily="18" charset="0"/>
              </a:rPr>
              <a:t> (using mean and </a:t>
            </a:r>
            <a:r>
              <a:rPr lang="en-US" sz="1800" dirty="0" err="1">
                <a:latin typeface="Times New Roman" panose="02020603050405020304" pitchFamily="18" charset="0"/>
                <a:cs typeface="Times New Roman" panose="02020603050405020304" pitchFamily="18" charset="0"/>
              </a:rPr>
              <a:t>std</a:t>
            </a:r>
            <a:r>
              <a:rPr lang="en-US" sz="1800" dirty="0">
                <a:latin typeface="Times New Roman" panose="02020603050405020304" pitchFamily="18" charset="0"/>
                <a:cs typeface="Times New Roman" panose="02020603050405020304" pitchFamily="18" charset="0"/>
              </a:rPr>
              <a:t> deviation for load shape); L = lognormal (also using mean and </a:t>
            </a:r>
            <a:r>
              <a:rPr lang="en-US" sz="1800" dirty="0" err="1">
                <a:latin typeface="Times New Roman" panose="02020603050405020304" pitchFamily="18" charset="0"/>
                <a:cs typeface="Times New Roman" panose="02020603050405020304" pitchFamily="18" charset="0"/>
              </a:rPr>
              <a:t>std</a:t>
            </a:r>
            <a:r>
              <a:rPr lang="en-US" sz="1800" dirty="0">
                <a:latin typeface="Times New Roman" panose="02020603050405020304" pitchFamily="18" charset="0"/>
                <a:cs typeface="Times New Roman" panose="02020603050405020304" pitchFamily="18" charset="0"/>
              </a:rPr>
              <a:t> dev); U = uniform (varies between 0 and 1 randomly). Anything else: randomization disabled.</a:t>
            </a:r>
          </a:p>
        </p:txBody>
      </p:sp>
    </p:spTree>
    <p:extLst>
      <p:ext uri="{BB962C8B-B14F-4D97-AF65-F5344CB8AC3E}">
        <p14:creationId xmlns:p14="http://schemas.microsoft.com/office/powerpoint/2010/main" val="37226414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524315"/>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Recorder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 FALSE. Opens </a:t>
            </a:r>
            <a:r>
              <a:rPr lang="en-US" sz="1800" dirty="0" err="1">
                <a:latin typeface="Times New Roman" panose="02020603050405020304" pitchFamily="18" charset="0"/>
                <a:cs typeface="Times New Roman" panose="02020603050405020304" pitchFamily="18" charset="0"/>
              </a:rPr>
              <a:t>DSSRecorder.DSS</a:t>
            </a:r>
            <a:r>
              <a:rPr lang="en-US" sz="1800" dirty="0">
                <a:latin typeface="Times New Roman" panose="02020603050405020304" pitchFamily="18" charset="0"/>
                <a:cs typeface="Times New Roman" panose="02020603050405020304" pitchFamily="18" charset="0"/>
              </a:rPr>
              <a:t> in DSS install folder and enables recording of all commands that come through the text command interface. Closed by either setting to NO/FALSE or exiting the program. When closed by this command, the file name can be found in the Result. Does not require a circuit defined.</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ReduceOption =</a:t>
            </a:r>
          </a:p>
          <a:p>
            <a:pPr lvl="0" algn="just">
              <a:spcAft>
                <a:spcPts val="0"/>
              </a:spcAft>
            </a:pPr>
            <a:r>
              <a:rPr lang="en-US" sz="1800" dirty="0">
                <a:latin typeface="Times New Roman" panose="02020603050405020304" pitchFamily="18" charset="0"/>
                <a:cs typeface="Times New Roman" panose="02020603050405020304" pitchFamily="18" charset="0"/>
              </a:rPr>
              <a:t>{ Default or [null] | Stubs [</a:t>
            </a:r>
            <a:r>
              <a:rPr lang="en-US" sz="1800" dirty="0" err="1">
                <a:latin typeface="Times New Roman" panose="02020603050405020304" pitchFamily="18" charset="0"/>
                <a:cs typeface="Times New Roman" panose="02020603050405020304" pitchFamily="18" charset="0"/>
              </a:rPr>
              <a:t>Zmag</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nnn</a:t>
            </a:r>
            <a:r>
              <a:rPr lang="en-US" sz="1800" dirty="0">
                <a:latin typeface="Times New Roman" panose="02020603050405020304" pitchFamily="18" charset="0"/>
                <a:cs typeface="Times New Roman" panose="02020603050405020304" pitchFamily="18" charset="0"/>
              </a:rPr>
              <a:t>] | </a:t>
            </a:r>
            <a:r>
              <a:rPr lang="en-US" sz="1800" dirty="0" err="1">
                <a:latin typeface="Times New Roman" panose="02020603050405020304" pitchFamily="18" charset="0"/>
                <a:cs typeface="Times New Roman" panose="02020603050405020304" pitchFamily="18" charset="0"/>
              </a:rPr>
              <a:t>MergeParallel</a:t>
            </a:r>
            <a:r>
              <a:rPr lang="en-US" sz="1800" dirty="0">
                <a:latin typeface="Times New Roman" panose="02020603050405020304" pitchFamily="18" charset="0"/>
                <a:cs typeface="Times New Roman" panose="02020603050405020304" pitchFamily="18" charset="0"/>
              </a:rPr>
              <a:t> | </a:t>
            </a:r>
            <a:r>
              <a:rPr lang="en-US" sz="1800" dirty="0" err="1">
                <a:latin typeface="Times New Roman" panose="02020603050405020304" pitchFamily="18" charset="0"/>
                <a:cs typeface="Times New Roman" panose="02020603050405020304" pitchFamily="18" charset="0"/>
              </a:rPr>
              <a:t>BreakLoops</a:t>
            </a:r>
            <a:r>
              <a:rPr lang="en-US" sz="1800" dirty="0">
                <a:latin typeface="Times New Roman" panose="02020603050405020304" pitchFamily="18" charset="0"/>
                <a:cs typeface="Times New Roman" panose="02020603050405020304" pitchFamily="18" charset="0"/>
              </a:rPr>
              <a:t> | Switches |</a:t>
            </a:r>
          </a:p>
          <a:p>
            <a:pPr lvl="0" algn="just">
              <a:spcAft>
                <a:spcPts val="0"/>
              </a:spcAft>
            </a:pPr>
            <a:r>
              <a:rPr lang="en-US" sz="1800" dirty="0" err="1">
                <a:latin typeface="Times New Roman" panose="02020603050405020304" pitchFamily="18" charset="0"/>
                <a:cs typeface="Times New Roman" panose="02020603050405020304" pitchFamily="18" charset="0"/>
              </a:rPr>
              <a:t>TapEnds</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maxangle</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nnn</a:t>
            </a:r>
            <a:r>
              <a:rPr lang="en-US" sz="1800" dirty="0">
                <a:latin typeface="Times New Roman" panose="02020603050405020304" pitchFamily="18" charset="0"/>
                <a:cs typeface="Times New Roman" panose="02020603050405020304" pitchFamily="18" charset="0"/>
              </a:rPr>
              <a:t>] | Ends} Strategy for reducing feeders. Default is to eliminate all dangling end buses and buses without load, caps, or taps. </a:t>
            </a:r>
          </a:p>
          <a:p>
            <a:pPr lvl="0" algn="just">
              <a:spcAft>
                <a:spcPts val="0"/>
              </a:spcAft>
            </a:pPr>
            <a:r>
              <a:rPr lang="en-US" sz="1800" dirty="0">
                <a:latin typeface="Times New Roman" panose="02020603050405020304" pitchFamily="18" charset="0"/>
                <a:cs typeface="Times New Roman" panose="02020603050405020304" pitchFamily="18" charset="0"/>
              </a:rPr>
              <a:t>"Stubs [</a:t>
            </a:r>
            <a:r>
              <a:rPr lang="en-US" sz="1800" dirty="0" err="1">
                <a:latin typeface="Times New Roman" panose="02020603050405020304" pitchFamily="18" charset="0"/>
                <a:cs typeface="Times New Roman" panose="02020603050405020304" pitchFamily="18" charset="0"/>
              </a:rPr>
              <a:t>Zmag</a:t>
            </a:r>
            <a:r>
              <a:rPr lang="en-US" sz="1800" dirty="0">
                <a:latin typeface="Times New Roman" panose="02020603050405020304" pitchFamily="18" charset="0"/>
                <a:cs typeface="Times New Roman" panose="02020603050405020304" pitchFamily="18" charset="0"/>
              </a:rPr>
              <a:t>=0.02]" merges short branches with impedance less than </a:t>
            </a:r>
            <a:r>
              <a:rPr lang="en-US" sz="1800" dirty="0" err="1">
                <a:latin typeface="Times New Roman" panose="02020603050405020304" pitchFamily="18" charset="0"/>
                <a:cs typeface="Times New Roman" panose="02020603050405020304" pitchFamily="18" charset="0"/>
              </a:rPr>
              <a:t>Zmag</a:t>
            </a:r>
            <a:r>
              <a:rPr lang="en-US" sz="1800" dirty="0">
                <a:latin typeface="Times New Roman" panose="02020603050405020304" pitchFamily="18" charset="0"/>
                <a:cs typeface="Times New Roman" panose="02020603050405020304" pitchFamily="18" charset="0"/>
              </a:rPr>
              <a:t> (default = 0.02 ohms.</a:t>
            </a:r>
          </a:p>
          <a:p>
            <a:pPr lvl="0" algn="just">
              <a:spcAft>
                <a:spcPts val="0"/>
              </a:spcAft>
            </a:pP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MergeParallel</a:t>
            </a:r>
            <a:r>
              <a:rPr lang="en-US" sz="1800" dirty="0">
                <a:latin typeface="Times New Roman" panose="02020603050405020304" pitchFamily="18" charset="0"/>
                <a:cs typeface="Times New Roman" panose="02020603050405020304" pitchFamily="18" charset="0"/>
              </a:rPr>
              <a:t>" merges lines that have been found to be in parallel.</a:t>
            </a:r>
          </a:p>
          <a:p>
            <a:pPr lvl="0" algn="just">
              <a:spcAft>
                <a:spcPts val="0"/>
              </a:spcAft>
            </a:pP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Breakloops</a:t>
            </a:r>
            <a:r>
              <a:rPr lang="en-US" sz="1800" dirty="0">
                <a:latin typeface="Times New Roman" panose="02020603050405020304" pitchFamily="18" charset="0"/>
                <a:cs typeface="Times New Roman" panose="02020603050405020304" pitchFamily="18" charset="0"/>
              </a:rPr>
              <a:t>" disables one of the lines at the head of a loop. </a:t>
            </a:r>
          </a:p>
          <a:p>
            <a:pPr lvl="0" algn="just">
              <a:spcAft>
                <a:spcPts val="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90854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801314"/>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ReduceOption =</a:t>
            </a:r>
          </a:p>
          <a:p>
            <a:pPr lvl="0" algn="just">
              <a:spcAft>
                <a:spcPts val="0"/>
              </a:spcAft>
            </a:pPr>
            <a:r>
              <a:rPr lang="en-US" sz="1800" dirty="0">
                <a:latin typeface="Times New Roman" panose="02020603050405020304" pitchFamily="18" charset="0"/>
                <a:cs typeface="Times New Roman" panose="02020603050405020304" pitchFamily="18" charset="0"/>
              </a:rPr>
              <a:t>…</a:t>
            </a:r>
          </a:p>
          <a:p>
            <a:pPr algn="just">
              <a:spcAft>
                <a:spcPts val="0"/>
              </a:spcAft>
            </a:pP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Tapends</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maxangle</a:t>
            </a:r>
            <a:r>
              <a:rPr lang="en-US" sz="1800" dirty="0">
                <a:latin typeface="Times New Roman" panose="02020603050405020304" pitchFamily="18" charset="0"/>
                <a:cs typeface="Times New Roman" panose="02020603050405020304" pitchFamily="18" charset="0"/>
              </a:rPr>
              <a:t>=15]" eliminates all buses except those at the feeder ends, at tap points and where the feeder turns by greater than </a:t>
            </a:r>
            <a:r>
              <a:rPr lang="en-US" sz="1800" dirty="0" err="1">
                <a:latin typeface="Times New Roman" panose="02020603050405020304" pitchFamily="18" charset="0"/>
                <a:cs typeface="Times New Roman" panose="02020603050405020304" pitchFamily="18" charset="0"/>
              </a:rPr>
              <a:t>maxangle</a:t>
            </a:r>
            <a:r>
              <a:rPr lang="en-US" sz="1800" dirty="0">
                <a:latin typeface="Times New Roman" panose="02020603050405020304" pitchFamily="18" charset="0"/>
                <a:cs typeface="Times New Roman" panose="02020603050405020304" pitchFamily="18" charset="0"/>
              </a:rPr>
              <a:t> degrees. </a:t>
            </a:r>
          </a:p>
          <a:p>
            <a:pPr lvl="0" algn="just">
              <a:spcAft>
                <a:spcPts val="0"/>
              </a:spcAft>
            </a:pPr>
            <a:r>
              <a:rPr lang="en-US" sz="1800" dirty="0">
                <a:latin typeface="Times New Roman" panose="02020603050405020304" pitchFamily="18" charset="0"/>
                <a:cs typeface="Times New Roman" panose="02020603050405020304" pitchFamily="18" charset="0"/>
              </a:rPr>
              <a:t>"Ends" eliminates dangling ends only.</a:t>
            </a:r>
          </a:p>
          <a:p>
            <a:pPr lvl="0" algn="just">
              <a:spcAft>
                <a:spcPts val="0"/>
              </a:spcAft>
            </a:pPr>
            <a:r>
              <a:rPr lang="en-US" sz="1800" dirty="0">
                <a:latin typeface="Times New Roman" panose="02020603050405020304" pitchFamily="18" charset="0"/>
                <a:cs typeface="Times New Roman" panose="02020603050405020304" pitchFamily="18" charset="0"/>
              </a:rPr>
              <a:t>"Switches" merges switches with downline lines and eliminates dangling switches. Marking buses with "</a:t>
            </a:r>
            <a:r>
              <a:rPr lang="en-US" sz="1800" dirty="0" err="1">
                <a:latin typeface="Times New Roman" panose="02020603050405020304" pitchFamily="18" charset="0"/>
                <a:cs typeface="Times New Roman" panose="02020603050405020304" pitchFamily="18" charset="0"/>
              </a:rPr>
              <a:t>Keeplist</a:t>
            </a:r>
            <a:r>
              <a:rPr lang="en-US" sz="1800" dirty="0">
                <a:latin typeface="Times New Roman" panose="02020603050405020304" pitchFamily="18" charset="0"/>
                <a:cs typeface="Times New Roman" panose="02020603050405020304" pitchFamily="18" charset="0"/>
              </a:rPr>
              <a:t>" will prevent their elimination.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RegMarkerCode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Numeric marker code for Regulators. Default is 47. See </a:t>
            </a:r>
            <a:r>
              <a:rPr lang="en-US" sz="1800" dirty="0" err="1">
                <a:latin typeface="Times New Roman" panose="02020603050405020304" pitchFamily="18" charset="0"/>
                <a:cs typeface="Times New Roman" panose="02020603050405020304" pitchFamily="18" charset="0"/>
              </a:rPr>
              <a:t>MarkerCode</a:t>
            </a:r>
            <a:r>
              <a:rPr lang="en-US" sz="1800" dirty="0">
                <a:latin typeface="Times New Roman" panose="02020603050405020304" pitchFamily="18" charset="0"/>
                <a:cs typeface="Times New Roman" panose="02020603050405020304" pitchFamily="18" charset="0"/>
              </a:rPr>
              <a:t> option.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RegMarkerSize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Size of RegControl device marker. Default is 1.</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Sec =</a:t>
            </a:r>
          </a:p>
          <a:p>
            <a:pPr lvl="0" algn="just">
              <a:spcAft>
                <a:spcPts val="0"/>
              </a:spcAft>
            </a:pPr>
            <a:r>
              <a:rPr lang="en-US" sz="1800" dirty="0">
                <a:latin typeface="Times New Roman" panose="02020603050405020304" pitchFamily="18" charset="0"/>
                <a:cs typeface="Times New Roman" panose="02020603050405020304" pitchFamily="18" charset="0"/>
              </a:rPr>
              <a:t>Sets the seconds from the hour for the start time for the solution of the active circuit.</a:t>
            </a:r>
          </a:p>
          <a:p>
            <a:pPr lvl="0" algn="just">
              <a:spcAft>
                <a:spcPts val="0"/>
              </a:spcAft>
            </a:pPr>
            <a:r>
              <a:rPr lang="en-US" sz="1800" dirty="0">
                <a:latin typeface="Times New Roman" panose="02020603050405020304" pitchFamily="18" charset="0"/>
                <a:cs typeface="Times New Roman" panose="02020603050405020304" pitchFamily="18" charset="0"/>
              </a:rPr>
              <a:t>(See also Time)</a:t>
            </a:r>
          </a:p>
        </p:txBody>
      </p:sp>
    </p:spTree>
    <p:extLst>
      <p:ext uri="{BB962C8B-B14F-4D97-AF65-F5344CB8AC3E}">
        <p14:creationId xmlns:p14="http://schemas.microsoft.com/office/powerpoint/2010/main" val="31358084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247317"/>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ShowExport=</a:t>
            </a:r>
            <a:endParaRPr lang="en-US" sz="1800" dirty="0">
              <a:latin typeface="Times New Roman" panose="02020603050405020304" pitchFamily="18" charset="0"/>
              <a:cs typeface="Times New Roman" panose="02020603050405020304" pitchFamily="18" charset="0"/>
            </a:endParaRPr>
          </a:p>
          <a:p>
            <a:pPr algn="just">
              <a:spcAft>
                <a:spcPts val="0"/>
              </a:spcAft>
            </a:pPr>
            <a:r>
              <a:rPr lang="en-US" sz="1800" dirty="0">
                <a:latin typeface="Times New Roman" panose="02020603050405020304" pitchFamily="18" charset="0"/>
                <a:cs typeface="Times New Roman" panose="02020603050405020304" pitchFamily="18" charset="0"/>
              </a:rPr>
              <a:t>{YES/TRUE | NO/FALSE} Default = FALSE. If YES/TRUE will automatically show the results of an Export command after it is written. Normally, the result of an Export command (a CSV file) is not automatically displayed.</a:t>
            </a:r>
          </a:p>
          <a:p>
            <a:pPr algn="just">
              <a:spcAft>
                <a:spcPts val="0"/>
              </a:spcAft>
            </a:pPr>
            <a:endParaRPr lang="en-US" sz="1800" dirty="0">
              <a:latin typeface="Times New Roman" panose="02020603050405020304" pitchFamily="18" charset="0"/>
              <a:cs typeface="Times New Roman" panose="02020603050405020304" pitchFamily="18" charset="0"/>
            </a:endParaRPr>
          </a:p>
          <a:p>
            <a:pPr algn="just">
              <a:spcAft>
                <a:spcPts val="0"/>
              </a:spcAft>
            </a:pPr>
            <a:r>
              <a:rPr lang="en-US" sz="1800" b="1" i="1" dirty="0" err="1">
                <a:latin typeface="Times New Roman" panose="02020603050405020304" pitchFamily="18" charset="0"/>
                <a:cs typeface="Times New Roman" panose="02020603050405020304" pitchFamily="18" charset="0"/>
              </a:rPr>
              <a:t>Stepsize</a:t>
            </a:r>
            <a:r>
              <a:rPr lang="en-US" sz="1800" b="1" i="1" dirty="0">
                <a:latin typeface="Times New Roman" panose="02020603050405020304" pitchFamily="18" charset="0"/>
                <a:cs typeface="Times New Roman" panose="02020603050405020304" pitchFamily="18" charset="0"/>
              </a:rPr>
              <a:t> (or h)=</a:t>
            </a:r>
          </a:p>
          <a:p>
            <a:pPr algn="just">
              <a:spcAft>
                <a:spcPts val="0"/>
              </a:spcAft>
            </a:pPr>
            <a:r>
              <a:rPr lang="en-US" sz="1800" dirty="0">
                <a:latin typeface="Times New Roman" panose="02020603050405020304" pitchFamily="18" charset="0"/>
                <a:cs typeface="Times New Roman" panose="02020603050405020304" pitchFamily="18" charset="0"/>
              </a:rPr>
              <a:t>Sets the time step size (default unit is sec) for the solution of the active circuit. Normally, specified for dynamic solution but is also, used for duty‐cycle load following solutions. Yearly simulations typically go hour‐by‐hour and daily simulations follow the smallest increment of the daily load curves. Yearly simulations can also go in any time increment. Reasonable default values are set when you change solution modes. You may specify the </a:t>
            </a:r>
            <a:r>
              <a:rPr lang="en-US" sz="1800" dirty="0" err="1">
                <a:latin typeface="Times New Roman" panose="02020603050405020304" pitchFamily="18" charset="0"/>
                <a:cs typeface="Times New Roman" panose="02020603050405020304" pitchFamily="18" charset="0"/>
              </a:rPr>
              <a:t>stepsize</a:t>
            </a:r>
            <a:r>
              <a:rPr lang="en-US" sz="1800" dirty="0">
                <a:latin typeface="Times New Roman" panose="02020603050405020304" pitchFamily="18" charset="0"/>
                <a:cs typeface="Times New Roman" panose="02020603050405020304" pitchFamily="18" charset="0"/>
              </a:rPr>
              <a:t> in seconds, minutes, or hours by appending ‘s’, ‘m’, or ‘h’ to the size value. If omitted, ‘s’ is assumed. Example: “set </a:t>
            </a:r>
            <a:r>
              <a:rPr lang="en-US" sz="1800" dirty="0" err="1">
                <a:latin typeface="Times New Roman" panose="02020603050405020304" pitchFamily="18" charset="0"/>
                <a:cs typeface="Times New Roman" panose="02020603050405020304" pitchFamily="18" charset="0"/>
              </a:rPr>
              <a:t>stepsize</a:t>
            </a:r>
            <a:r>
              <a:rPr lang="en-US" sz="1800" dirty="0">
                <a:latin typeface="Times New Roman" panose="02020603050405020304" pitchFamily="18" charset="0"/>
                <a:cs typeface="Times New Roman" panose="02020603050405020304" pitchFamily="18" charset="0"/>
              </a:rPr>
              <a:t>=15m” is the same as “set </a:t>
            </a:r>
            <a:r>
              <a:rPr lang="en-US" sz="1800" dirty="0" err="1">
                <a:latin typeface="Times New Roman" panose="02020603050405020304" pitchFamily="18" charset="0"/>
                <a:cs typeface="Times New Roman" panose="02020603050405020304" pitchFamily="18" charset="0"/>
              </a:rPr>
              <a:t>stepsize</a:t>
            </a:r>
            <a:r>
              <a:rPr lang="en-US" sz="1800" dirty="0">
                <a:latin typeface="Times New Roman" panose="02020603050405020304" pitchFamily="18" charset="0"/>
                <a:cs typeface="Times New Roman" panose="02020603050405020304" pitchFamily="18" charset="0"/>
              </a:rPr>
              <a:t>=900.” Do not leave a space between the value and the character.</a:t>
            </a:r>
          </a:p>
        </p:txBody>
      </p:sp>
    </p:spTree>
    <p:extLst>
      <p:ext uri="{BB962C8B-B14F-4D97-AF65-F5344CB8AC3E}">
        <p14:creationId xmlns:p14="http://schemas.microsoft.com/office/powerpoint/2010/main" val="170544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3189" y="1311135"/>
            <a:ext cx="7924800" cy="4553476"/>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Oval 8"/>
          <p:cNvSpPr/>
          <p:nvPr/>
        </p:nvSpPr>
        <p:spPr bwMode="auto">
          <a:xfrm>
            <a:off x="1707292" y="2351659"/>
            <a:ext cx="959708"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Rectangle 9"/>
          <p:cNvSpPr/>
          <p:nvPr/>
        </p:nvSpPr>
        <p:spPr bwMode="auto">
          <a:xfrm>
            <a:off x="914400" y="3946852"/>
            <a:ext cx="2819400" cy="199674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Box 10"/>
          <p:cNvSpPr txBox="1"/>
          <p:nvPr/>
        </p:nvSpPr>
        <p:spPr>
          <a:xfrm>
            <a:off x="488092" y="796678"/>
            <a:ext cx="5455508"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Where to download and learn OpenDSS?</a:t>
            </a:r>
            <a:endParaRPr lang="en-US" dirty="0"/>
          </a:p>
          <a:p>
            <a:endParaRPr lang="en-US" sz="1050" baseline="30000" dirty="0"/>
          </a:p>
        </p:txBody>
      </p:sp>
    </p:spTree>
    <p:extLst>
      <p:ext uri="{BB962C8B-B14F-4D97-AF65-F5344CB8AC3E}">
        <p14:creationId xmlns:p14="http://schemas.microsoft.com/office/powerpoint/2010/main" val="10088328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970318"/>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Switchmarkercode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Numeric marker code for lines with switches or are isolated from the circuit. Default is 4. See </a:t>
            </a:r>
            <a:r>
              <a:rPr lang="en-US" sz="1800" dirty="0" err="1">
                <a:latin typeface="Times New Roman" panose="02020603050405020304" pitchFamily="18" charset="0"/>
                <a:cs typeface="Times New Roman" panose="02020603050405020304" pitchFamily="18" charset="0"/>
              </a:rPr>
              <a:t>markswitches</a:t>
            </a:r>
            <a:r>
              <a:rPr lang="en-US" sz="1800" dirty="0">
                <a:latin typeface="Times New Roman" panose="02020603050405020304" pitchFamily="18" charset="0"/>
                <a:cs typeface="Times New Roman" panose="02020603050405020304" pitchFamily="18" charset="0"/>
              </a:rPr>
              <a:t> option and </a:t>
            </a:r>
            <a:r>
              <a:rPr lang="en-US" sz="1800" dirty="0" err="1">
                <a:latin typeface="Times New Roman" panose="02020603050405020304" pitchFamily="18" charset="0"/>
                <a:cs typeface="Times New Roman" panose="02020603050405020304" pitchFamily="18" charset="0"/>
              </a:rPr>
              <a:t>markercode</a:t>
            </a:r>
            <a:r>
              <a:rPr lang="en-US" sz="1800" dirty="0">
                <a:latin typeface="Times New Roman" panose="02020603050405020304" pitchFamily="18" charset="0"/>
                <a:cs typeface="Times New Roman" panose="02020603050405020304" pitchFamily="18" charset="0"/>
              </a:rPr>
              <a:t> option.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Terminal =</a:t>
            </a:r>
          </a:p>
          <a:p>
            <a:pPr lvl="0" algn="just">
              <a:spcAft>
                <a:spcPts val="0"/>
              </a:spcAft>
            </a:pPr>
            <a:r>
              <a:rPr lang="en-US" sz="1800" dirty="0">
                <a:latin typeface="Times New Roman" panose="02020603050405020304" pitchFamily="18" charset="0"/>
                <a:cs typeface="Times New Roman" panose="02020603050405020304" pitchFamily="18" charset="0"/>
              </a:rPr>
              <a:t>Set the active terminal of the active circuit element. May also be done with Select command.</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Time=</a:t>
            </a:r>
          </a:p>
          <a:p>
            <a:pPr lvl="0" algn="just">
              <a:spcAft>
                <a:spcPts val="0"/>
              </a:spcAft>
            </a:pPr>
            <a:r>
              <a:rPr lang="en-US" sz="1800" dirty="0">
                <a:latin typeface="Times New Roman" panose="02020603050405020304" pitchFamily="18" charset="0"/>
                <a:cs typeface="Times New Roman" panose="02020603050405020304" pitchFamily="18" charset="0"/>
              </a:rPr>
              <a:t>Specify the solution start time as an array : time="hour, sec" or time = (hour, sec): e.g., time = (23, 370) designate 6 minutes, 10 sec past the 23rd hour.</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tolerance=</a:t>
            </a:r>
          </a:p>
          <a:p>
            <a:pPr lvl="0" algn="just">
              <a:spcAft>
                <a:spcPts val="0"/>
              </a:spcAft>
            </a:pPr>
            <a:r>
              <a:rPr lang="en-US" sz="1800" dirty="0">
                <a:latin typeface="Times New Roman" panose="02020603050405020304" pitchFamily="18" charset="0"/>
                <a:cs typeface="Times New Roman" panose="02020603050405020304" pitchFamily="18" charset="0"/>
              </a:rPr>
              <a:t>Sets the solution tolerance. Default is 0.0001.</a:t>
            </a:r>
          </a:p>
        </p:txBody>
      </p:sp>
    </p:spTree>
    <p:extLst>
      <p:ext uri="{BB962C8B-B14F-4D97-AF65-F5344CB8AC3E}">
        <p14:creationId xmlns:p14="http://schemas.microsoft.com/office/powerpoint/2010/main" val="20185113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3970318"/>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TraceControl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Set to YES to trace the actions taken in the control queue.</a:t>
            </a:r>
          </a:p>
          <a:p>
            <a:pPr lvl="0" algn="just">
              <a:spcAft>
                <a:spcPts val="0"/>
              </a:spcAft>
            </a:pPr>
            <a:r>
              <a:rPr lang="en-US" sz="1800" dirty="0">
                <a:latin typeface="Times New Roman" panose="02020603050405020304" pitchFamily="18" charset="0"/>
                <a:cs typeface="Times New Roman" panose="02020603050405020304" pitchFamily="18" charset="0"/>
              </a:rPr>
              <a:t>Creates a file named TRACE_CONTROLQUEUE.CSV in the default directory. The names of all circuit elements taking an action are logged.</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TransMarkerCode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Numeric marker code for transformers. Default is 35. See </a:t>
            </a:r>
            <a:r>
              <a:rPr lang="en-US" sz="1800" dirty="0" err="1">
                <a:latin typeface="Times New Roman" panose="02020603050405020304" pitchFamily="18" charset="0"/>
                <a:cs typeface="Times New Roman" panose="02020603050405020304" pitchFamily="18" charset="0"/>
              </a:rPr>
              <a:t>MarkTransformers</a:t>
            </a:r>
            <a:r>
              <a:rPr lang="en-US" sz="1800" dirty="0">
                <a:latin typeface="Times New Roman" panose="02020603050405020304" pitchFamily="18" charset="0"/>
                <a:cs typeface="Times New Roman" panose="02020603050405020304" pitchFamily="18" charset="0"/>
              </a:rPr>
              <a:t> option and </a:t>
            </a:r>
            <a:r>
              <a:rPr lang="en-US" sz="1800" dirty="0" err="1">
                <a:latin typeface="Times New Roman" panose="02020603050405020304" pitchFamily="18" charset="0"/>
                <a:cs typeface="Times New Roman" panose="02020603050405020304" pitchFamily="18" charset="0"/>
              </a:rPr>
              <a:t>MarkerCode</a:t>
            </a:r>
            <a:r>
              <a:rPr lang="en-US" sz="1800" dirty="0">
                <a:latin typeface="Times New Roman" panose="02020603050405020304" pitchFamily="18" charset="0"/>
                <a:cs typeface="Times New Roman" panose="02020603050405020304" pitchFamily="18" charset="0"/>
              </a:rPr>
              <a:t> option.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TransMarkerSize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Size of transformer marker. Default is 1.</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StoreMarkerCode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Numeric marker code for Storage devices. Default is 9. See </a:t>
            </a:r>
            <a:r>
              <a:rPr lang="en-US" sz="1800" dirty="0" err="1">
                <a:latin typeface="Times New Roman" panose="02020603050405020304" pitchFamily="18" charset="0"/>
                <a:cs typeface="Times New Roman" panose="02020603050405020304" pitchFamily="18" charset="0"/>
              </a:rPr>
              <a:t>MarkerCode</a:t>
            </a:r>
            <a:r>
              <a:rPr lang="en-US" sz="1800" dirty="0">
                <a:latin typeface="Times New Roman" panose="02020603050405020304" pitchFamily="18" charset="0"/>
                <a:cs typeface="Times New Roman" panose="02020603050405020304" pitchFamily="18" charset="0"/>
              </a:rPr>
              <a:t> option.</a:t>
            </a:r>
          </a:p>
        </p:txBody>
      </p:sp>
    </p:spTree>
    <p:extLst>
      <p:ext uri="{BB962C8B-B14F-4D97-AF65-F5344CB8AC3E}">
        <p14:creationId xmlns:p14="http://schemas.microsoft.com/office/powerpoint/2010/main" val="6818607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970318"/>
          </a:xfrm>
          <a:prstGeom prst="rect">
            <a:avLst/>
          </a:prstGeom>
          <a:noFill/>
        </p:spPr>
        <p:txBody>
          <a:bodyPr wrap="square" rtlCol="0">
            <a:spAutoFit/>
          </a:bodyPr>
          <a:lstStyle/>
          <a:p>
            <a:pPr lvl="0" algn="just">
              <a:spcAft>
                <a:spcPts val="0"/>
              </a:spcAft>
            </a:pPr>
            <a:r>
              <a:rPr lang="en-US" sz="1800" b="1" i="1" dirty="0" err="1">
                <a:latin typeface="Times New Roman" panose="02020603050405020304" pitchFamily="18" charset="0"/>
                <a:cs typeface="Times New Roman" panose="02020603050405020304" pitchFamily="18" charset="0"/>
              </a:rPr>
              <a:t>StoreMarkerSize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Size of Storage device marker. Default is 1.</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Trapezoidal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Specifies whether to use trapezoidal integration for accumulating energy meter registers. Applies to EnergyMeter and Generator objects. Default method simply multiplies the present value of the registers</a:t>
            </a:r>
          </a:p>
          <a:p>
            <a:pPr lvl="0" algn="just">
              <a:spcAft>
                <a:spcPts val="0"/>
              </a:spcAft>
            </a:pPr>
            <a:r>
              <a:rPr lang="en-US" sz="1800" dirty="0">
                <a:latin typeface="Times New Roman" panose="02020603050405020304" pitchFamily="18" charset="0"/>
                <a:cs typeface="Times New Roman" panose="02020603050405020304" pitchFamily="18" charset="0"/>
              </a:rPr>
              <a:t>times the width of the interval. Trapezoidal is more accurate when there are sharp changes in a load shape or unequal intervals. Trapezoidal is automatically used for some load‐duration curve simulations where the interval size varies considerably. Keep in mind that for Trapezoidal, you have to solve one more point than the number of intervals. That is, to do a Daily simulation on a 24‐hr load shape, you would set Number=25 to force a solution at the first point again to establish the last (24th) Interval.</a:t>
            </a:r>
          </a:p>
        </p:txBody>
      </p:sp>
    </p:spTree>
    <p:extLst>
      <p:ext uri="{BB962C8B-B14F-4D97-AF65-F5344CB8AC3E}">
        <p14:creationId xmlns:p14="http://schemas.microsoft.com/office/powerpoint/2010/main" val="26921431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247317"/>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Type=</a:t>
            </a:r>
          </a:p>
          <a:p>
            <a:pPr lvl="0" algn="just">
              <a:spcAft>
                <a:spcPts val="0"/>
              </a:spcAft>
            </a:pPr>
            <a:r>
              <a:rPr lang="en-US" sz="1800" dirty="0">
                <a:latin typeface="Times New Roman" panose="02020603050405020304" pitchFamily="18" charset="0"/>
                <a:cs typeface="Times New Roman" panose="02020603050405020304" pitchFamily="18" charset="0"/>
              </a:rPr>
              <a:t>Sets the active DSS class type. Same as Class=...</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Ueregs</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Which EnergyMeter register(s) to use for UE (Unserved Energy) in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Mode. May be one or more registers. If more than one, register values are summed together. Array of integer values &gt; 0. Defaults to 11 (for Load EEN (Energy Exceeding Normal)). For a list of EnergyMeter register numbers, do the "Show Meters" command after defining a circuit.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Ueweight</a:t>
            </a:r>
            <a:r>
              <a:rPr lang="en-US" sz="1800" b="1" i="1"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Weighting factor for UE/EEN in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functions. Defaults to 1.0.</a:t>
            </a:r>
          </a:p>
          <a:p>
            <a:pPr lvl="0" algn="just">
              <a:spcAft>
                <a:spcPts val="0"/>
              </a:spcAft>
            </a:pP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mode minimizes (</a:t>
            </a:r>
            <a:r>
              <a:rPr lang="en-US" sz="1800" dirty="0" err="1">
                <a:latin typeface="Times New Roman" panose="02020603050405020304" pitchFamily="18" charset="0"/>
                <a:cs typeface="Times New Roman" panose="02020603050405020304" pitchFamily="18" charset="0"/>
              </a:rPr>
              <a:t>Lossweight</a:t>
            </a:r>
            <a:r>
              <a:rPr lang="en-US" sz="1800" dirty="0">
                <a:latin typeface="Times New Roman" panose="02020603050405020304" pitchFamily="18" charset="0"/>
                <a:cs typeface="Times New Roman" panose="02020603050405020304" pitchFamily="18" charset="0"/>
              </a:rPr>
              <a:t> * Losses + </a:t>
            </a:r>
            <a:r>
              <a:rPr lang="en-US" sz="1800" dirty="0" err="1">
                <a:latin typeface="Times New Roman" panose="02020603050405020304" pitchFamily="18" charset="0"/>
                <a:cs typeface="Times New Roman" panose="02020603050405020304" pitchFamily="18" charset="0"/>
              </a:rPr>
              <a:t>UEweight</a:t>
            </a:r>
            <a:r>
              <a:rPr lang="en-US" sz="1800" dirty="0">
                <a:latin typeface="Times New Roman" panose="02020603050405020304" pitchFamily="18" charset="0"/>
                <a:cs typeface="Times New Roman" panose="02020603050405020304" pitchFamily="18" charset="0"/>
              </a:rPr>
              <a:t> * UE). </a:t>
            </a:r>
          </a:p>
          <a:p>
            <a:pPr lvl="0" algn="just">
              <a:spcAft>
                <a:spcPts val="0"/>
              </a:spcAft>
            </a:pPr>
            <a:r>
              <a:rPr lang="en-US" sz="1800" dirty="0">
                <a:latin typeface="Times New Roman" panose="02020603050405020304" pitchFamily="18" charset="0"/>
                <a:cs typeface="Times New Roman" panose="02020603050405020304" pitchFamily="18" charset="0"/>
              </a:rPr>
              <a:t>If you wish to ignore UE, set to 0. This applies only when there are EnergyMeter objects. Otherwise,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mode minimizes total system losses.</a:t>
            </a:r>
          </a:p>
        </p:txBody>
      </p:sp>
    </p:spTree>
    <p:extLst>
      <p:ext uri="{BB962C8B-B14F-4D97-AF65-F5344CB8AC3E}">
        <p14:creationId xmlns:p14="http://schemas.microsoft.com/office/powerpoint/2010/main" val="28647570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185761"/>
          </a:xfrm>
          <a:prstGeom prst="rect">
            <a:avLst/>
          </a:prstGeom>
          <a:noFill/>
        </p:spPr>
        <p:txBody>
          <a:bodyPr wrap="square" rtlCol="0">
            <a:spAutoFit/>
          </a:bodyPr>
          <a:lstStyle/>
          <a:p>
            <a:pPr lvl="0" algn="just">
              <a:spcAft>
                <a:spcPts val="0"/>
              </a:spcAft>
            </a:pPr>
            <a:r>
              <a:rPr lang="en-US" sz="1800" b="1" i="1" dirty="0">
                <a:solidFill>
                  <a:srgbClr val="FF0000"/>
                </a:solidFill>
                <a:latin typeface="Times New Roman" panose="02020603050405020304" pitchFamily="18" charset="0"/>
                <a:cs typeface="Times New Roman" panose="02020603050405020304" pitchFamily="18" charset="0"/>
              </a:rPr>
              <a:t>Voltagebases=</a:t>
            </a:r>
          </a:p>
          <a:p>
            <a:pPr lvl="0" algn="just">
              <a:spcAft>
                <a:spcPts val="0"/>
              </a:spcAft>
            </a:pPr>
            <a:r>
              <a:rPr lang="en-US" sz="1800" dirty="0">
                <a:latin typeface="Times New Roman" panose="02020603050405020304" pitchFamily="18" charset="0"/>
                <a:cs typeface="Times New Roman" panose="02020603050405020304" pitchFamily="18" charset="0"/>
              </a:rPr>
              <a:t>It defines legal bus voltage bases for this circuit. </a:t>
            </a:r>
          </a:p>
          <a:p>
            <a:pPr marL="285750" lvl="0" indent="-285750" algn="just">
              <a:spcAft>
                <a:spcPts val="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You can enter an array of the legal voltage bases, in phase‐to‐phase voltages, for example:</a:t>
            </a:r>
          </a:p>
          <a:p>
            <a:pPr lvl="0" algn="just">
              <a:spcAft>
                <a:spcPts val="0"/>
              </a:spcAft>
            </a:pPr>
            <a:r>
              <a:rPr lang="en-US" sz="1800" dirty="0">
                <a:latin typeface="Times New Roman" panose="02020603050405020304" pitchFamily="18" charset="0"/>
                <a:cs typeface="Times New Roman" panose="02020603050405020304" pitchFamily="18" charset="0"/>
              </a:rPr>
              <a:t>	</a:t>
            </a:r>
            <a:r>
              <a:rPr lang="en-US" sz="1400" b="1" dirty="0">
                <a:solidFill>
                  <a:srgbClr val="000000"/>
                </a:solidFill>
                <a:latin typeface="Courier New" panose="02070309020205020404" pitchFamily="49" charset="0"/>
                <a:cs typeface="Courier New" panose="02070309020205020404" pitchFamily="49" charset="0"/>
              </a:rPr>
              <a:t>set </a:t>
            </a:r>
            <a:r>
              <a:rPr lang="en-US" sz="1400" b="1" dirty="0" err="1">
                <a:solidFill>
                  <a:srgbClr val="000000"/>
                </a:solidFill>
                <a:latin typeface="Courier New" panose="02070309020205020404" pitchFamily="49" charset="0"/>
                <a:cs typeface="Courier New" panose="02070309020205020404" pitchFamily="49" charset="0"/>
              </a:rPr>
              <a:t>voltagebases</a:t>
            </a:r>
            <a:r>
              <a:rPr lang="en-US" sz="1400" b="1" dirty="0">
                <a:solidFill>
                  <a:srgbClr val="000000"/>
                </a:solidFill>
                <a:latin typeface="Courier New" panose="02070309020205020404" pitchFamily="49" charset="0"/>
                <a:cs typeface="Courier New" panose="02070309020205020404" pitchFamily="49" charset="0"/>
              </a:rPr>
              <a:t>=[12.47, 34.5]</a:t>
            </a:r>
          </a:p>
          <a:p>
            <a:pPr marL="285750" lvl="0" indent="-285750" algn="just">
              <a:spcAft>
                <a:spcPts val="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When the CalcVoltageBases command is issued, a snapshot solution is performed with no load injections and the bus base voltage is set to the nearest legal voltage base. The default voltage bases are as follows:</a:t>
            </a:r>
          </a:p>
          <a:p>
            <a:pPr lvl="0" algn="just">
              <a:spcAft>
                <a:spcPts val="0"/>
              </a:spcAft>
            </a:pPr>
            <a:r>
              <a:rPr lang="en-US" sz="1400" b="1" dirty="0">
                <a:solidFill>
                  <a:srgbClr val="000000"/>
                </a:solidFill>
                <a:latin typeface="Courier New" panose="02070309020205020404" pitchFamily="49" charset="0"/>
                <a:cs typeface="Courier New" panose="02070309020205020404" pitchFamily="49" charset="0"/>
              </a:rPr>
              <a:t>	.208, .480, 12.47, 24.9, 34.5, 115.0, 230.0</a:t>
            </a:r>
            <a:endParaRPr lang="en-US" sz="1800" dirty="0">
              <a:latin typeface="Times New Roman" panose="02020603050405020304" pitchFamily="18" charset="0"/>
              <a:cs typeface="Times New Roman" panose="02020603050405020304" pitchFamily="18" charset="0"/>
            </a:endParaRPr>
          </a:p>
          <a:p>
            <a:pPr marL="285750" lvl="0" indent="-285750" algn="just">
              <a:spcAft>
                <a:spcPts val="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DSS does not use per unit values in its solution. You only need to set the voltage bases if you wish to see per unit values on the report.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Voltexceptionreport</a:t>
            </a:r>
            <a:r>
              <a:rPr lang="en-US" sz="1800" b="1" i="1" dirty="0">
                <a:latin typeface="Times New Roman" panose="02020603050405020304" pitchFamily="18" charset="0"/>
                <a:cs typeface="Times New Roman" panose="02020603050405020304" pitchFamily="18" charset="0"/>
              </a:rPr>
              <a:t>=</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 FALSE. For yearly solution mode, sets voltage</a:t>
            </a:r>
          </a:p>
          <a:p>
            <a:pPr lvl="0" algn="just">
              <a:spcAft>
                <a:spcPts val="0"/>
              </a:spcAft>
            </a:pPr>
            <a:r>
              <a:rPr lang="en-US" sz="1800" dirty="0">
                <a:latin typeface="Times New Roman" panose="02020603050405020304" pitchFamily="18" charset="0"/>
                <a:cs typeface="Times New Roman" panose="02020603050405020304" pitchFamily="18" charset="0"/>
              </a:rPr>
              <a:t>exception reporting on/off. </a:t>
            </a:r>
            <a:r>
              <a:rPr lang="en-US" sz="1800" dirty="0" err="1">
                <a:latin typeface="Times New Roman" panose="02020603050405020304" pitchFamily="18" charset="0"/>
                <a:cs typeface="Times New Roman" panose="02020603050405020304" pitchFamily="18" charset="0"/>
              </a:rPr>
              <a:t>DemandInterval</a:t>
            </a:r>
            <a:r>
              <a:rPr lang="en-US" sz="1800" dirty="0">
                <a:latin typeface="Times New Roman" panose="02020603050405020304" pitchFamily="18" charset="0"/>
                <a:cs typeface="Times New Roman" panose="02020603050405020304" pitchFamily="18" charset="0"/>
              </a:rPr>
              <a:t> must be set to true for this to have effect.</a:t>
            </a:r>
          </a:p>
        </p:txBody>
      </p:sp>
    </p:spTree>
    <p:extLst>
      <p:ext uri="{BB962C8B-B14F-4D97-AF65-F5344CB8AC3E}">
        <p14:creationId xmlns:p14="http://schemas.microsoft.com/office/powerpoint/2010/main" val="35239458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2862322"/>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Year=</a:t>
            </a:r>
          </a:p>
          <a:p>
            <a:pPr lvl="0" algn="just">
              <a:spcAft>
                <a:spcPts val="0"/>
              </a:spcAft>
            </a:pPr>
            <a:r>
              <a:rPr lang="en-US" sz="1800" dirty="0">
                <a:latin typeface="Times New Roman" panose="02020603050405020304" pitchFamily="18" charset="0"/>
                <a:cs typeface="Times New Roman" panose="02020603050405020304" pitchFamily="18" charset="0"/>
              </a:rPr>
              <a:t>Sets the Year to be used for the next solution of the active circuit; the base case is year</a:t>
            </a:r>
          </a:p>
          <a:p>
            <a:pPr lvl="0" algn="just">
              <a:spcAft>
                <a:spcPts val="0"/>
              </a:spcAft>
            </a:pPr>
            <a:r>
              <a:rPr lang="en-US" sz="1800" dirty="0">
                <a:latin typeface="Times New Roman" panose="02020603050405020304" pitchFamily="18" charset="0"/>
                <a:cs typeface="Times New Roman" panose="02020603050405020304" pitchFamily="18" charset="0"/>
              </a:rPr>
              <a:t>0. Used to determine the growth multiplier for each load. Each load may have a unique growth curve (defined as a </a:t>
            </a:r>
            <a:r>
              <a:rPr lang="en-US" sz="1800" dirty="0" err="1">
                <a:latin typeface="Times New Roman" panose="02020603050405020304" pitchFamily="18" charset="0"/>
                <a:cs typeface="Times New Roman" panose="02020603050405020304" pitchFamily="18" charset="0"/>
              </a:rPr>
              <a:t>Growthshape</a:t>
            </a:r>
            <a:r>
              <a:rPr lang="en-US" sz="1800" dirty="0">
                <a:latin typeface="Times New Roman" panose="02020603050405020304" pitchFamily="18" charset="0"/>
                <a:cs typeface="Times New Roman" panose="02020603050405020304" pitchFamily="18" charset="0"/>
              </a:rPr>
              <a:t> object).</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ZoneLock</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{YES/TRUE | NO/FALSE} Default is No. If No, then meter zones are recomputed each time there is a change in the circuit. If Yes, then meter zones are not recomputed unless they have not yet been computed. Meter zones are normally recomputed on Solve command following a circuit change.</a:t>
            </a:r>
          </a:p>
        </p:txBody>
      </p:sp>
    </p:spTree>
    <p:extLst>
      <p:ext uri="{BB962C8B-B14F-4D97-AF65-F5344CB8AC3E}">
        <p14:creationId xmlns:p14="http://schemas.microsoft.com/office/powerpoint/2010/main" val="35275985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14" name="TextBox 13"/>
          <p:cNvSpPr txBox="1"/>
          <p:nvPr/>
        </p:nvSpPr>
        <p:spPr>
          <a:xfrm>
            <a:off x="1905000" y="1981200"/>
            <a:ext cx="4191000" cy="2785378"/>
          </a:xfrm>
          <a:prstGeom prst="rect">
            <a:avLst/>
          </a:prstGeom>
          <a:noFill/>
        </p:spPr>
        <p:txBody>
          <a:bodyPr wrap="square" rtlCol="0">
            <a:spAutoFit/>
          </a:bodyPr>
          <a:lstStyle/>
          <a:p>
            <a:pPr marL="342900" lvl="0" indent="-342900">
              <a:buFont typeface="Arial" panose="020B0604020202020204" pitchFamily="34" charset="0"/>
              <a:buChar char="•"/>
            </a:pPr>
            <a:r>
              <a:rPr lang="en-US" dirty="0"/>
              <a:t>Line Code;</a:t>
            </a:r>
          </a:p>
          <a:p>
            <a:pPr marL="342900" lvl="0" indent="-342900">
              <a:buFont typeface="Arial" panose="020B0604020202020204" pitchFamily="34" charset="0"/>
              <a:buChar char="•"/>
            </a:pPr>
            <a:r>
              <a:rPr lang="en-US" dirty="0">
                <a:solidFill>
                  <a:srgbClr val="000000"/>
                </a:solidFill>
              </a:rPr>
              <a:t>WireData;</a:t>
            </a:r>
            <a:endParaRPr lang="en-US" dirty="0"/>
          </a:p>
          <a:p>
            <a:pPr marL="342900" lvl="0" indent="-342900">
              <a:buFont typeface="Arial" panose="020B0604020202020204" pitchFamily="34" charset="0"/>
              <a:buChar char="•"/>
            </a:pPr>
            <a:r>
              <a:rPr lang="en-US" dirty="0"/>
              <a:t>Line Geometry;</a:t>
            </a:r>
          </a:p>
          <a:p>
            <a:pPr marL="342900" lvl="0" indent="-342900">
              <a:buFont typeface="Arial" panose="020B0604020202020204" pitchFamily="34" charset="0"/>
              <a:buChar char="•"/>
            </a:pPr>
            <a:r>
              <a:rPr lang="en-US" dirty="0"/>
              <a:t>Load Shape;</a:t>
            </a:r>
          </a:p>
          <a:p>
            <a:pPr marL="342900" lvl="0" indent="-342900">
              <a:buFont typeface="Arial" panose="020B0604020202020204" pitchFamily="34" charset="0"/>
              <a:buChar char="•"/>
            </a:pPr>
            <a:r>
              <a:rPr lang="en-US" dirty="0"/>
              <a:t>Growth Shape;</a:t>
            </a:r>
          </a:p>
          <a:p>
            <a:pPr marL="342900" lvl="0" indent="-342900">
              <a:buFont typeface="Arial" panose="020B0604020202020204" pitchFamily="34" charset="0"/>
              <a:buChar char="•"/>
            </a:pPr>
            <a:r>
              <a:rPr lang="en-US" dirty="0" err="1"/>
              <a:t>TCC_Curve</a:t>
            </a:r>
            <a:r>
              <a:rPr lang="en-US" dirty="0"/>
              <a:t>.</a:t>
            </a:r>
          </a:p>
          <a:p>
            <a:r>
              <a:rPr lang="en-US" dirty="0"/>
              <a:t> </a:t>
            </a:r>
          </a:p>
          <a:p>
            <a:endParaRPr lang="en-US" sz="1050" baseline="30000" dirty="0"/>
          </a:p>
        </p:txBody>
      </p:sp>
    </p:spTree>
    <p:extLst>
      <p:ext uri="{BB962C8B-B14F-4D97-AF65-F5344CB8AC3E}">
        <p14:creationId xmlns:p14="http://schemas.microsoft.com/office/powerpoint/2010/main" val="17554969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18200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General objects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13" name="TextBox 12"/>
          <p:cNvSpPr txBox="1"/>
          <p:nvPr/>
        </p:nvSpPr>
        <p:spPr>
          <a:xfrm>
            <a:off x="533400" y="1143000"/>
            <a:ext cx="8009238" cy="5601533"/>
          </a:xfrm>
          <a:prstGeom prst="rect">
            <a:avLst/>
          </a:prstGeom>
          <a:noFill/>
        </p:spPr>
        <p:txBody>
          <a:bodyPr wrap="square" rtlCol="0">
            <a:spAutoFit/>
          </a:bodyPr>
          <a:lstStyle/>
          <a:p>
            <a:pPr marR="0" lvl="0" algn="just" defTabSz="914400" rtl="0" eaLnBrk="0" fontAlgn="base" latinLnBrk="0" hangingPunct="0">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These are objects </a:t>
            </a:r>
            <a:r>
              <a:rPr kumimoji="0" lang="en-US" sz="2000" b="1" i="1" u="none" strike="noStrike" kern="1200" cap="none" spc="0" normalizeH="0" baseline="0" noProof="0" dirty="0">
                <a:ln>
                  <a:noFill/>
                </a:ln>
                <a:solidFill>
                  <a:srgbClr val="000000"/>
                </a:solidFill>
                <a:effectLst/>
                <a:uLnTx/>
                <a:uFillTx/>
                <a:latin typeface="Times" charset="0"/>
                <a:ea typeface="+mn-ea"/>
                <a:cs typeface="+mn-cs"/>
              </a:rPr>
              <a:t>common</a:t>
            </a:r>
            <a:r>
              <a:rPr kumimoji="0" lang="en-US" sz="2000" b="0" i="0" u="none" strike="noStrike" kern="1200" cap="none" spc="0" normalizeH="0" baseline="0" noProof="0" dirty="0">
                <a:ln>
                  <a:noFill/>
                </a:ln>
                <a:solidFill>
                  <a:srgbClr val="000000"/>
                </a:solidFill>
                <a:effectLst/>
                <a:uLnTx/>
                <a:uFillTx/>
                <a:latin typeface="Times" charset="0"/>
                <a:ea typeface="+mn-ea"/>
                <a:cs typeface="+mn-cs"/>
              </a:rPr>
              <a:t> to all circuits in the OpenDSS. Why they are called general objects? Because any circuit can reference the data contained in these objects.</a:t>
            </a:r>
          </a:p>
          <a:p>
            <a:pPr marR="0" lvl="0" algn="just" defTabSz="914400" rtl="0" eaLnBrk="0" fontAlgn="base" latinLnBrk="0" hangingPunct="0">
              <a:lnSpc>
                <a:spcPct val="100000"/>
              </a:lnSpc>
              <a:spcBef>
                <a:spcPct val="0"/>
              </a:spcBef>
              <a:spcAft>
                <a:spcPct val="0"/>
              </a:spcAft>
              <a:buClrTx/>
              <a:buSzTx/>
              <a:tabLst/>
              <a:defRPr/>
            </a:pPr>
            <a:endParaRPr lang="en-US" sz="2000" dirty="0">
              <a:solidFill>
                <a:srgbClr val="000000"/>
              </a:solidFill>
            </a:endParaRPr>
          </a:p>
          <a:p>
            <a:pPr lvl="0">
              <a:defRPr/>
            </a:pPr>
            <a:r>
              <a:rPr lang="en-US" dirty="0" err="1">
                <a:solidFill>
                  <a:srgbClr val="000000"/>
                </a:solidFill>
              </a:rPr>
              <a:t>Linecode</a:t>
            </a:r>
            <a:r>
              <a:rPr lang="en-US" dirty="0">
                <a:solidFill>
                  <a:srgbClr val="000000"/>
                </a:solidFill>
              </a:rPr>
              <a:t> objects</a:t>
            </a:r>
          </a:p>
          <a:p>
            <a:pPr lvl="0">
              <a:defRPr/>
            </a:pP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a:p>
            <a:pPr marR="0" lvl="0" algn="just" defTabSz="914400" rtl="0" eaLnBrk="0" fontAlgn="base" latinLnBrk="0" hangingPunct="0">
              <a:lnSpc>
                <a:spcPct val="100000"/>
              </a:lnSpc>
              <a:spcBef>
                <a:spcPct val="0"/>
              </a:spcBef>
              <a:spcAft>
                <a:spcPct val="0"/>
              </a:spcAft>
              <a:buClrTx/>
              <a:buSzTx/>
              <a:tabLst/>
              <a:defRPr/>
            </a:pP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LineCode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objects contain </a:t>
            </a:r>
            <a:r>
              <a:rPr kumimoji="0" lang="en-US" sz="1800" b="1" i="1" u="none" strike="noStrike" kern="1200" cap="none" spc="0" normalizeH="0" baseline="0" noProof="0" dirty="0">
                <a:ln>
                  <a:noFill/>
                </a:ln>
                <a:solidFill>
                  <a:srgbClr val="000000"/>
                </a:solidFill>
                <a:effectLst/>
                <a:uLnTx/>
                <a:uFillTx/>
                <a:latin typeface="Times" charset="0"/>
                <a:ea typeface="+mn-ea"/>
                <a:cs typeface="+mn-cs"/>
              </a:rPr>
              <a:t>impedance </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characteristics for lines and cables. You can define a line by its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LineCode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and its length.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LineCode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objects are usually defined in a separate file.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 impedance characteristics of a line </a:t>
            </a:r>
            <a:r>
              <a:rPr lang="en-US" sz="1800" dirty="0">
                <a:solidFill>
                  <a:srgbClr val="000000"/>
                </a:solidFill>
              </a:rPr>
              <a:t>are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described by its </a:t>
            </a:r>
            <a:r>
              <a:rPr kumimoji="0" lang="en-US" sz="1800" b="1" i="1" u="none" strike="noStrike" kern="1200" cap="none" spc="0" normalizeH="0" baseline="0" noProof="0" dirty="0">
                <a:ln>
                  <a:noFill/>
                </a:ln>
                <a:solidFill>
                  <a:srgbClr val="000000"/>
                </a:solidFill>
                <a:effectLst/>
                <a:uLnTx/>
                <a:uFillTx/>
                <a:latin typeface="Times" charset="0"/>
                <a:ea typeface="+mn-ea"/>
                <a:cs typeface="+mn-cs"/>
              </a:rPr>
              <a:t>series impedance </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matrix and </a:t>
            </a:r>
            <a:r>
              <a:rPr kumimoji="0" lang="en-US" sz="1800" b="1" i="1" u="none" strike="noStrike" kern="1200" cap="none" spc="0" normalizeH="0" baseline="0" noProof="0" dirty="0">
                <a:ln>
                  <a:noFill/>
                </a:ln>
                <a:solidFill>
                  <a:srgbClr val="000000"/>
                </a:solidFill>
                <a:effectLst/>
                <a:uLnTx/>
                <a:uFillTx/>
                <a:latin typeface="Times" charset="0"/>
                <a:ea typeface="+mn-ea"/>
                <a:cs typeface="+mn-cs"/>
              </a:rPr>
              <a:t>nodal capacitance </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matrix.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Note that the impedances of lines may be </a:t>
            </a:r>
            <a:r>
              <a:rPr kumimoji="0" lang="en-US" sz="1800" b="1" i="1" u="none" strike="noStrike" kern="1200" cap="none" spc="0" normalizeH="0" baseline="0" noProof="0" dirty="0">
                <a:ln>
                  <a:noFill/>
                </a:ln>
                <a:solidFill>
                  <a:srgbClr val="000000"/>
                </a:solidFill>
                <a:effectLst/>
                <a:uLnTx/>
                <a:uFillTx/>
                <a:latin typeface="Times" charset="0"/>
                <a:ea typeface="+mn-ea"/>
                <a:cs typeface="+mn-cs"/>
              </a:rPr>
              <a:t>specified directly </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and you do not need to use a line code, although the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linecode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will be more convenient most of the time. There may be hundreds of lines, but only </a:t>
            </a:r>
            <a:r>
              <a:rPr kumimoji="0" lang="en-US" sz="1800" b="1" i="1" u="none" strike="noStrike" kern="1200" cap="none" spc="0" normalizeH="0" baseline="0" noProof="0" dirty="0">
                <a:ln>
                  <a:noFill/>
                </a:ln>
                <a:solidFill>
                  <a:srgbClr val="000000"/>
                </a:solidFill>
                <a:effectLst/>
                <a:uLnTx/>
                <a:uFillTx/>
                <a:latin typeface="Times" charset="0"/>
                <a:ea typeface="+mn-ea"/>
                <a:cs typeface="+mn-cs"/>
              </a:rPr>
              <a:t>a few </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different kinds of line constructions.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6112312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9" name="Rectangle 8"/>
          <p:cNvSpPr/>
          <p:nvPr/>
        </p:nvSpPr>
        <p:spPr>
          <a:xfrm>
            <a:off x="533400" y="807206"/>
            <a:ext cx="14045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Line code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2" name="TextBox 11"/>
          <p:cNvSpPr txBox="1"/>
          <p:nvPr/>
        </p:nvSpPr>
        <p:spPr>
          <a:xfrm>
            <a:off x="533400" y="1287482"/>
            <a:ext cx="8009238" cy="489364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 LineCode properties, in order, are: (not case sensitive)</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Nphases</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Number of phases. Default = 3.</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R1</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Positive‐Sequence resistance, ohms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X1</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Positive‐Sequence reactance, ohms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R0</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Zero‐Sequence resistance, ohms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X0</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Zero‐Sequence reactance, ohms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C1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Positive‐Sequence capacitance,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nanofarads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C0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Zero‐Sequence capacitance,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nanofarads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Units</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{mi | km |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kft</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m |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ft</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in | cm} Length units. If units is not specified, it is assumed that the units correspond to the length being used in the Line models.</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Rmatrix</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Series resistance matrix, in ohms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Xmatrix</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Series reactance matrix, in ohms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Cmatrix</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Shunt nodal capacitance matrix, in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nanofarads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per unit length.</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BaseFreq</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Base Frequency at which the impedance values are specified. Default = 60.0 Hz.</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Normamps</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Normal ampacity, amps.</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Emergamps</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Emergency ampacity, amps.</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Faultrate</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Number of faults per year per unit length. This is the default for this general line</a:t>
            </a:r>
            <a:r>
              <a:rPr kumimoji="0" lang="en-US" sz="1400" b="0" i="0" u="none" strike="noStrike" kern="1200" cap="none" spc="0" normalizeH="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construction.</a:t>
            </a:r>
          </a:p>
          <a:p>
            <a:pPr marL="914400" marR="0" lvl="0" indent="0" algn="just" defTabSz="914400" rtl="0" eaLnBrk="0" fontAlgn="base" latinLnBrk="0" hangingPunct="0">
              <a:lnSpc>
                <a:spcPct val="100000"/>
              </a:lnSpc>
              <a:spcBef>
                <a:spcPct val="0"/>
              </a:spcBef>
              <a:spcAft>
                <a:spcPct val="0"/>
              </a:spcAft>
              <a:buClrTx/>
              <a:buSzTx/>
              <a:buFontTx/>
              <a:buNone/>
              <a:tabLst/>
              <a:defRPr/>
            </a:pPr>
            <a:r>
              <a:rPr lang="en-US" sz="1400" dirty="0">
                <a:solidFill>
                  <a:srgbClr val="000000"/>
                </a:solidFill>
                <a:latin typeface="Courier New" panose="02070309020205020404" pitchFamily="49" charset="0"/>
                <a:cs typeface="Courier New" panose="02070309020205020404" pitchFamily="49" charset="0"/>
              </a:rPr>
              <a:t>... </a:t>
            </a:r>
            <a:endPar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6559634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9" name="Rectangle 8"/>
          <p:cNvSpPr/>
          <p:nvPr/>
        </p:nvSpPr>
        <p:spPr>
          <a:xfrm>
            <a:off x="533400" y="807206"/>
            <a:ext cx="14045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Line code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4" name="TextBox 13"/>
          <p:cNvSpPr txBox="1"/>
          <p:nvPr/>
        </p:nvSpPr>
        <p:spPr>
          <a:xfrm>
            <a:off x="533400" y="1287482"/>
            <a:ext cx="8009238" cy="3754874"/>
          </a:xfrm>
          <a:prstGeom prst="rect">
            <a:avLst/>
          </a:prstGeom>
          <a:noFill/>
        </p:spPr>
        <p:txBody>
          <a:bodyPr wrap="square" rtlCol="0">
            <a:spAutoFit/>
          </a:bodyPr>
          <a:lstStyle/>
          <a:p>
            <a:pPr marL="914400" lvl="0" algn="just">
              <a:defRPr/>
            </a:pPr>
            <a:r>
              <a:rPr lang="en-US" sz="1400" dirty="0">
                <a:solidFill>
                  <a:srgbClr val="000000"/>
                </a:solidFill>
                <a:latin typeface="Courier New" panose="02070309020205020404" pitchFamily="49" charset="0"/>
                <a:cs typeface="Courier New" panose="02070309020205020404" pitchFamily="49" charset="0"/>
              </a:rPr>
              <a:t>... </a:t>
            </a:r>
            <a:endParaRPr lang="en-US" sz="1400" b="1" dirty="0">
              <a:latin typeface="Courier New" panose="02070309020205020404" pitchFamily="49" charset="0"/>
              <a:cs typeface="Courier New" panose="02070309020205020404" pitchFamily="49" charset="0"/>
            </a:endParaRPr>
          </a:p>
          <a:p>
            <a:pPr marL="914400" lvl="0" algn="just"/>
            <a:r>
              <a:rPr lang="en-US" sz="1400" b="1" dirty="0" err="1">
                <a:latin typeface="Courier New" panose="02070309020205020404" pitchFamily="49" charset="0"/>
                <a:cs typeface="Courier New" panose="02070309020205020404" pitchFamily="49" charset="0"/>
              </a:rPr>
              <a:t>Pctperm</a:t>
            </a:r>
            <a:r>
              <a:rPr lang="en-US" sz="1400" dirty="0">
                <a:latin typeface="Courier New" panose="02070309020205020404" pitchFamily="49" charset="0"/>
                <a:cs typeface="Courier New" panose="02070309020205020404" pitchFamily="49" charset="0"/>
              </a:rPr>
              <a:t> = Percent of the fault that become permanent (requiring a line crew to repair and a sustained interruption).</a:t>
            </a:r>
          </a:p>
          <a:p>
            <a:pPr marL="914400" lvl="0" algn="just"/>
            <a:r>
              <a:rPr lang="en-US" sz="1400" b="1" dirty="0" err="1">
                <a:latin typeface="Courier New" panose="02070309020205020404" pitchFamily="49" charset="0"/>
                <a:cs typeface="Courier New" panose="02070309020205020404" pitchFamily="49" charset="0"/>
              </a:rPr>
              <a:t>Kron</a:t>
            </a:r>
            <a:r>
              <a:rPr lang="en-US" sz="1400" dirty="0">
                <a:latin typeface="Courier New" panose="02070309020205020404" pitchFamily="49" charset="0"/>
                <a:cs typeface="Courier New" panose="02070309020205020404" pitchFamily="49" charset="0"/>
              </a:rPr>
              <a:t> = Y/N. Default=N. Perform </a:t>
            </a:r>
            <a:r>
              <a:rPr lang="en-US" sz="1400" dirty="0" err="1">
                <a:latin typeface="Courier New" panose="02070309020205020404" pitchFamily="49" charset="0"/>
                <a:cs typeface="Courier New" panose="02070309020205020404" pitchFamily="49" charset="0"/>
              </a:rPr>
              <a:t>Kron</a:t>
            </a:r>
            <a:r>
              <a:rPr lang="en-US" sz="1400" dirty="0">
                <a:latin typeface="Courier New" panose="02070309020205020404" pitchFamily="49" charset="0"/>
                <a:cs typeface="Courier New" panose="02070309020205020404" pitchFamily="49" charset="0"/>
              </a:rPr>
              <a:t> reduction on the impedance matrix after it is formed, reducing order by 1. Do this only on initial definition after matrices are defined. Ignored for symmetrical components.</a:t>
            </a:r>
          </a:p>
          <a:p>
            <a:pPr marL="914400" lvl="0" algn="just"/>
            <a:r>
              <a:rPr lang="en-US" sz="1400" b="1" dirty="0" err="1">
                <a:latin typeface="Courier New" panose="02070309020205020404" pitchFamily="49" charset="0"/>
                <a:cs typeface="Courier New" panose="02070309020205020404" pitchFamily="49" charset="0"/>
              </a:rPr>
              <a:t>Rg</a:t>
            </a:r>
            <a:r>
              <a:rPr lang="en-US" sz="1400" dirty="0">
                <a:latin typeface="Courier New" panose="02070309020205020404" pitchFamily="49" charset="0"/>
                <a:cs typeface="Courier New" panose="02070309020205020404" pitchFamily="49" charset="0"/>
              </a:rPr>
              <a:t> = Carson earth return resistance per unit length used to compute impedance values at base frequency. See description above. For making better adjustments of line impedance values for frequency for harmonics studies. Default= 0.01805 ohms per 1000 </a:t>
            </a:r>
            <a:r>
              <a:rPr lang="en-US" sz="1400" dirty="0" err="1">
                <a:latin typeface="Courier New" panose="02070309020205020404" pitchFamily="49" charset="0"/>
                <a:cs typeface="Courier New" panose="02070309020205020404" pitchFamily="49" charset="0"/>
              </a:rPr>
              <a:t>ft</a:t>
            </a:r>
            <a:r>
              <a:rPr lang="en-US" sz="1400" dirty="0">
                <a:latin typeface="Courier New" panose="02070309020205020404" pitchFamily="49" charset="0"/>
                <a:cs typeface="Courier New" panose="02070309020205020404" pitchFamily="49" charset="0"/>
              </a:rPr>
              <a:t> at 60 Hz. If you do not wish to adjust the earth return impedance for frequency, set both </a:t>
            </a:r>
            <a:r>
              <a:rPr lang="en-US" sz="1400" dirty="0" err="1">
                <a:latin typeface="Courier New" panose="02070309020205020404" pitchFamily="49" charset="0"/>
                <a:cs typeface="Courier New" panose="02070309020205020404" pitchFamily="49" charset="0"/>
              </a:rPr>
              <a:t>Rg</a:t>
            </a:r>
            <a:r>
              <a:rPr lang="en-US" sz="1400" dirty="0">
                <a:latin typeface="Courier New" panose="02070309020205020404" pitchFamily="49" charset="0"/>
                <a:cs typeface="Courier New" panose="02070309020205020404" pitchFamily="49" charset="0"/>
              </a:rPr>
              <a:t> and </a:t>
            </a:r>
            <a:r>
              <a:rPr lang="en-US" sz="1400" dirty="0" err="1">
                <a:latin typeface="Courier New" panose="02070309020205020404" pitchFamily="49" charset="0"/>
                <a:cs typeface="Courier New" panose="02070309020205020404" pitchFamily="49" charset="0"/>
              </a:rPr>
              <a:t>Xg</a:t>
            </a:r>
            <a:r>
              <a:rPr lang="en-US" sz="1400" dirty="0">
                <a:latin typeface="Courier New" panose="02070309020205020404" pitchFamily="49" charset="0"/>
                <a:cs typeface="Courier New" panose="02070309020205020404" pitchFamily="49" charset="0"/>
              </a:rPr>
              <a:t> to zero. Generally avoid </a:t>
            </a:r>
            <a:r>
              <a:rPr lang="en-US" sz="1400" dirty="0" err="1">
                <a:latin typeface="Courier New" panose="02070309020205020404" pitchFamily="49" charset="0"/>
                <a:cs typeface="Courier New" panose="02070309020205020404" pitchFamily="49" charset="0"/>
              </a:rPr>
              <a:t>Kron</a:t>
            </a:r>
            <a:r>
              <a:rPr lang="en-US" sz="1400" dirty="0">
                <a:latin typeface="Courier New" panose="02070309020205020404" pitchFamily="49" charset="0"/>
                <a:cs typeface="Courier New" panose="02070309020205020404" pitchFamily="49" charset="0"/>
              </a:rPr>
              <a:t> reduction if you will be solving at frequencies other than the base frequency and wish to adjust the earth return impedance.</a:t>
            </a:r>
          </a:p>
          <a:p>
            <a:pPr marL="914400" lvl="0" algn="just">
              <a:defRPr/>
            </a:pPr>
            <a:r>
              <a:rPr lang="en-US" sz="1400" dirty="0">
                <a:solidFill>
                  <a:srgbClr val="000000"/>
                </a:solidFill>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808036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401" y="1335003"/>
            <a:ext cx="7543800" cy="4744182"/>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Oval 8"/>
          <p:cNvSpPr/>
          <p:nvPr/>
        </p:nvSpPr>
        <p:spPr bwMode="auto">
          <a:xfrm>
            <a:off x="6705600" y="1295400"/>
            <a:ext cx="959708" cy="54846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Rectangle 9"/>
          <p:cNvSpPr/>
          <p:nvPr/>
        </p:nvSpPr>
        <p:spPr bwMode="auto">
          <a:xfrm>
            <a:off x="2895600" y="2575558"/>
            <a:ext cx="2057400" cy="230124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Rectangle 10"/>
          <p:cNvSpPr/>
          <p:nvPr/>
        </p:nvSpPr>
        <p:spPr bwMode="auto">
          <a:xfrm>
            <a:off x="1066800" y="1746329"/>
            <a:ext cx="1676400" cy="38727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TextBox 11"/>
          <p:cNvSpPr txBox="1"/>
          <p:nvPr/>
        </p:nvSpPr>
        <p:spPr>
          <a:xfrm>
            <a:off x="488092" y="796678"/>
            <a:ext cx="5455508" cy="569387"/>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Forum</a:t>
            </a:r>
            <a:endParaRPr lang="en-US" dirty="0"/>
          </a:p>
          <a:p>
            <a:endParaRPr lang="en-US" sz="1050" baseline="30000" dirty="0"/>
          </a:p>
        </p:txBody>
      </p:sp>
    </p:spTree>
    <p:extLst>
      <p:ext uri="{BB962C8B-B14F-4D97-AF65-F5344CB8AC3E}">
        <p14:creationId xmlns:p14="http://schemas.microsoft.com/office/powerpoint/2010/main" val="7833206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9" name="Rectangle 8"/>
          <p:cNvSpPr/>
          <p:nvPr/>
        </p:nvSpPr>
        <p:spPr>
          <a:xfrm>
            <a:off x="533400" y="807206"/>
            <a:ext cx="14045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Line code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374100"/>
            <a:ext cx="8009238" cy="2893100"/>
          </a:xfrm>
          <a:prstGeom prst="rect">
            <a:avLst/>
          </a:prstGeom>
          <a:noFill/>
        </p:spPr>
        <p:txBody>
          <a:bodyPr wrap="square" rtlCol="0">
            <a:spAutoFit/>
          </a:bodyPr>
          <a:lstStyle/>
          <a:p>
            <a:pPr marL="914400" lvl="0" algn="just">
              <a:defRPr/>
            </a:pPr>
            <a:r>
              <a:rPr lang="en-US" sz="1400" dirty="0">
                <a:solidFill>
                  <a:srgbClr val="000000"/>
                </a:solidFill>
                <a:latin typeface="Courier New" panose="02070309020205020404" pitchFamily="49" charset="0"/>
                <a:cs typeface="Courier New" panose="02070309020205020404" pitchFamily="49" charset="0"/>
              </a:rPr>
              <a:t>... </a:t>
            </a:r>
            <a:endParaRPr lang="en-US" sz="1400" b="1" dirty="0">
              <a:latin typeface="Courier New" panose="02070309020205020404" pitchFamily="49" charset="0"/>
              <a:cs typeface="Courier New" panose="02070309020205020404" pitchFamily="49" charset="0"/>
            </a:endParaRPr>
          </a:p>
          <a:p>
            <a:pPr marL="914400" lvl="0" algn="just"/>
            <a:r>
              <a:rPr lang="en-US" sz="1400" b="1" dirty="0" err="1">
                <a:latin typeface="Courier New" panose="02070309020205020404" pitchFamily="49" charset="0"/>
                <a:cs typeface="Courier New" panose="02070309020205020404" pitchFamily="49" charset="0"/>
              </a:rPr>
              <a:t>Xg</a:t>
            </a:r>
            <a:r>
              <a:rPr lang="en-US" sz="1400" dirty="0">
                <a:latin typeface="Courier New" panose="02070309020205020404" pitchFamily="49" charset="0"/>
                <a:cs typeface="Courier New" panose="02070309020205020404" pitchFamily="49" charset="0"/>
              </a:rPr>
              <a:t> = Carson earth return reactance per unit length used to compute impedance values at base frequency. See description above. For making better adjustments of line impedance values for frequency for harmonics studies. Default= 0.155081 ohms per</a:t>
            </a:r>
          </a:p>
          <a:p>
            <a:pPr marL="914400" lvl="0" algn="just"/>
            <a:r>
              <a:rPr lang="en-US" sz="1400" dirty="0">
                <a:latin typeface="Courier New" panose="02070309020205020404" pitchFamily="49" charset="0"/>
                <a:cs typeface="Courier New" panose="02070309020205020404" pitchFamily="49" charset="0"/>
              </a:rPr>
              <a:t>1000 </a:t>
            </a:r>
            <a:r>
              <a:rPr lang="en-US" sz="1400" dirty="0" err="1">
                <a:latin typeface="Courier New" panose="02070309020205020404" pitchFamily="49" charset="0"/>
                <a:cs typeface="Courier New" panose="02070309020205020404" pitchFamily="49" charset="0"/>
              </a:rPr>
              <a:t>ft</a:t>
            </a:r>
            <a:r>
              <a:rPr lang="en-US" sz="1400" dirty="0">
                <a:latin typeface="Courier New" panose="02070309020205020404" pitchFamily="49" charset="0"/>
                <a:cs typeface="Courier New" panose="02070309020205020404" pitchFamily="49" charset="0"/>
              </a:rPr>
              <a:t> at 60 Hz. If you do not wish to adjust the earth return impedance for frequency, set both </a:t>
            </a:r>
            <a:r>
              <a:rPr lang="en-US" sz="1400" dirty="0" err="1">
                <a:latin typeface="Courier New" panose="02070309020205020404" pitchFamily="49" charset="0"/>
                <a:cs typeface="Courier New" panose="02070309020205020404" pitchFamily="49" charset="0"/>
              </a:rPr>
              <a:t>Rg</a:t>
            </a:r>
            <a:r>
              <a:rPr lang="en-US" sz="1400" dirty="0">
                <a:latin typeface="Courier New" panose="02070309020205020404" pitchFamily="49" charset="0"/>
                <a:cs typeface="Courier New" panose="02070309020205020404" pitchFamily="49" charset="0"/>
              </a:rPr>
              <a:t> and </a:t>
            </a:r>
            <a:r>
              <a:rPr lang="en-US" sz="1400" dirty="0" err="1">
                <a:latin typeface="Courier New" panose="02070309020205020404" pitchFamily="49" charset="0"/>
                <a:cs typeface="Courier New" panose="02070309020205020404" pitchFamily="49" charset="0"/>
              </a:rPr>
              <a:t>Xg</a:t>
            </a:r>
            <a:r>
              <a:rPr lang="en-US" sz="1400" dirty="0">
                <a:latin typeface="Courier New" panose="02070309020205020404" pitchFamily="49" charset="0"/>
                <a:cs typeface="Courier New" panose="02070309020205020404" pitchFamily="49" charset="0"/>
              </a:rPr>
              <a:t> to zero. Generally avoid </a:t>
            </a:r>
            <a:r>
              <a:rPr lang="en-US" sz="1400" dirty="0" err="1">
                <a:latin typeface="Courier New" panose="02070309020205020404" pitchFamily="49" charset="0"/>
                <a:cs typeface="Courier New" panose="02070309020205020404" pitchFamily="49" charset="0"/>
              </a:rPr>
              <a:t>Kron</a:t>
            </a:r>
            <a:r>
              <a:rPr lang="en-US" sz="1400" dirty="0">
                <a:latin typeface="Courier New" panose="02070309020205020404" pitchFamily="49" charset="0"/>
                <a:cs typeface="Courier New" panose="02070309020205020404" pitchFamily="49" charset="0"/>
              </a:rPr>
              <a:t> reduction if you will be solving at frequencies other than the base frequency and wish to adjust the earth return impedance.</a:t>
            </a:r>
          </a:p>
          <a:p>
            <a:pPr marL="914400" lvl="0" algn="just"/>
            <a:r>
              <a:rPr lang="en-US" sz="1400" b="1" dirty="0">
                <a:latin typeface="Courier New" panose="02070309020205020404" pitchFamily="49" charset="0"/>
                <a:cs typeface="Courier New" panose="02070309020205020404" pitchFamily="49" charset="0"/>
              </a:rPr>
              <a:t>Rho</a:t>
            </a:r>
            <a:r>
              <a:rPr lang="en-US" sz="1400" dirty="0">
                <a:latin typeface="Courier New" panose="02070309020205020404" pitchFamily="49" charset="0"/>
                <a:cs typeface="Courier New" panose="02070309020205020404" pitchFamily="49" charset="0"/>
              </a:rPr>
              <a:t> = Earth resistivity used to compute earth correction factor. Default=100 meter ohms.</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 existing LineCode object to build this like.</a:t>
            </a:r>
          </a:p>
        </p:txBody>
      </p:sp>
    </p:spTree>
    <p:extLst>
      <p:ext uri="{BB962C8B-B14F-4D97-AF65-F5344CB8AC3E}">
        <p14:creationId xmlns:p14="http://schemas.microsoft.com/office/powerpoint/2010/main" val="31385703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36659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WireData</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87482"/>
            <a:ext cx="8009238" cy="4308872"/>
          </a:xfrm>
          <a:prstGeom prst="rect">
            <a:avLst/>
          </a:prstGeom>
          <a:noFill/>
        </p:spPr>
        <p:txBody>
          <a:bodyPr wrap="square" rtlCol="0">
            <a:spAutoFit/>
          </a:bodyPr>
          <a:lstStyle/>
          <a:p>
            <a:pPr marR="0" lvl="0" algn="just" defTabSz="914400" rtl="0" eaLnBrk="0" fontAlgn="base" latinLnBrk="0" hangingPunct="0">
              <a:lnSpc>
                <a:spcPct val="100000"/>
              </a:lnSpc>
              <a:spcBef>
                <a:spcPct val="0"/>
              </a:spcBef>
              <a:spcAft>
                <a:spcPct val="0"/>
              </a:spcAft>
              <a:buClrTx/>
              <a:buSzTx/>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WireData defines the </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raw conductor data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which is used to compute the impedance for a specific line geometry.</a:t>
            </a:r>
            <a:r>
              <a:rPr lang="en-US" sz="1800" dirty="0">
                <a:solidFill>
                  <a:srgbClr val="000000"/>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parameters are:</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Rdc</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dc Resistance, in ohms per unit length (see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Runits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Defaults to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Rac</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if not specified.</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Rac</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Resistance at 60 Hz per unit length. Defaults to Rdc if not specified.</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Runits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Length units for resistance</a:t>
            </a:r>
            <a:r>
              <a:rPr lang="en-US" sz="1400" dirty="0">
                <a:solidFill>
                  <a:srgbClr val="000000"/>
                </a:solidFill>
                <a:latin typeface="Courier New" panose="02070309020205020404" pitchFamily="49" charset="0"/>
                <a:cs typeface="Courier New" panose="02070309020205020404" pitchFamily="49" charset="0"/>
              </a:rPr>
              <a:t>,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mi|kft|km|m|Ft|in|cm</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Default=none.</a:t>
            </a:r>
          </a:p>
          <a:p>
            <a:pPr marL="914400" lvl="0" algn="just">
              <a:defRPr/>
            </a:pPr>
            <a:r>
              <a:rPr kumimoji="0" lang="en-US" sz="14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GMRac</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a:t>
            </a:r>
            <a:r>
              <a:rPr lang="en-US" sz="1400" dirty="0">
                <a:solidFill>
                  <a:srgbClr val="000000"/>
                </a:solidFill>
                <a:latin typeface="Courier New" panose="02070309020205020404" pitchFamily="49" charset="0"/>
                <a:cs typeface="Courier New" panose="02070309020205020404" pitchFamily="49" charset="0"/>
              </a:rPr>
              <a:t>GMR (Geometrical Mean Radius) </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60 Hz. Defaults to .7788*radius, if not specified.</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GMRunits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Units for GMR,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mi|kft|km|m|Ft|in|cm</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Default=none.</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Radius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Outside radius of conductor. Defaults to GMR/0.7788, if not specified.</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Normamps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Normal ampacity, amperes. Defaults to Emergency amps/1.5 if not specified.</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Emergamps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Emergency ampacity, amperes. Defaults to 1.5 * Normal Amps if not specified.</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Diam</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Diameter; Alternative method for entering radius.</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Like</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Make like another object of this class.</a:t>
            </a:r>
          </a:p>
        </p:txBody>
      </p:sp>
    </p:spTree>
    <p:extLst>
      <p:ext uri="{BB962C8B-B14F-4D97-AF65-F5344CB8AC3E}">
        <p14:creationId xmlns:p14="http://schemas.microsoft.com/office/powerpoint/2010/main" val="10498477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9" name="Rectangle 8"/>
          <p:cNvSpPr/>
          <p:nvPr/>
        </p:nvSpPr>
        <p:spPr>
          <a:xfrm>
            <a:off x="533400" y="807206"/>
            <a:ext cx="197682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LineGeometry</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219200"/>
            <a:ext cx="8009238" cy="5170646"/>
          </a:xfrm>
          <a:prstGeom prst="rect">
            <a:avLst/>
          </a:prstGeom>
          <a:noFill/>
        </p:spPr>
        <p:txBody>
          <a:bodyPr wrap="square" rtlCol="0">
            <a:spAutoFit/>
          </a:bodyPr>
          <a:lstStyle/>
          <a:p>
            <a:pPr lvl="0" algn="just"/>
            <a:r>
              <a:rPr lang="en-US" sz="1800" dirty="0" err="1">
                <a:latin typeface="Times New Roman" panose="02020603050405020304" pitchFamily="18" charset="0"/>
                <a:cs typeface="Times New Roman" panose="02020603050405020304" pitchFamily="18" charset="0"/>
              </a:rPr>
              <a:t>LineGeometry</a:t>
            </a:r>
            <a:r>
              <a:rPr lang="en-US" sz="1800" dirty="0">
                <a:latin typeface="Times New Roman" panose="02020603050405020304" pitchFamily="18" charset="0"/>
                <a:cs typeface="Times New Roman" panose="02020603050405020304" pitchFamily="18" charset="0"/>
              </a:rPr>
              <a:t> is used to define the </a:t>
            </a:r>
            <a:r>
              <a:rPr lang="en-US" sz="1800" b="1" i="1" dirty="0">
                <a:latin typeface="Times New Roman" panose="02020603050405020304" pitchFamily="18" charset="0"/>
                <a:cs typeface="Times New Roman" panose="02020603050405020304" pitchFamily="18" charset="0"/>
              </a:rPr>
              <a:t>positions</a:t>
            </a:r>
            <a:r>
              <a:rPr lang="en-US" sz="1800" dirty="0">
                <a:latin typeface="Times New Roman" panose="02020603050405020304" pitchFamily="18" charset="0"/>
                <a:cs typeface="Times New Roman" panose="02020603050405020304" pitchFamily="18" charset="0"/>
              </a:rPr>
              <a:t> of the conductors. The properties are as follows:</a:t>
            </a:r>
            <a:endParaRPr lang="en-US" sz="1400" b="1" dirty="0">
              <a:latin typeface="Courier New" panose="02070309020205020404" pitchFamily="49" charset="0"/>
              <a:cs typeface="Courier New" panose="02070309020205020404" pitchFamily="49" charset="0"/>
            </a:endParaRPr>
          </a:p>
          <a:p>
            <a:pPr marL="914400" lvl="0" algn="just"/>
            <a:r>
              <a:rPr lang="en-US" sz="1400" b="1" dirty="0" err="1">
                <a:solidFill>
                  <a:srgbClr val="FF0000"/>
                </a:solidFill>
                <a:latin typeface="Courier New" panose="02070309020205020404" pitchFamily="49" charset="0"/>
                <a:cs typeface="Courier New" panose="02070309020205020404" pitchFamily="49" charset="0"/>
              </a:rPr>
              <a:t>Nconds</a:t>
            </a:r>
            <a:r>
              <a:rPr lang="en-US" sz="1400" dirty="0">
                <a:latin typeface="Courier New" panose="02070309020205020404" pitchFamily="49" charset="0"/>
                <a:cs typeface="Courier New" panose="02070309020205020404" pitchFamily="49" charset="0"/>
              </a:rPr>
              <a:t> = Number of conductors in this geometry. Default is 3. It triggers memory allocations. It should be defined first!</a:t>
            </a:r>
          </a:p>
          <a:p>
            <a:pPr marL="914400" lvl="0" algn="just"/>
            <a:r>
              <a:rPr lang="en-US" sz="1400" b="1" dirty="0">
                <a:solidFill>
                  <a:srgbClr val="FF0000"/>
                </a:solidFill>
                <a:latin typeface="Courier New" panose="02070309020205020404" pitchFamily="49" charset="0"/>
                <a:cs typeface="Courier New" panose="02070309020205020404" pitchFamily="49" charset="0"/>
              </a:rPr>
              <a:t>Nphases</a:t>
            </a:r>
            <a:r>
              <a:rPr lang="en-US" sz="1400" dirty="0">
                <a:latin typeface="Courier New" panose="02070309020205020404" pitchFamily="49" charset="0"/>
                <a:cs typeface="Courier New" panose="02070309020205020404" pitchFamily="49" charset="0"/>
              </a:rPr>
              <a:t> = Number of phases. Default =3; All other conductors are considered neutrals and might be reduced out.</a:t>
            </a:r>
          </a:p>
          <a:p>
            <a:pPr marL="914400" lvl="0" algn="just"/>
            <a:r>
              <a:rPr lang="en-US" sz="1400" b="1" dirty="0">
                <a:solidFill>
                  <a:srgbClr val="FF0000"/>
                </a:solidFill>
                <a:latin typeface="Courier New" panose="02070309020205020404" pitchFamily="49" charset="0"/>
                <a:cs typeface="Courier New" panose="02070309020205020404" pitchFamily="49" charset="0"/>
              </a:rPr>
              <a:t>Cond</a:t>
            </a:r>
            <a:r>
              <a:rPr lang="en-US" sz="1400" dirty="0">
                <a:latin typeface="Courier New" panose="02070309020205020404" pitchFamily="49" charset="0"/>
                <a:cs typeface="Courier New" panose="02070309020205020404" pitchFamily="49" charset="0"/>
              </a:rPr>
              <a:t> = Set this to number of the conductor you wish to define. Default is 1.</a:t>
            </a:r>
          </a:p>
          <a:p>
            <a:pPr marL="914400" lvl="0" algn="just"/>
            <a:r>
              <a:rPr lang="en-US" sz="1400" b="1" dirty="0">
                <a:latin typeface="Courier New" panose="02070309020205020404" pitchFamily="49" charset="0"/>
                <a:cs typeface="Courier New" panose="02070309020205020404" pitchFamily="49" charset="0"/>
              </a:rPr>
              <a:t>Wire</a:t>
            </a:r>
            <a:r>
              <a:rPr lang="en-US" sz="1400" dirty="0">
                <a:latin typeface="Courier New" panose="02070309020205020404" pitchFamily="49" charset="0"/>
                <a:cs typeface="Courier New" panose="02070309020205020404" pitchFamily="49" charset="0"/>
              </a:rPr>
              <a:t> = Code from WireData. MUST BE PREVIOUSLY DEFINED. no default.</a:t>
            </a:r>
          </a:p>
          <a:p>
            <a:pPr marL="914400" lvl="0" algn="just"/>
            <a:r>
              <a:rPr lang="en-US" sz="1400" b="1" dirty="0">
                <a:solidFill>
                  <a:srgbClr val="FF0000"/>
                </a:solidFill>
                <a:latin typeface="Courier New" panose="02070309020205020404" pitchFamily="49" charset="0"/>
                <a:cs typeface="Courier New" panose="02070309020205020404" pitchFamily="49" charset="0"/>
              </a:rPr>
              <a:t>X</a:t>
            </a:r>
            <a:r>
              <a:rPr lang="en-US" sz="1400" dirty="0">
                <a:latin typeface="Courier New" panose="02070309020205020404" pitchFamily="49" charset="0"/>
                <a:cs typeface="Courier New" panose="02070309020205020404" pitchFamily="49" charset="0"/>
              </a:rPr>
              <a:t> = x coordinate.</a:t>
            </a:r>
          </a:p>
          <a:p>
            <a:pPr marL="914400" lvl="0" algn="just"/>
            <a:r>
              <a:rPr lang="en-US" sz="1400" b="1" dirty="0">
                <a:solidFill>
                  <a:srgbClr val="FF0000"/>
                </a:solidFill>
                <a:latin typeface="Courier New" panose="02070309020205020404" pitchFamily="49" charset="0"/>
                <a:cs typeface="Courier New" panose="02070309020205020404" pitchFamily="49" charset="0"/>
              </a:rPr>
              <a:t>H</a:t>
            </a:r>
            <a:r>
              <a:rPr lang="en-US" sz="1400" dirty="0">
                <a:latin typeface="Courier New" panose="02070309020205020404" pitchFamily="49" charset="0"/>
                <a:cs typeface="Courier New" panose="02070309020205020404" pitchFamily="49" charset="0"/>
              </a:rPr>
              <a:t> = Height of conductor.</a:t>
            </a:r>
          </a:p>
          <a:p>
            <a:pPr marL="914400" lvl="0" algn="just"/>
            <a:r>
              <a:rPr lang="en-US" sz="1400" b="1" dirty="0">
                <a:solidFill>
                  <a:srgbClr val="FF0000"/>
                </a:solidFill>
                <a:latin typeface="Courier New" panose="02070309020205020404" pitchFamily="49" charset="0"/>
                <a:cs typeface="Courier New" panose="02070309020205020404" pitchFamily="49" charset="0"/>
              </a:rPr>
              <a:t>Units</a:t>
            </a:r>
            <a:r>
              <a:rPr lang="en-US" sz="1400" dirty="0">
                <a:latin typeface="Courier New" panose="02070309020205020404" pitchFamily="49" charset="0"/>
                <a:cs typeface="Courier New" panose="02070309020205020404" pitchFamily="49" charset="0"/>
              </a:rPr>
              <a:t> = Units for x and h: {</a:t>
            </a:r>
            <a:r>
              <a:rPr lang="en-US" sz="1400" dirty="0" err="1">
                <a:latin typeface="Courier New" panose="02070309020205020404" pitchFamily="49" charset="0"/>
                <a:cs typeface="Courier New" panose="02070309020205020404" pitchFamily="49" charset="0"/>
              </a:rPr>
              <a:t>mi|kft|km|m|Ft|in|cm</a:t>
            </a:r>
            <a:r>
              <a:rPr lang="en-US" sz="1400" dirty="0">
                <a:latin typeface="Courier New" panose="02070309020205020404" pitchFamily="49" charset="0"/>
                <a:cs typeface="Courier New" panose="02070309020205020404" pitchFamily="49" charset="0"/>
              </a:rPr>
              <a:t> } Initial default is "</a:t>
            </a:r>
            <a:r>
              <a:rPr lang="en-US" sz="1400" dirty="0" err="1">
                <a:latin typeface="Courier New" panose="02070309020205020404" pitchFamily="49" charset="0"/>
                <a:cs typeface="Courier New" panose="02070309020205020404" pitchFamily="49" charset="0"/>
              </a:rPr>
              <a:t>ft</a:t>
            </a:r>
            <a:r>
              <a:rPr lang="en-US" sz="1400" dirty="0">
                <a:latin typeface="Courier New" panose="02070309020205020404" pitchFamily="49" charset="0"/>
                <a:cs typeface="Courier New" panose="02070309020205020404" pitchFamily="49" charset="0"/>
              </a:rPr>
              <a:t>", but defaults to last unit defined.</a:t>
            </a:r>
          </a:p>
          <a:p>
            <a:pPr marL="914400" lvl="0" algn="just"/>
            <a:r>
              <a:rPr lang="en-US" sz="1400" b="1" dirty="0" err="1">
                <a:latin typeface="Courier New" panose="02070309020205020404" pitchFamily="49" charset="0"/>
                <a:cs typeface="Courier New" panose="02070309020205020404" pitchFamily="49" charset="0"/>
              </a:rPr>
              <a:t>Normamps</a:t>
            </a:r>
            <a:r>
              <a:rPr lang="en-US" sz="1400" dirty="0">
                <a:latin typeface="Courier New" panose="02070309020205020404" pitchFamily="49" charset="0"/>
                <a:cs typeface="Courier New" panose="02070309020205020404" pitchFamily="49" charset="0"/>
              </a:rPr>
              <a:t> = Normal ampacity, amperes for the line. Defaults to first conductor if not specified.</a:t>
            </a:r>
          </a:p>
          <a:p>
            <a:pPr marL="914400" lvl="0" algn="just"/>
            <a:r>
              <a:rPr lang="en-US" sz="1400" b="1" dirty="0" err="1">
                <a:latin typeface="Courier New" panose="02070309020205020404" pitchFamily="49" charset="0"/>
                <a:cs typeface="Courier New" panose="02070309020205020404" pitchFamily="49" charset="0"/>
              </a:rPr>
              <a:t>Emergamps</a:t>
            </a:r>
            <a:r>
              <a:rPr lang="en-US" sz="1400" dirty="0">
                <a:latin typeface="Courier New" panose="02070309020205020404" pitchFamily="49" charset="0"/>
                <a:cs typeface="Courier New" panose="02070309020205020404" pitchFamily="49" charset="0"/>
              </a:rPr>
              <a:t> = Emergency ampacity, amperes. Defaults to first conductor if not specified.</a:t>
            </a:r>
          </a:p>
          <a:p>
            <a:pPr marL="914400" lvl="0" algn="just"/>
            <a:r>
              <a:rPr lang="en-US" sz="1400" b="1" dirty="0">
                <a:latin typeface="Courier New" panose="02070309020205020404" pitchFamily="49" charset="0"/>
                <a:cs typeface="Courier New" panose="02070309020205020404" pitchFamily="49" charset="0"/>
              </a:rPr>
              <a:t>Reduce</a:t>
            </a:r>
            <a:r>
              <a:rPr lang="en-US" sz="1400" dirty="0">
                <a:latin typeface="Courier New" panose="02070309020205020404" pitchFamily="49" charset="0"/>
                <a:cs typeface="Courier New" panose="02070309020205020404" pitchFamily="49" charset="0"/>
              </a:rPr>
              <a:t> = { Yes | No} Default = no. Reduce to Nphases (</a:t>
            </a:r>
            <a:r>
              <a:rPr lang="en-US" sz="1400" dirty="0" err="1">
                <a:latin typeface="Courier New" panose="02070309020205020404" pitchFamily="49" charset="0"/>
                <a:cs typeface="Courier New" panose="02070309020205020404" pitchFamily="49" charset="0"/>
              </a:rPr>
              <a:t>Kron</a:t>
            </a:r>
            <a:r>
              <a:rPr lang="en-US" sz="1400" dirty="0">
                <a:latin typeface="Courier New" panose="02070309020205020404" pitchFamily="49" charset="0"/>
                <a:cs typeface="Courier New" panose="02070309020205020404" pitchFamily="49" charset="0"/>
              </a:rPr>
              <a:t> Reduction). Reduce out neutrals.</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Make like another object, e.g.:</a:t>
            </a:r>
          </a:p>
          <a:p>
            <a:pPr marL="914400" lvl="0" algn="just"/>
            <a:r>
              <a:rPr lang="en-US" sz="1400" b="1" dirty="0">
                <a:latin typeface="Courier New" panose="02070309020205020404" pitchFamily="49" charset="0"/>
                <a:cs typeface="Courier New" panose="02070309020205020404" pitchFamily="49" charset="0"/>
              </a:rPr>
              <a:t>	New Capacitor.C2 like=c1 ...</a:t>
            </a:r>
          </a:p>
          <a:p>
            <a:pPr marL="914400" lvl="0" algn="just"/>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685219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7" name="TextBox 6"/>
          <p:cNvSpPr txBox="1"/>
          <p:nvPr/>
        </p:nvSpPr>
        <p:spPr>
          <a:xfrm>
            <a:off x="533400" y="1268373"/>
            <a:ext cx="8009238" cy="4893647"/>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Define the wire data:</a:t>
            </a:r>
          </a:p>
          <a:p>
            <a:pPr marL="914400" lvl="0" algn="just"/>
            <a:r>
              <a:rPr lang="en-US" sz="1400" b="1" dirty="0">
                <a:latin typeface="Courier New" panose="02070309020205020404" pitchFamily="49" charset="0"/>
                <a:cs typeface="Courier New" panose="02070309020205020404" pitchFamily="49" charset="0"/>
              </a:rPr>
              <a:t>New Wiredata.ACSR336 GMR=0.0255000 DIAM=0.7410000 RAC=0.3060000</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NormAmps</a:t>
            </a:r>
            <a:r>
              <a:rPr lang="en-US" sz="1400" b="1" dirty="0">
                <a:latin typeface="Courier New" panose="02070309020205020404" pitchFamily="49" charset="0"/>
                <a:cs typeface="Courier New" panose="02070309020205020404" pitchFamily="49" charset="0"/>
              </a:rPr>
              <a:t>=530.0000</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Runits</a:t>
            </a:r>
            <a:r>
              <a:rPr lang="en-US" sz="1400" b="1" dirty="0">
                <a:latin typeface="Courier New" panose="02070309020205020404" pitchFamily="49" charset="0"/>
                <a:cs typeface="Courier New" panose="02070309020205020404" pitchFamily="49" charset="0"/>
              </a:rPr>
              <a:t>=mi </a:t>
            </a:r>
            <a:r>
              <a:rPr lang="en-US" sz="1400" b="1" dirty="0" err="1">
                <a:latin typeface="Courier New" panose="02070309020205020404" pitchFamily="49" charset="0"/>
                <a:cs typeface="Courier New" panose="02070309020205020404" pitchFamily="49" charset="0"/>
              </a:rPr>
              <a:t>radunits</a:t>
            </a:r>
            <a:r>
              <a:rPr lang="en-US" sz="1400" b="1" dirty="0">
                <a:latin typeface="Courier New" panose="02070309020205020404" pitchFamily="49" charset="0"/>
                <a:cs typeface="Courier New" panose="02070309020205020404" pitchFamily="49" charset="0"/>
              </a:rPr>
              <a:t>=in </a:t>
            </a:r>
            <a:r>
              <a:rPr lang="en-US" sz="1400" b="1" dirty="0" err="1">
                <a:latin typeface="Courier New" panose="02070309020205020404" pitchFamily="49" charset="0"/>
                <a:cs typeface="Courier New" panose="02070309020205020404" pitchFamily="49" charset="0"/>
              </a:rPr>
              <a:t>gmrunits</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ft</a:t>
            </a:r>
            <a:endParaRPr lang="en-US" sz="1400" b="1" dirty="0">
              <a:latin typeface="Courier New" panose="02070309020205020404" pitchFamily="49" charset="0"/>
              <a:cs typeface="Courier New" panose="02070309020205020404" pitchFamily="49" charset="0"/>
            </a:endParaRPr>
          </a:p>
          <a:p>
            <a:pPr marL="914400" lvl="0" algn="just"/>
            <a:r>
              <a:rPr lang="en-US" sz="1400" b="1" dirty="0">
                <a:latin typeface="Courier New" panose="02070309020205020404" pitchFamily="49" charset="0"/>
                <a:cs typeface="Courier New" panose="02070309020205020404" pitchFamily="49" charset="0"/>
              </a:rPr>
              <a:t>New Wiredata.ACSR1/0 GMR=0.0044600 DIAM=0.3980000 RAC=1.120000</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NormAmps</a:t>
            </a:r>
            <a:r>
              <a:rPr lang="en-US" sz="1400" b="1" dirty="0">
                <a:latin typeface="Courier New" panose="02070309020205020404" pitchFamily="49" charset="0"/>
                <a:cs typeface="Courier New" panose="02070309020205020404" pitchFamily="49" charset="0"/>
              </a:rPr>
              <a:t>=230.0000</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Runits</a:t>
            </a:r>
            <a:r>
              <a:rPr lang="en-US" sz="1400" b="1" dirty="0">
                <a:latin typeface="Courier New" panose="02070309020205020404" pitchFamily="49" charset="0"/>
                <a:cs typeface="Courier New" panose="02070309020205020404" pitchFamily="49" charset="0"/>
              </a:rPr>
              <a:t>=mi </a:t>
            </a:r>
            <a:r>
              <a:rPr lang="en-US" sz="1400" b="1" dirty="0" err="1">
                <a:latin typeface="Courier New" panose="02070309020205020404" pitchFamily="49" charset="0"/>
                <a:cs typeface="Courier New" panose="02070309020205020404" pitchFamily="49" charset="0"/>
              </a:rPr>
              <a:t>radunits</a:t>
            </a:r>
            <a:r>
              <a:rPr lang="en-US" sz="1400" b="1" dirty="0">
                <a:latin typeface="Courier New" panose="02070309020205020404" pitchFamily="49" charset="0"/>
                <a:cs typeface="Courier New" panose="02070309020205020404" pitchFamily="49" charset="0"/>
              </a:rPr>
              <a:t>=in </a:t>
            </a:r>
            <a:r>
              <a:rPr lang="en-US" sz="1400" b="1" dirty="0" err="1">
                <a:latin typeface="Courier New" panose="02070309020205020404" pitchFamily="49" charset="0"/>
                <a:cs typeface="Courier New" panose="02070309020205020404" pitchFamily="49" charset="0"/>
              </a:rPr>
              <a:t>gmrunits</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ft</a:t>
            </a:r>
            <a:endParaRPr lang="en-US" sz="1400" b="1" dirty="0">
              <a:latin typeface="Courier New" panose="02070309020205020404" pitchFamily="49" charset="0"/>
              <a:cs typeface="Courier New" panose="02070309020205020404" pitchFamily="49" charset="0"/>
            </a:endParaRPr>
          </a:p>
          <a:p>
            <a:pPr lvl="0" algn="just"/>
            <a:r>
              <a:rPr lang="en-US" sz="1800" dirty="0">
                <a:latin typeface="Times New Roman" panose="02020603050405020304" pitchFamily="18" charset="0"/>
                <a:cs typeface="Times New Roman" panose="02020603050405020304" pitchFamily="18" charset="0"/>
              </a:rPr>
              <a:t>Define the Geometry data:</a:t>
            </a:r>
          </a:p>
          <a:p>
            <a:pPr marL="914400" lvl="0" algn="just"/>
            <a:r>
              <a:rPr lang="en-US" sz="1400" b="1" dirty="0">
                <a:latin typeface="Courier New" panose="02070309020205020404" pitchFamily="49" charset="0"/>
                <a:cs typeface="Courier New" panose="02070309020205020404" pitchFamily="49" charset="0"/>
              </a:rPr>
              <a:t>New Linegeometry.HC2_336_1neut_0Mess </a:t>
            </a:r>
            <a:r>
              <a:rPr lang="en-US" sz="1400" b="1" dirty="0" err="1">
                <a:latin typeface="Courier New" panose="02070309020205020404" pitchFamily="49" charset="0"/>
                <a:cs typeface="Courier New" panose="02070309020205020404" pitchFamily="49" charset="0"/>
              </a:rPr>
              <a:t>nconds</a:t>
            </a:r>
            <a:r>
              <a:rPr lang="en-US" sz="1400" b="1" dirty="0">
                <a:latin typeface="Courier New" panose="02070309020205020404" pitchFamily="49" charset="0"/>
                <a:cs typeface="Courier New" panose="02070309020205020404" pitchFamily="49" charset="0"/>
              </a:rPr>
              <a:t>=4 </a:t>
            </a:r>
            <a:r>
              <a:rPr lang="en-US" sz="1400" b="1" dirty="0" err="1">
                <a:latin typeface="Courier New" panose="02070309020205020404" pitchFamily="49" charset="0"/>
                <a:cs typeface="Courier New" panose="02070309020205020404" pitchFamily="49" charset="0"/>
              </a:rPr>
              <a:t>nphases</a:t>
            </a:r>
            <a:r>
              <a:rPr lang="en-US" sz="1400" b="1" dirty="0">
                <a:latin typeface="Courier New" panose="02070309020205020404" pitchFamily="49" charset="0"/>
                <a:cs typeface="Courier New" panose="02070309020205020404" pitchFamily="49" charset="0"/>
              </a:rPr>
              <a:t>=3</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cond</a:t>
            </a:r>
            <a:r>
              <a:rPr lang="en-US" sz="1400" b="1" dirty="0">
                <a:latin typeface="Courier New" panose="02070309020205020404" pitchFamily="49" charset="0"/>
                <a:cs typeface="Courier New" panose="02070309020205020404" pitchFamily="49" charset="0"/>
              </a:rPr>
              <a:t>=1 Wire=acsr336 x=-1.2909 h=13.716 units=m</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cond</a:t>
            </a:r>
            <a:r>
              <a:rPr lang="en-US" sz="1400" b="1" dirty="0">
                <a:latin typeface="Courier New" panose="02070309020205020404" pitchFamily="49" charset="0"/>
                <a:cs typeface="Courier New" panose="02070309020205020404" pitchFamily="49" charset="0"/>
              </a:rPr>
              <a:t>=2 Wire=acsr336 x=-0.502 h=13.716 !units=m</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cond</a:t>
            </a:r>
            <a:r>
              <a:rPr lang="en-US" sz="1400" b="1" dirty="0">
                <a:latin typeface="Courier New" panose="02070309020205020404" pitchFamily="49" charset="0"/>
                <a:cs typeface="Courier New" panose="02070309020205020404" pitchFamily="49" charset="0"/>
              </a:rPr>
              <a:t>=3 Wire=acsr336 x=0.5737 h=13.716 !units=m</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cond</a:t>
            </a:r>
            <a:r>
              <a:rPr lang="en-US" sz="1400" b="1" dirty="0">
                <a:latin typeface="Courier New" panose="02070309020205020404" pitchFamily="49" charset="0"/>
                <a:cs typeface="Courier New" panose="02070309020205020404" pitchFamily="49" charset="0"/>
              </a:rPr>
              <a:t>=4 Wire= ACSR1/0 x=0 h=14.648 ! units=m ! neutral</a:t>
            </a:r>
          </a:p>
          <a:p>
            <a:pPr algn="just"/>
            <a:r>
              <a:rPr lang="en-US" sz="1800" dirty="0">
                <a:latin typeface="Times New Roman" panose="02020603050405020304" pitchFamily="18" charset="0"/>
                <a:cs typeface="Times New Roman" panose="02020603050405020304" pitchFamily="18" charset="0"/>
              </a:rPr>
              <a:t>Define a 300‐ft line section:</a:t>
            </a:r>
          </a:p>
          <a:p>
            <a:pPr marL="914400" lvl="0" algn="just"/>
            <a:r>
              <a:rPr lang="en-US" sz="1400" b="1" dirty="0">
                <a:latin typeface="Courier New" panose="02070309020205020404" pitchFamily="49" charset="0"/>
                <a:cs typeface="Courier New" panose="02070309020205020404" pitchFamily="49" charset="0"/>
              </a:rPr>
              <a:t>New Line.Line1 Bus1=xxx Bus2=</a:t>
            </a:r>
            <a:r>
              <a:rPr lang="en-US" sz="1400" b="1" dirty="0" err="1">
                <a:latin typeface="Courier New" panose="02070309020205020404" pitchFamily="49" charset="0"/>
                <a:cs typeface="Courier New" panose="02070309020205020404" pitchFamily="49" charset="0"/>
              </a:rPr>
              <a:t>yyy</a:t>
            </a:r>
            <a:endParaRPr lang="en-US" sz="1400" b="1" dirty="0">
              <a:latin typeface="Courier New" panose="02070309020205020404" pitchFamily="49" charset="0"/>
              <a:cs typeface="Courier New" panose="02070309020205020404" pitchFamily="49" charset="0"/>
            </a:endParaRPr>
          </a:p>
          <a:p>
            <a:pPr marL="914400" lvl="0" algn="just"/>
            <a:r>
              <a:rPr lang="en-US" sz="1400" b="1" dirty="0">
                <a:latin typeface="Courier New" panose="02070309020205020404" pitchFamily="49" charset="0"/>
                <a:cs typeface="Courier New" panose="02070309020205020404" pitchFamily="49" charset="0"/>
              </a:rPr>
              <a:t>~ Geometry= HC2_336_1neut_0Mess</a:t>
            </a:r>
          </a:p>
          <a:p>
            <a:pPr marL="914400" lvl="0" algn="just"/>
            <a:r>
              <a:rPr lang="en-US" sz="1400" b="1" dirty="0">
                <a:latin typeface="Courier New" panose="02070309020205020404" pitchFamily="49" charset="0"/>
                <a:cs typeface="Courier New" panose="02070309020205020404" pitchFamily="49" charset="0"/>
              </a:rPr>
              <a:t>~ Length=300 units=</a:t>
            </a:r>
            <a:r>
              <a:rPr lang="en-US" sz="1400" b="1" dirty="0" err="1">
                <a:latin typeface="Courier New" panose="02070309020205020404" pitchFamily="49" charset="0"/>
                <a:cs typeface="Courier New" panose="02070309020205020404" pitchFamily="49" charset="0"/>
              </a:rPr>
              <a:t>ft</a:t>
            </a:r>
            <a:endParaRPr lang="en-US" sz="1400" b="1" dirty="0">
              <a:latin typeface="Courier New" panose="02070309020205020404" pitchFamily="49" charset="0"/>
              <a:cs typeface="Courier New" panose="02070309020205020404" pitchFamily="49" charset="0"/>
            </a:endParaRPr>
          </a:p>
          <a:p>
            <a:pPr marL="914400" lvl="0" algn="just"/>
            <a:endParaRPr lang="en-US" sz="1400" b="1" dirty="0">
              <a:latin typeface="Courier New" panose="02070309020205020404" pitchFamily="49" charset="0"/>
              <a:cs typeface="Courier New" panose="02070309020205020404" pitchFamily="49" charset="0"/>
            </a:endParaRPr>
          </a:p>
          <a:p>
            <a:pPr marL="1085850" lvl="0" indent="-171450" algn="just">
              <a:buFont typeface="Arial" panose="020B0604020202020204" pitchFamily="34" charset="0"/>
              <a:buChar char="•"/>
            </a:pPr>
            <a:r>
              <a:rPr lang="en-US" sz="1200" dirty="0">
                <a:latin typeface="Courier New" panose="02070309020205020404" pitchFamily="49" charset="0"/>
                <a:cs typeface="Courier New" panose="02070309020205020404" pitchFamily="49" charset="0"/>
              </a:rPr>
              <a:t>RAC = Resistance at 60 Hz per unit length.</a:t>
            </a:r>
          </a:p>
          <a:p>
            <a:pPr marL="1085850" lvl="0" indent="-171450" algn="just">
              <a:buFont typeface="Arial" panose="020B0604020202020204" pitchFamily="34" charset="0"/>
              <a:buChar char="•"/>
            </a:pPr>
            <a:r>
              <a:rPr lang="en-US" sz="1200" dirty="0" err="1">
                <a:latin typeface="Courier New" panose="02070309020205020404" pitchFamily="49" charset="0"/>
                <a:cs typeface="Courier New" panose="02070309020205020404" pitchFamily="49" charset="0"/>
              </a:rPr>
              <a:t>Runits</a:t>
            </a:r>
            <a:r>
              <a:rPr lang="en-US" sz="1200" dirty="0">
                <a:latin typeface="Courier New" panose="02070309020205020404" pitchFamily="49" charset="0"/>
                <a:cs typeface="Courier New" panose="02070309020205020404" pitchFamily="49" charset="0"/>
              </a:rPr>
              <a:t> = Length units for resistance.</a:t>
            </a:r>
          </a:p>
          <a:p>
            <a:pPr marL="1085850" lvl="0" indent="-171450" algn="just">
              <a:buFont typeface="Arial" panose="020B0604020202020204" pitchFamily="34" charset="0"/>
              <a:buChar char="•"/>
            </a:pPr>
            <a:r>
              <a:rPr lang="en-US" sz="1200" dirty="0" err="1">
                <a:latin typeface="Courier New" panose="02070309020205020404" pitchFamily="49" charset="0"/>
                <a:cs typeface="Courier New" panose="02070309020205020404" pitchFamily="49" charset="0"/>
              </a:rPr>
              <a:t>Radunits</a:t>
            </a:r>
            <a:r>
              <a:rPr lang="en-US" sz="1200" dirty="0">
                <a:latin typeface="Courier New" panose="02070309020205020404" pitchFamily="49" charset="0"/>
                <a:cs typeface="Courier New" panose="02070309020205020404" pitchFamily="49" charset="0"/>
              </a:rPr>
              <a:t> = Units for outside radius.</a:t>
            </a:r>
          </a:p>
          <a:p>
            <a:pPr marL="1085850" lvl="0" indent="-171450" algn="just">
              <a:buFont typeface="Arial" panose="020B0604020202020204" pitchFamily="34" charset="0"/>
              <a:buChar char="•"/>
            </a:pPr>
            <a:r>
              <a:rPr lang="en-US" sz="1200" dirty="0" err="1">
                <a:latin typeface="Courier New" panose="02070309020205020404" pitchFamily="49" charset="0"/>
                <a:cs typeface="Courier New" panose="02070309020205020404" pitchFamily="49" charset="0"/>
              </a:rPr>
              <a:t>GMRunits</a:t>
            </a:r>
            <a:r>
              <a:rPr lang="en-US" sz="1200" dirty="0">
                <a:latin typeface="Courier New" panose="02070309020205020404" pitchFamily="49" charset="0"/>
                <a:cs typeface="Courier New" panose="02070309020205020404" pitchFamily="49" charset="0"/>
              </a:rPr>
              <a:t> = Units for GMR.</a:t>
            </a:r>
          </a:p>
        </p:txBody>
      </p:sp>
      <p:sp>
        <p:nvSpPr>
          <p:cNvPr id="10" name="Rectangle 9"/>
          <p:cNvSpPr/>
          <p:nvPr/>
        </p:nvSpPr>
        <p:spPr>
          <a:xfrm>
            <a:off x="533400" y="807206"/>
            <a:ext cx="586218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LineGeometry</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 Example of Defining A Line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5153658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51676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8438" y="1428980"/>
            <a:ext cx="8009238" cy="4247317"/>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Loadshape object is very important for all types of </a:t>
            </a:r>
            <a:r>
              <a:rPr lang="en-US" sz="1800" b="1" i="1" dirty="0">
                <a:latin typeface="Times New Roman" panose="02020603050405020304" pitchFamily="18" charset="0"/>
                <a:cs typeface="Times New Roman" panose="02020603050405020304" pitchFamily="18" charset="0"/>
              </a:rPr>
              <a:t>sequential </a:t>
            </a:r>
            <a:r>
              <a:rPr lang="en-US" sz="1800" dirty="0">
                <a:latin typeface="Times New Roman" panose="02020603050405020304" pitchFamily="18" charset="0"/>
                <a:cs typeface="Times New Roman" panose="02020603050405020304" pitchFamily="18" charset="0"/>
              </a:rPr>
              <a:t>power flow solutions. Performing </a:t>
            </a:r>
            <a:r>
              <a:rPr lang="en-US" sz="1800" dirty="0" err="1">
                <a:latin typeface="Times New Roman" panose="02020603050405020304" pitchFamily="18" charset="0"/>
                <a:cs typeface="Times New Roman" panose="02020603050405020304" pitchFamily="18" charset="0"/>
              </a:rPr>
              <a:t>loadshape</a:t>
            </a:r>
            <a:r>
              <a:rPr lang="en-US" sz="1800" dirty="0">
                <a:latin typeface="Times New Roman" panose="02020603050405020304" pitchFamily="18" charset="0"/>
                <a:cs typeface="Times New Roman" panose="02020603050405020304" pitchFamily="18" charset="0"/>
              </a:rPr>
              <a:t> is a very powerful capability of OpenDSS. </a:t>
            </a:r>
          </a:p>
          <a:p>
            <a:pPr algn="just"/>
            <a:endParaRPr lang="en-US" sz="1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To represent the variations of the load over some time period, a </a:t>
            </a:r>
            <a:r>
              <a:rPr lang="en-US" sz="1800" dirty="0" err="1">
                <a:latin typeface="Times New Roman" panose="02020603050405020304" pitchFamily="18" charset="0"/>
                <a:cs typeface="Times New Roman" panose="02020603050405020304" pitchFamily="18" charset="0"/>
              </a:rPr>
              <a:t>LoadShape</a:t>
            </a:r>
            <a:r>
              <a:rPr lang="en-US" sz="1800" dirty="0">
                <a:latin typeface="Times New Roman" panose="02020603050405020304" pitchFamily="18" charset="0"/>
                <a:cs typeface="Times New Roman" panose="02020603050405020304" pitchFamily="18" charset="0"/>
              </a:rPr>
              <a:t> class is designed in OpenDSS. A </a:t>
            </a:r>
            <a:r>
              <a:rPr lang="en-US" sz="1800" dirty="0" err="1">
                <a:latin typeface="Times New Roman" panose="02020603050405020304" pitchFamily="18" charset="0"/>
                <a:cs typeface="Times New Roman" panose="02020603050405020304" pitchFamily="18" charset="0"/>
              </a:rPr>
              <a:t>loadshape</a:t>
            </a:r>
            <a:r>
              <a:rPr lang="en-US" sz="1800" dirty="0">
                <a:latin typeface="Times New Roman" panose="02020603050405020304" pitchFamily="18" charset="0"/>
                <a:cs typeface="Times New Roman" panose="02020603050405020304" pitchFamily="18" charset="0"/>
              </a:rPr>
              <a:t> consists of a series of </a:t>
            </a:r>
            <a:r>
              <a:rPr lang="en-US" sz="1800" b="1" i="1" dirty="0">
                <a:latin typeface="Times New Roman" panose="02020603050405020304" pitchFamily="18" charset="0"/>
                <a:cs typeface="Times New Roman" panose="02020603050405020304" pitchFamily="18" charset="0"/>
              </a:rPr>
              <a:t>multipliers</a:t>
            </a:r>
            <a:r>
              <a:rPr lang="en-US" sz="1800" dirty="0">
                <a:latin typeface="Times New Roman" panose="02020603050405020304" pitchFamily="18" charset="0"/>
                <a:cs typeface="Times New Roman" panose="02020603050405020304" pitchFamily="18" charset="0"/>
              </a:rPr>
              <a:t>, typically ranging from 0.0 to 1.0 which are applied to the base kW values of the load.</a:t>
            </a:r>
          </a:p>
          <a:p>
            <a:pPr algn="just"/>
            <a:endParaRPr lang="en-US" sz="1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Load shapes are generally </a:t>
            </a:r>
            <a:r>
              <a:rPr lang="en-US" sz="1800" b="1" i="1" dirty="0">
                <a:latin typeface="Times New Roman" panose="02020603050405020304" pitchFamily="18" charset="0"/>
                <a:cs typeface="Times New Roman" panose="02020603050405020304" pitchFamily="18" charset="0"/>
              </a:rPr>
              <a:t>fixed interval</a:t>
            </a:r>
            <a:r>
              <a:rPr lang="en-US" sz="1800" dirty="0">
                <a:latin typeface="Times New Roman" panose="02020603050405020304" pitchFamily="18" charset="0"/>
                <a:cs typeface="Times New Roman" panose="02020603050405020304" pitchFamily="18" charset="0"/>
              </a:rPr>
              <a:t>, but can also be variable interval. For the latter, both the time and the multiplier must be specified.</a:t>
            </a:r>
          </a:p>
          <a:p>
            <a:pPr algn="just"/>
            <a:endParaRPr lang="en-US" sz="1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All </a:t>
            </a:r>
            <a:r>
              <a:rPr lang="en-US" sz="1800" dirty="0" err="1">
                <a:latin typeface="Times New Roman" panose="02020603050405020304" pitchFamily="18" charset="0"/>
                <a:cs typeface="Times New Roman" panose="02020603050405020304" pitchFamily="18" charset="0"/>
              </a:rPr>
              <a:t>Loadshapes</a:t>
            </a:r>
            <a:r>
              <a:rPr lang="en-US" sz="1800" dirty="0">
                <a:latin typeface="Times New Roman" panose="02020603050405020304" pitchFamily="18" charset="0"/>
                <a:cs typeface="Times New Roman" panose="02020603050405020304" pitchFamily="18" charset="0"/>
              </a:rPr>
              <a:t>, whether they are daily, yearly, or some arbitrary duty cycle, are maintained in this </a:t>
            </a:r>
            <a:r>
              <a:rPr lang="en-US" sz="1800" dirty="0" err="1">
                <a:latin typeface="Times New Roman" panose="02020603050405020304" pitchFamily="18" charset="0"/>
                <a:cs typeface="Times New Roman" panose="02020603050405020304" pitchFamily="18" charset="0"/>
              </a:rPr>
              <a:t>loadshape</a:t>
            </a:r>
            <a:r>
              <a:rPr lang="en-US" sz="1800" dirty="0">
                <a:latin typeface="Times New Roman" panose="02020603050405020304" pitchFamily="18" charset="0"/>
                <a:cs typeface="Times New Roman" panose="02020603050405020304" pitchFamily="18" charset="0"/>
              </a:rPr>
              <a:t> class. </a:t>
            </a:r>
          </a:p>
          <a:p>
            <a:pPr algn="just"/>
            <a:endParaRPr lang="en-US" sz="1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Loadshape arrays may be entered directly in command line, or the load shapes may be stored in files, from which the shapes are loaded.</a:t>
            </a:r>
          </a:p>
        </p:txBody>
      </p:sp>
    </p:spTree>
    <p:extLst>
      <p:ext uri="{BB962C8B-B14F-4D97-AF65-F5344CB8AC3E}">
        <p14:creationId xmlns:p14="http://schemas.microsoft.com/office/powerpoint/2010/main" val="3875542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51676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87482"/>
            <a:ext cx="8009238" cy="3385542"/>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The properties for </a:t>
            </a:r>
            <a:r>
              <a:rPr lang="en-US" sz="1800" dirty="0" err="1">
                <a:latin typeface="Times New Roman" panose="02020603050405020304" pitchFamily="18" charset="0"/>
                <a:cs typeface="Times New Roman" panose="02020603050405020304" pitchFamily="18" charset="0"/>
              </a:rPr>
              <a:t>LoadShape</a:t>
            </a:r>
            <a:r>
              <a:rPr lang="en-US" sz="1800" dirty="0">
                <a:latin typeface="Times New Roman" panose="02020603050405020304" pitchFamily="18" charset="0"/>
                <a:cs typeface="Times New Roman" panose="02020603050405020304" pitchFamily="18" charset="0"/>
              </a:rPr>
              <a:t> objects are:</a:t>
            </a:r>
          </a:p>
          <a:p>
            <a:pPr marL="914400" algn="just"/>
            <a:r>
              <a:rPr lang="en-US" sz="1400" b="1" dirty="0">
                <a:solidFill>
                  <a:srgbClr val="FF0000"/>
                </a:solidFill>
                <a:latin typeface="Courier New" panose="02070309020205020404" pitchFamily="49" charset="0"/>
                <a:cs typeface="Courier New" panose="02070309020205020404" pitchFamily="49" charset="0"/>
              </a:rPr>
              <a:t>Npts</a:t>
            </a:r>
            <a:r>
              <a:rPr lang="en-US" sz="1400" dirty="0">
                <a:latin typeface="Courier New" panose="02070309020205020404" pitchFamily="49" charset="0"/>
                <a:cs typeface="Courier New" panose="02070309020205020404" pitchFamily="49" charset="0"/>
              </a:rPr>
              <a:t> = Number of points to expect when defining the curve.</a:t>
            </a:r>
          </a:p>
          <a:p>
            <a:pPr marL="914400" algn="just"/>
            <a:r>
              <a:rPr lang="en-US" sz="1400" b="1" dirty="0">
                <a:solidFill>
                  <a:srgbClr val="FF0000"/>
                </a:solidFill>
                <a:latin typeface="Courier New" panose="02070309020205020404" pitchFamily="49" charset="0"/>
                <a:cs typeface="Courier New" panose="02070309020205020404" pitchFamily="49" charset="0"/>
              </a:rPr>
              <a:t>Interval</a:t>
            </a:r>
            <a:r>
              <a:rPr lang="en-US" sz="1400" dirty="0">
                <a:latin typeface="Courier New" panose="02070309020205020404" pitchFamily="49" charset="0"/>
                <a:cs typeface="Courier New" panose="02070309020205020404" pitchFamily="49" charset="0"/>
              </a:rPr>
              <a:t> = time interval of the data, in Hr. Default=1.0. If the load shape has non‐uniformly spaced points, specify the interval as 0.0.</a:t>
            </a:r>
          </a:p>
          <a:p>
            <a:pPr marL="914400" algn="just"/>
            <a:r>
              <a:rPr lang="en-US" sz="1400" b="1" dirty="0" err="1">
                <a:latin typeface="Courier New" panose="02070309020205020404" pitchFamily="49" charset="0"/>
                <a:cs typeface="Courier New" panose="02070309020205020404" pitchFamily="49" charset="0"/>
              </a:rPr>
              <a:t>mInterval</a:t>
            </a:r>
            <a:r>
              <a:rPr lang="en-US" sz="1400" dirty="0">
                <a:latin typeface="Courier New" panose="02070309020205020404" pitchFamily="49" charset="0"/>
                <a:cs typeface="Courier New" panose="02070309020205020404" pitchFamily="49" charset="0"/>
              </a:rPr>
              <a:t> = Specify Interval in minutes.</a:t>
            </a:r>
          </a:p>
          <a:p>
            <a:pPr marL="914400" algn="just"/>
            <a:r>
              <a:rPr lang="en-US" sz="1400" b="1" dirty="0" err="1">
                <a:latin typeface="Courier New" panose="02070309020205020404" pitchFamily="49" charset="0"/>
                <a:cs typeface="Courier New" panose="02070309020205020404" pitchFamily="49" charset="0"/>
              </a:rPr>
              <a:t>sInterval</a:t>
            </a:r>
            <a:r>
              <a:rPr lang="en-US" sz="1400" dirty="0">
                <a:latin typeface="Courier New" panose="02070309020205020404" pitchFamily="49" charset="0"/>
                <a:cs typeface="Courier New" panose="02070309020205020404" pitchFamily="49" charset="0"/>
              </a:rPr>
              <a:t> = Specify Interval in seconds.</a:t>
            </a:r>
          </a:p>
          <a:p>
            <a:pPr marL="914400" algn="just"/>
            <a:r>
              <a:rPr lang="en-US" sz="1400" b="1" dirty="0">
                <a:solidFill>
                  <a:srgbClr val="FF0000"/>
                </a:solidFill>
                <a:latin typeface="Courier New" panose="02070309020205020404" pitchFamily="49" charset="0"/>
                <a:cs typeface="Courier New" panose="02070309020205020404" pitchFamily="49" charset="0"/>
              </a:rPr>
              <a:t>Mult</a:t>
            </a:r>
            <a:r>
              <a:rPr lang="en-US" sz="1400" dirty="0">
                <a:latin typeface="Courier New" panose="02070309020205020404" pitchFamily="49" charset="0"/>
                <a:cs typeface="Courier New" panose="02070309020205020404" pitchFamily="49" charset="0"/>
              </a:rPr>
              <a:t> = Array of multiplier values. Looking for Npts values.</a:t>
            </a:r>
          </a:p>
          <a:p>
            <a:pPr marL="914400" algn="just"/>
            <a:r>
              <a:rPr lang="en-US" sz="1400" b="1" dirty="0">
                <a:latin typeface="Courier New" panose="02070309020205020404" pitchFamily="49" charset="0"/>
                <a:cs typeface="Courier New" panose="02070309020205020404" pitchFamily="49" charset="0"/>
              </a:rPr>
              <a:t>Hour</a:t>
            </a:r>
            <a:r>
              <a:rPr lang="en-US" sz="1400" dirty="0">
                <a:latin typeface="Courier New" panose="02070309020205020404" pitchFamily="49" charset="0"/>
                <a:cs typeface="Courier New" panose="02070309020205020404" pitchFamily="49" charset="0"/>
              </a:rPr>
              <a:t> = Array of hour values corresponding to the multipliers.</a:t>
            </a:r>
          </a:p>
          <a:p>
            <a:pPr marL="914400" algn="just"/>
            <a:r>
              <a:rPr lang="en-US" sz="1400" b="1" dirty="0" err="1">
                <a:latin typeface="Courier New" panose="02070309020205020404" pitchFamily="49" charset="0"/>
                <a:cs typeface="Courier New" panose="02070309020205020404" pitchFamily="49" charset="0"/>
              </a:rPr>
              <a:t>Qmult</a:t>
            </a:r>
            <a:r>
              <a:rPr lang="en-US" sz="1400" dirty="0">
                <a:latin typeface="Courier New" panose="02070309020205020404" pitchFamily="49" charset="0"/>
                <a:cs typeface="Courier New" panose="02070309020205020404" pitchFamily="49" charset="0"/>
              </a:rPr>
              <a:t> = Array of multiplier values. Same property rules as the Mult property. If specified, the multiplier is applied to the Load (or Generator)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value. If omitted, the value of Mult is applied to the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value.</a:t>
            </a:r>
          </a:p>
          <a:p>
            <a:pPr marL="914400" algn="just"/>
            <a:r>
              <a:rPr lang="en-US" sz="1400" b="1" dirty="0">
                <a:latin typeface="Courier New" panose="02070309020205020404" pitchFamily="49" charset="0"/>
                <a:cs typeface="Courier New" panose="02070309020205020404" pitchFamily="49" charset="0"/>
              </a:rPr>
              <a:t>Mean</a:t>
            </a:r>
            <a:r>
              <a:rPr lang="en-US" sz="1400" dirty="0">
                <a:latin typeface="Courier New" panose="02070309020205020404" pitchFamily="49" charset="0"/>
                <a:cs typeface="Courier New" panose="02070309020205020404" pitchFamily="49" charset="0"/>
              </a:rPr>
              <a:t> = Mean of the multiplier array.</a:t>
            </a:r>
          </a:p>
          <a:p>
            <a:pPr marL="914400" algn="just"/>
            <a:r>
              <a:rPr lang="en-US" sz="1400" b="1" dirty="0" err="1">
                <a:latin typeface="Courier New" panose="02070309020205020404" pitchFamily="49" charset="0"/>
                <a:cs typeface="Courier New" panose="02070309020205020404" pitchFamily="49" charset="0"/>
              </a:rPr>
              <a:t>Stddev</a:t>
            </a:r>
            <a:r>
              <a:rPr lang="en-US" sz="1400" dirty="0">
                <a:latin typeface="Courier New" panose="02070309020205020404" pitchFamily="49" charset="0"/>
                <a:cs typeface="Courier New" panose="02070309020205020404" pitchFamily="49" charset="0"/>
              </a:rPr>
              <a:t> = Standard Deviation (see Mean, above).</a:t>
            </a:r>
          </a:p>
        </p:txBody>
      </p:sp>
    </p:spTree>
    <p:extLst>
      <p:ext uri="{BB962C8B-B14F-4D97-AF65-F5344CB8AC3E}">
        <p14:creationId xmlns:p14="http://schemas.microsoft.com/office/powerpoint/2010/main" val="6105557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51676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87482"/>
            <a:ext cx="8009238" cy="4031873"/>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The </a:t>
            </a:r>
            <a:r>
              <a:rPr lang="en-US" sz="1800" dirty="0" err="1">
                <a:latin typeface="Times New Roman" panose="02020603050405020304" pitchFamily="18" charset="0"/>
                <a:cs typeface="Times New Roman" panose="02020603050405020304" pitchFamily="18" charset="0"/>
              </a:rPr>
              <a:t>LoadShape</a:t>
            </a:r>
            <a:r>
              <a:rPr lang="en-US" sz="1800" dirty="0">
                <a:latin typeface="Times New Roman" panose="02020603050405020304" pitchFamily="18" charset="0"/>
                <a:cs typeface="Times New Roman" panose="02020603050405020304" pitchFamily="18" charset="0"/>
              </a:rPr>
              <a:t> object can also get load data from a </a:t>
            </a:r>
            <a:r>
              <a:rPr lang="en-US" sz="1800" b="1" i="1" dirty="0">
                <a:latin typeface="Times New Roman" panose="02020603050405020304" pitchFamily="18" charset="0"/>
                <a:cs typeface="Times New Roman" panose="02020603050405020304" pitchFamily="18" charset="0"/>
              </a:rPr>
              <a:t>file</a:t>
            </a:r>
            <a:r>
              <a:rPr lang="en-US" sz="1800" dirty="0">
                <a:latin typeface="Times New Roman" panose="02020603050405020304" pitchFamily="18" charset="0"/>
                <a:cs typeface="Times New Roman" panose="02020603050405020304" pitchFamily="18" charset="0"/>
              </a:rPr>
              <a:t>. </a:t>
            </a:r>
          </a:p>
          <a:p>
            <a:pPr marL="914400" algn="just"/>
            <a:r>
              <a:rPr lang="en-US" sz="1400" b="1" dirty="0">
                <a:solidFill>
                  <a:srgbClr val="FF0000"/>
                </a:solidFill>
                <a:latin typeface="Courier New" panose="02070309020205020404" pitchFamily="49" charset="0"/>
                <a:cs typeface="Courier New" panose="02070309020205020404" pitchFamily="49" charset="0"/>
              </a:rPr>
              <a:t>Csvfile</a:t>
            </a:r>
            <a:r>
              <a:rPr lang="en-US" sz="1400" dirty="0">
                <a:latin typeface="Courier New" panose="02070309020205020404" pitchFamily="49" charset="0"/>
                <a:cs typeface="Courier New" panose="02070309020205020404" pitchFamily="49" charset="0"/>
              </a:rPr>
              <a:t> = Name of a CSV file containing load shape data, one interval to a line. </a:t>
            </a:r>
          </a:p>
          <a:p>
            <a:pPr marL="914400" algn="just"/>
            <a:r>
              <a:rPr lang="en-US" sz="1400" b="1" dirty="0" err="1">
                <a:latin typeface="Courier New" panose="02070309020205020404" pitchFamily="49" charset="0"/>
                <a:cs typeface="Courier New" panose="02070309020205020404" pitchFamily="49" charset="0"/>
              </a:rPr>
              <a:t>Sngfile</a:t>
            </a:r>
            <a:r>
              <a:rPr lang="en-US" sz="1400" dirty="0">
                <a:latin typeface="Courier New" panose="02070309020205020404" pitchFamily="49" charset="0"/>
                <a:cs typeface="Courier New" panose="02070309020205020404" pitchFamily="49" charset="0"/>
              </a:rPr>
              <a:t> = Name of a binary file of single‐precision floating point values containing the load shape data. </a:t>
            </a:r>
          </a:p>
          <a:p>
            <a:pPr marL="914400" algn="just"/>
            <a:r>
              <a:rPr lang="en-US" sz="1400" b="1" dirty="0" err="1">
                <a:latin typeface="Courier New" panose="02070309020205020404" pitchFamily="49" charset="0"/>
                <a:cs typeface="Courier New" panose="02070309020205020404" pitchFamily="49" charset="0"/>
              </a:rPr>
              <a:t>Dblfile</a:t>
            </a:r>
            <a:r>
              <a:rPr lang="en-US" sz="1400" dirty="0">
                <a:latin typeface="Courier New" panose="02070309020205020404" pitchFamily="49" charset="0"/>
                <a:cs typeface="Courier New" panose="02070309020205020404" pitchFamily="49" charset="0"/>
              </a:rPr>
              <a:t> = Name of a binary file of double‐precision floating point values containing the load shape data. </a:t>
            </a:r>
          </a:p>
          <a:p>
            <a:pPr marL="914400" algn="just"/>
            <a:r>
              <a:rPr lang="en-US" sz="1400" b="1" dirty="0">
                <a:latin typeface="Courier New" panose="02070309020205020404" pitchFamily="49" charset="0"/>
                <a:cs typeface="Courier New" panose="02070309020205020404" pitchFamily="49" charset="0"/>
              </a:rPr>
              <a:t>Action</a:t>
            </a:r>
            <a:r>
              <a:rPr lang="en-US" sz="1400" dirty="0">
                <a:latin typeface="Courier New" panose="02070309020205020404" pitchFamily="49" charset="0"/>
                <a:cs typeface="Courier New" panose="02070309020205020404" pitchFamily="49" charset="0"/>
              </a:rPr>
              <a:t>= {Normalize | </a:t>
            </a:r>
            <a:r>
              <a:rPr lang="en-US" sz="1400" dirty="0" err="1">
                <a:latin typeface="Courier New" panose="02070309020205020404" pitchFamily="49" charset="0"/>
                <a:cs typeface="Courier New" panose="02070309020205020404" pitchFamily="49" charset="0"/>
              </a:rPr>
              <a:t>DblSave</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SngSave</a:t>
            </a:r>
            <a:r>
              <a:rPr lang="en-US" sz="1400" dirty="0">
                <a:latin typeface="Courier New" panose="02070309020205020404" pitchFamily="49" charset="0"/>
                <a:cs typeface="Courier New" panose="02070309020205020404" pitchFamily="49" charset="0"/>
              </a:rPr>
              <a:t>} After defining load curve data, setting action=normalize will modify the multipliers so that the peak is 1.0. The mean and </a:t>
            </a:r>
            <a:r>
              <a:rPr lang="en-US" sz="1400" dirty="0" err="1">
                <a:latin typeface="Courier New" panose="02070309020205020404" pitchFamily="49" charset="0"/>
                <a:cs typeface="Courier New" panose="02070309020205020404" pitchFamily="49" charset="0"/>
              </a:rPr>
              <a:t>std</a:t>
            </a:r>
            <a:r>
              <a:rPr lang="en-US" sz="1400" dirty="0">
                <a:latin typeface="Courier New" panose="02070309020205020404" pitchFamily="49" charset="0"/>
                <a:cs typeface="Courier New" panose="02070309020205020404" pitchFamily="49" charset="0"/>
              </a:rPr>
              <a:t> deviation are recomputed. Setting action=</a:t>
            </a:r>
            <a:r>
              <a:rPr lang="en-US" sz="1400" dirty="0" err="1">
                <a:latin typeface="Courier New" panose="02070309020205020404" pitchFamily="49" charset="0"/>
                <a:cs typeface="Courier New" panose="02070309020205020404" pitchFamily="49" charset="0"/>
              </a:rPr>
              <a:t>DblSave</a:t>
            </a:r>
            <a:r>
              <a:rPr lang="en-US" sz="1400" dirty="0">
                <a:latin typeface="Courier New" panose="02070309020205020404" pitchFamily="49" charset="0"/>
                <a:cs typeface="Courier New" panose="02070309020205020404" pitchFamily="49" charset="0"/>
              </a:rPr>
              <a:t> or </a:t>
            </a:r>
            <a:r>
              <a:rPr lang="en-US" sz="1400" dirty="0" err="1">
                <a:latin typeface="Courier New" panose="02070309020205020404" pitchFamily="49" charset="0"/>
                <a:cs typeface="Courier New" panose="02070309020205020404" pitchFamily="49" charset="0"/>
              </a:rPr>
              <a:t>SngSave</a:t>
            </a:r>
            <a:r>
              <a:rPr lang="en-US" sz="1400" dirty="0">
                <a:latin typeface="Courier New" panose="02070309020205020404" pitchFamily="49" charset="0"/>
                <a:cs typeface="Courier New" panose="02070309020205020404" pitchFamily="49" charset="0"/>
              </a:rPr>
              <a:t> will cause the present </a:t>
            </a:r>
            <a:r>
              <a:rPr lang="en-US" sz="1400" dirty="0" err="1">
                <a:latin typeface="Courier New" panose="02070309020205020404" pitchFamily="49" charset="0"/>
                <a:cs typeface="Courier New" panose="02070309020205020404" pitchFamily="49" charset="0"/>
              </a:rPr>
              <a:t>mult</a:t>
            </a:r>
            <a:r>
              <a:rPr lang="en-US" sz="1400" dirty="0">
                <a:latin typeface="Courier New" panose="02070309020205020404" pitchFamily="49" charset="0"/>
                <a:cs typeface="Courier New" panose="02070309020205020404" pitchFamily="49" charset="0"/>
              </a:rPr>
              <a:t> and </a:t>
            </a:r>
            <a:r>
              <a:rPr lang="en-US" sz="1400" dirty="0" err="1">
                <a:latin typeface="Courier New" panose="02070309020205020404" pitchFamily="49" charset="0"/>
                <a:cs typeface="Courier New" panose="02070309020205020404" pitchFamily="49" charset="0"/>
              </a:rPr>
              <a:t>qmult</a:t>
            </a:r>
            <a:r>
              <a:rPr lang="en-US" sz="1400" dirty="0">
                <a:latin typeface="Courier New" panose="02070309020205020404" pitchFamily="49" charset="0"/>
                <a:cs typeface="Courier New" panose="02070309020205020404" pitchFamily="49" charset="0"/>
              </a:rPr>
              <a:t> values to be written to either a packed file of double or single, respectively.</a:t>
            </a:r>
          </a:p>
          <a:p>
            <a:pPr marL="914400" algn="just"/>
            <a:r>
              <a:rPr lang="en-US" sz="1400" b="1" dirty="0" err="1">
                <a:latin typeface="Courier New" panose="02070309020205020404" pitchFamily="49" charset="0"/>
                <a:cs typeface="Courier New" panose="02070309020205020404" pitchFamily="49" charset="0"/>
              </a:rPr>
              <a:t>UseActual</a:t>
            </a:r>
            <a:r>
              <a:rPr lang="en-US" sz="1400" dirty="0">
                <a:latin typeface="Courier New" panose="02070309020205020404" pitchFamily="49" charset="0"/>
                <a:cs typeface="Courier New" panose="02070309020205020404" pitchFamily="49" charset="0"/>
              </a:rPr>
              <a:t> = {Yes | No* | True | False*} If true, signals to Load, Generator, or other objects to use the value of the multiplier as the actual kW,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value rather than a multiplier.</a:t>
            </a:r>
          </a:p>
          <a:p>
            <a:pPr marL="91440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8292594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51676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447800"/>
            <a:ext cx="8009238" cy="2985433"/>
          </a:xfrm>
          <a:prstGeom prst="rect">
            <a:avLst/>
          </a:prstGeom>
          <a:noFill/>
        </p:spPr>
        <p:txBody>
          <a:bodyPr wrap="square" rtlCol="0">
            <a:spAutoFit/>
          </a:bodyPr>
          <a:lstStyle/>
          <a:p>
            <a:pPr marL="914400" algn="just"/>
            <a:r>
              <a:rPr lang="en-US" sz="2000" b="1" dirty="0">
                <a:latin typeface="Courier New" panose="02070309020205020404" pitchFamily="49" charset="0"/>
                <a:cs typeface="Courier New" panose="02070309020205020404" pitchFamily="49" charset="0"/>
              </a:rPr>
              <a:t>…</a:t>
            </a:r>
          </a:p>
          <a:p>
            <a:pPr marL="914400" algn="just"/>
            <a:r>
              <a:rPr lang="en-US" sz="1400" b="1" dirty="0" err="1">
                <a:latin typeface="Courier New" panose="02070309020205020404" pitchFamily="49" charset="0"/>
                <a:cs typeface="Courier New" panose="02070309020205020404" pitchFamily="49" charset="0"/>
              </a:rPr>
              <a:t>Pmax</a:t>
            </a: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Qmax</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If you define the </a:t>
            </a:r>
            <a:r>
              <a:rPr lang="en-US" sz="1400" dirty="0" err="1">
                <a:latin typeface="Courier New" panose="02070309020205020404" pitchFamily="49" charset="0"/>
                <a:cs typeface="Courier New" panose="02070309020205020404" pitchFamily="49" charset="0"/>
              </a:rPr>
              <a:t>LoadShape</a:t>
            </a:r>
            <a:r>
              <a:rPr lang="en-US" sz="1400" dirty="0">
                <a:latin typeface="Courier New" panose="02070309020205020404" pitchFamily="49" charset="0"/>
                <a:cs typeface="Courier New" panose="02070309020205020404" pitchFamily="49" charset="0"/>
              </a:rPr>
              <a:t> object with </a:t>
            </a:r>
            <a:r>
              <a:rPr lang="en-US" sz="1400" dirty="0" err="1">
                <a:latin typeface="Courier New" panose="02070309020205020404" pitchFamily="49" charset="0"/>
                <a:cs typeface="Courier New" panose="02070309020205020404" pitchFamily="49" charset="0"/>
              </a:rPr>
              <a:t>UseActual</a:t>
            </a:r>
            <a:r>
              <a:rPr lang="en-US" sz="1400" dirty="0">
                <a:latin typeface="Courier New" panose="02070309020205020404" pitchFamily="49" charset="0"/>
                <a:cs typeface="Courier New" panose="02070309020205020404" pitchFamily="49" charset="0"/>
              </a:rPr>
              <a:t>=Yes, when you define any of the Duty, Daily, or Yearly properties of a load or generator, the kW property is redefined to the kW and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values at the time of the peak kW in the loadshape. This will be the value used for the initial Snapshot solution. If you define more than one loadshape object, the last one overrides any previous definition, as with all OpenDSS properties. You can query the </a:t>
            </a:r>
            <a:r>
              <a:rPr lang="en-US" sz="1400" dirty="0" err="1">
                <a:latin typeface="Courier New" panose="02070309020205020404" pitchFamily="49" charset="0"/>
                <a:cs typeface="Courier New" panose="02070309020205020404" pitchFamily="49" charset="0"/>
              </a:rPr>
              <a:t>Pmax</a:t>
            </a:r>
            <a:r>
              <a:rPr lang="en-US" sz="1400" dirty="0">
                <a:latin typeface="Courier New" panose="02070309020205020404" pitchFamily="49" charset="0"/>
                <a:cs typeface="Courier New" panose="02070309020205020404" pitchFamily="49" charset="0"/>
              </a:rPr>
              <a:t> and </a:t>
            </a:r>
            <a:r>
              <a:rPr lang="en-US" sz="1400" dirty="0" err="1">
                <a:latin typeface="Courier New" panose="02070309020205020404" pitchFamily="49" charset="0"/>
                <a:cs typeface="Courier New" panose="02070309020205020404" pitchFamily="49" charset="0"/>
              </a:rPr>
              <a:t>Qmax</a:t>
            </a:r>
            <a:r>
              <a:rPr lang="en-US" sz="1400" dirty="0">
                <a:latin typeface="Courier New" panose="02070309020205020404" pitchFamily="49" charset="0"/>
                <a:cs typeface="Courier New" panose="02070309020205020404" pitchFamily="49" charset="0"/>
              </a:rPr>
              <a:t> properties of the Loadshape object to see what was computed.</a:t>
            </a:r>
          </a:p>
          <a:p>
            <a:pPr marL="914400" algn="just"/>
            <a:r>
              <a:rPr lang="en-US" sz="1400" b="1" dirty="0" err="1">
                <a:latin typeface="Courier New" panose="02070309020205020404" pitchFamily="49" charset="0"/>
                <a:cs typeface="Courier New" panose="02070309020205020404" pitchFamily="49" charset="0"/>
              </a:rPr>
              <a:t>Pbase</a:t>
            </a:r>
            <a:r>
              <a:rPr lang="en-US" sz="1400" dirty="0">
                <a:latin typeface="Courier New" panose="02070309020205020404" pitchFamily="49" charset="0"/>
                <a:cs typeface="Courier New" panose="02070309020205020404" pitchFamily="49" charset="0"/>
              </a:rPr>
              <a:t> = Base P value for normalization. Default is zero, meaning the peak will be used.</a:t>
            </a:r>
          </a:p>
          <a:p>
            <a:pPr marL="91440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 existing loadshape object to base this one on.</a:t>
            </a:r>
          </a:p>
        </p:txBody>
      </p:sp>
    </p:spTree>
    <p:extLst>
      <p:ext uri="{BB962C8B-B14F-4D97-AF65-F5344CB8AC3E}">
        <p14:creationId xmlns:p14="http://schemas.microsoft.com/office/powerpoint/2010/main" val="13108221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82614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Growth</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87482"/>
            <a:ext cx="8009238" cy="4370427"/>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cs typeface="Times New Roman" panose="02020603050405020304" pitchFamily="18" charset="0"/>
              </a:rPr>
              <a:t>GrowthShape</a:t>
            </a:r>
            <a:r>
              <a:rPr lang="en-US" sz="1800" dirty="0">
                <a:latin typeface="Times New Roman" panose="02020603050405020304" pitchFamily="18" charset="0"/>
                <a:cs typeface="Times New Roman" panose="02020603050405020304" pitchFamily="18" charset="0"/>
              </a:rPr>
              <a:t> object is similar to a Loadshape object. </a:t>
            </a: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However, it is intended to represent the growth in load </a:t>
            </a:r>
            <a:r>
              <a:rPr lang="en-US" sz="1800" b="1" i="1" dirty="0">
                <a:latin typeface="Times New Roman" panose="02020603050405020304" pitchFamily="18" charset="0"/>
                <a:cs typeface="Times New Roman" panose="02020603050405020304" pitchFamily="18" charset="0"/>
              </a:rPr>
              <a:t>year‐by‐year</a:t>
            </a:r>
            <a:r>
              <a:rPr lang="en-US" sz="1800" dirty="0">
                <a:latin typeface="Times New Roman" panose="02020603050405020304" pitchFamily="18" charset="0"/>
                <a:cs typeface="Times New Roman" panose="02020603050405020304" pitchFamily="18" charset="0"/>
              </a:rPr>
              <a:t>, and the way the curve is specified is entirely different. You must enter the growth for the </a:t>
            </a:r>
            <a:r>
              <a:rPr lang="en-US" sz="1800" b="1" i="1" dirty="0">
                <a:latin typeface="Times New Roman" panose="02020603050405020304" pitchFamily="18" charset="0"/>
                <a:cs typeface="Times New Roman" panose="02020603050405020304" pitchFamily="18" charset="0"/>
              </a:rPr>
              <a:t>first</a:t>
            </a:r>
            <a:r>
              <a:rPr lang="en-US" sz="1800" dirty="0">
                <a:latin typeface="Times New Roman" panose="02020603050405020304" pitchFamily="18" charset="0"/>
                <a:cs typeface="Times New Roman" panose="02020603050405020304" pitchFamily="18" charset="0"/>
              </a:rPr>
              <a:t> year. Thereafter, only the years where there is a change must be entered. Otherwise it is assumed the growth stays the same.</a:t>
            </a: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Growth rate is specified by specifying the multiplier for the previous year's load. Thus, if the load grows 2.5% in 1999, the multiplier for that year will be specified as 1.025.</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The parameters are:</a:t>
            </a:r>
          </a:p>
          <a:p>
            <a:pPr marL="914400" algn="just"/>
            <a:r>
              <a:rPr lang="en-US" sz="1400" b="1" dirty="0">
                <a:latin typeface="Courier New" panose="02070309020205020404" pitchFamily="49" charset="0"/>
                <a:cs typeface="Courier New" panose="02070309020205020404" pitchFamily="49" charset="0"/>
              </a:rPr>
              <a:t>Npts</a:t>
            </a:r>
            <a:r>
              <a:rPr lang="en-US" sz="1400" dirty="0">
                <a:latin typeface="Courier New" panose="02070309020205020404" pitchFamily="49" charset="0"/>
                <a:cs typeface="Courier New" panose="02070309020205020404" pitchFamily="49" charset="0"/>
              </a:rPr>
              <a:t> = Number of points to expect when defining the curve.</a:t>
            </a:r>
          </a:p>
          <a:p>
            <a:pPr marL="914400" algn="just"/>
            <a:r>
              <a:rPr lang="en-US" sz="1400" b="1" dirty="0">
                <a:latin typeface="Courier New" panose="02070309020205020404" pitchFamily="49" charset="0"/>
                <a:cs typeface="Courier New" panose="02070309020205020404" pitchFamily="49" charset="0"/>
              </a:rPr>
              <a:t>Year</a:t>
            </a:r>
            <a:r>
              <a:rPr lang="en-US" sz="1400" dirty="0">
                <a:latin typeface="Courier New" panose="02070309020205020404" pitchFamily="49" charset="0"/>
                <a:cs typeface="Courier New" panose="02070309020205020404" pitchFamily="49" charset="0"/>
              </a:rPr>
              <a:t> = Array of year values corresponding to the multiplier values. Enter only those years in which the multiplier changes. </a:t>
            </a:r>
            <a:r>
              <a:rPr lang="en-US" sz="1400" b="1" dirty="0">
                <a:latin typeface="Courier New" panose="02070309020205020404" pitchFamily="49" charset="0"/>
                <a:cs typeface="Courier New" panose="02070309020205020404" pitchFamily="49" charset="0"/>
              </a:rPr>
              <a:t>Mult</a:t>
            </a:r>
            <a:r>
              <a:rPr lang="en-US" sz="1400" dirty="0">
                <a:latin typeface="Courier New" panose="02070309020205020404" pitchFamily="49" charset="0"/>
                <a:cs typeface="Courier New" panose="02070309020205020404" pitchFamily="49" charset="0"/>
              </a:rPr>
              <a:t>= Array of Multiplier values corresponding to the year values. Enter multiplier by which the load will grow in this year.</a:t>
            </a:r>
          </a:p>
          <a:p>
            <a:pPr marL="91440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4566747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82614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Growthshape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87482"/>
            <a:ext cx="8009238" cy="2031325"/>
          </a:xfrm>
          <a:prstGeom prst="rect">
            <a:avLst/>
          </a:prstGeom>
          <a:noFill/>
        </p:spPr>
        <p:txBody>
          <a:bodyPr wrap="square" rtlCol="0">
            <a:spAutoFit/>
          </a:bodyPr>
          <a:lstStyle/>
          <a:p>
            <a:pPr marL="914400" algn="just"/>
            <a:r>
              <a:rPr lang="en-US" sz="1400" b="1" dirty="0">
                <a:latin typeface="Courier New" panose="02070309020205020404" pitchFamily="49" charset="0"/>
                <a:cs typeface="Courier New" panose="02070309020205020404" pitchFamily="49" charset="0"/>
              </a:rPr>
              <a:t>... </a:t>
            </a:r>
          </a:p>
          <a:p>
            <a:pPr marL="914400" algn="just"/>
            <a:r>
              <a:rPr lang="en-US" sz="1400" b="1" dirty="0" err="1">
                <a:latin typeface="Courier New" panose="02070309020205020404" pitchFamily="49" charset="0"/>
                <a:cs typeface="Courier New" panose="02070309020205020404" pitchFamily="49" charset="0"/>
              </a:rPr>
              <a:t>Csvfile</a:t>
            </a:r>
            <a:r>
              <a:rPr lang="en-US" sz="1400" dirty="0">
                <a:latin typeface="Courier New" panose="02070309020205020404" pitchFamily="49" charset="0"/>
                <a:cs typeface="Courier New" panose="02070309020205020404" pitchFamily="49" charset="0"/>
              </a:rPr>
              <a:t> = Name of a csv file containing one (year, </a:t>
            </a:r>
            <a:r>
              <a:rPr lang="en-US" sz="1400" dirty="0" err="1">
                <a:latin typeface="Courier New" panose="02070309020205020404" pitchFamily="49" charset="0"/>
                <a:cs typeface="Courier New" panose="02070309020205020404" pitchFamily="49" charset="0"/>
              </a:rPr>
              <a:t>mult</a:t>
            </a:r>
            <a:r>
              <a:rPr lang="en-US" sz="1400" dirty="0">
                <a:latin typeface="Courier New" panose="02070309020205020404" pitchFamily="49" charset="0"/>
                <a:cs typeface="Courier New" panose="02070309020205020404" pitchFamily="49" charset="0"/>
              </a:rPr>
              <a:t>) point per line. Separate the year from the multiplier by a comma.</a:t>
            </a:r>
          </a:p>
          <a:p>
            <a:pPr marL="914400" algn="just"/>
            <a:r>
              <a:rPr lang="en-US" sz="1400" b="1" dirty="0" err="1">
                <a:latin typeface="Courier New" panose="02070309020205020404" pitchFamily="49" charset="0"/>
                <a:cs typeface="Courier New" panose="02070309020205020404" pitchFamily="49" charset="0"/>
              </a:rPr>
              <a:t>Sngfile</a:t>
            </a:r>
            <a:r>
              <a:rPr lang="en-US" sz="1400" dirty="0">
                <a:latin typeface="Courier New" panose="02070309020205020404" pitchFamily="49" charset="0"/>
                <a:cs typeface="Courier New" panose="02070309020205020404" pitchFamily="49" charset="0"/>
              </a:rPr>
              <a:t> = Name of a file of single‐precision numbers containing (year, </a:t>
            </a:r>
            <a:r>
              <a:rPr lang="en-US" sz="1400" dirty="0" err="1">
                <a:latin typeface="Courier New" panose="02070309020205020404" pitchFamily="49" charset="0"/>
                <a:cs typeface="Courier New" panose="02070309020205020404" pitchFamily="49" charset="0"/>
              </a:rPr>
              <a:t>mult</a:t>
            </a:r>
            <a:r>
              <a:rPr lang="en-US" sz="1400" dirty="0">
                <a:latin typeface="Courier New" panose="02070309020205020404" pitchFamily="49" charset="0"/>
                <a:cs typeface="Courier New" panose="02070309020205020404" pitchFamily="49" charset="0"/>
              </a:rPr>
              <a:t>) points packed.</a:t>
            </a:r>
          </a:p>
          <a:p>
            <a:pPr marL="914400" algn="just"/>
            <a:r>
              <a:rPr lang="en-US" sz="1400" b="1" dirty="0" err="1">
                <a:latin typeface="Courier New" panose="02070309020205020404" pitchFamily="49" charset="0"/>
                <a:cs typeface="Courier New" panose="02070309020205020404" pitchFamily="49" charset="0"/>
              </a:rPr>
              <a:t>Dblfile</a:t>
            </a:r>
            <a:r>
              <a:rPr lang="en-US" sz="1400" dirty="0">
                <a:latin typeface="Courier New" panose="02070309020205020404" pitchFamily="49" charset="0"/>
                <a:cs typeface="Courier New" panose="02070309020205020404" pitchFamily="49" charset="0"/>
              </a:rPr>
              <a:t> = Name of a file of single‐precision numbers containing (year, </a:t>
            </a:r>
            <a:r>
              <a:rPr lang="en-US" sz="1400" dirty="0" err="1">
                <a:latin typeface="Courier New" panose="02070309020205020404" pitchFamily="49" charset="0"/>
                <a:cs typeface="Courier New" panose="02070309020205020404" pitchFamily="49" charset="0"/>
              </a:rPr>
              <a:t>mult</a:t>
            </a:r>
            <a:r>
              <a:rPr lang="en-US" sz="1400" dirty="0">
                <a:latin typeface="Courier New" panose="02070309020205020404" pitchFamily="49" charset="0"/>
                <a:cs typeface="Courier New" panose="02070309020205020404" pitchFamily="49" charset="0"/>
              </a:rPr>
              <a:t>) points packed.</a:t>
            </a:r>
          </a:p>
          <a:p>
            <a:pPr marL="91440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 existing </a:t>
            </a:r>
            <a:r>
              <a:rPr lang="en-US" sz="1400" dirty="0" err="1">
                <a:latin typeface="Courier New" panose="02070309020205020404" pitchFamily="49" charset="0"/>
                <a:cs typeface="Courier New" panose="02070309020205020404" pitchFamily="49" charset="0"/>
              </a:rPr>
              <a:t>GrowthShape</a:t>
            </a:r>
            <a:r>
              <a:rPr lang="en-US" sz="1400" dirty="0">
                <a:latin typeface="Courier New" panose="02070309020205020404" pitchFamily="49" charset="0"/>
                <a:cs typeface="Courier New" panose="02070309020205020404" pitchFamily="49" charset="0"/>
              </a:rPr>
              <a:t> object to base this one on.</a:t>
            </a:r>
          </a:p>
        </p:txBody>
      </p:sp>
    </p:spTree>
    <p:extLst>
      <p:ext uri="{BB962C8B-B14F-4D97-AF65-F5344CB8AC3E}">
        <p14:creationId xmlns:p14="http://schemas.microsoft.com/office/powerpoint/2010/main" val="387652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90600" y="1295400"/>
            <a:ext cx="7558088" cy="4759309"/>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Oval 8"/>
          <p:cNvSpPr/>
          <p:nvPr/>
        </p:nvSpPr>
        <p:spPr bwMode="auto">
          <a:xfrm>
            <a:off x="6781800" y="1371600"/>
            <a:ext cx="959708" cy="39606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Rectangle 9"/>
          <p:cNvSpPr/>
          <p:nvPr/>
        </p:nvSpPr>
        <p:spPr bwMode="auto">
          <a:xfrm>
            <a:off x="2895600" y="3114112"/>
            <a:ext cx="4648200" cy="29056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Rectangle 10"/>
          <p:cNvSpPr/>
          <p:nvPr/>
        </p:nvSpPr>
        <p:spPr bwMode="auto">
          <a:xfrm>
            <a:off x="2914135" y="2209800"/>
            <a:ext cx="1676400" cy="38727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TextBox 11"/>
          <p:cNvSpPr txBox="1"/>
          <p:nvPr/>
        </p:nvSpPr>
        <p:spPr>
          <a:xfrm>
            <a:off x="488092" y="796678"/>
            <a:ext cx="5455508" cy="569387"/>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Forum</a:t>
            </a:r>
            <a:endParaRPr lang="en-US" dirty="0"/>
          </a:p>
          <a:p>
            <a:endParaRPr lang="en-US" sz="1050" baseline="30000" dirty="0"/>
          </a:p>
        </p:txBody>
      </p:sp>
    </p:spTree>
    <p:extLst>
      <p:ext uri="{BB962C8B-B14F-4D97-AF65-F5344CB8AC3E}">
        <p14:creationId xmlns:p14="http://schemas.microsoft.com/office/powerpoint/2010/main" val="4967967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General Object</a:t>
            </a:r>
          </a:p>
        </p:txBody>
      </p:sp>
      <p:sp>
        <p:nvSpPr>
          <p:cNvPr id="8" name="Rectangle 7"/>
          <p:cNvSpPr/>
          <p:nvPr/>
        </p:nvSpPr>
        <p:spPr>
          <a:xfrm>
            <a:off x="533400" y="807206"/>
            <a:ext cx="168828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TCC_Curve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87482"/>
            <a:ext cx="8009238" cy="4247317"/>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cs typeface="Times New Roman" panose="02020603050405020304" pitchFamily="18" charset="0"/>
              </a:rPr>
              <a:t>TCC_Curve</a:t>
            </a:r>
            <a:r>
              <a:rPr lang="en-US" sz="1800" dirty="0">
                <a:latin typeface="Times New Roman" panose="02020603050405020304" pitchFamily="18" charset="0"/>
                <a:cs typeface="Times New Roman" panose="02020603050405020304" pitchFamily="18" charset="0"/>
              </a:rPr>
              <a:t> object is defined similarly to </a:t>
            </a:r>
            <a:r>
              <a:rPr lang="en-US" sz="1800" dirty="0" err="1">
                <a:latin typeface="Times New Roman" panose="02020603050405020304" pitchFamily="18" charset="0"/>
                <a:cs typeface="Times New Roman" panose="02020603050405020304" pitchFamily="18" charset="0"/>
              </a:rPr>
              <a:t>Loadshape</a:t>
            </a:r>
            <a:r>
              <a:rPr lang="en-US" sz="1800" dirty="0">
                <a:latin typeface="Times New Roman" panose="02020603050405020304" pitchFamily="18" charset="0"/>
                <a:cs typeface="Times New Roman" panose="02020603050405020304" pitchFamily="18" charset="0"/>
              </a:rPr>
              <a:t> object in that they all are defined by curves consisting of arrays of points. </a:t>
            </a:r>
          </a:p>
          <a:p>
            <a:pPr algn="just"/>
            <a:endParaRPr lang="en-US" sz="1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TCC_Curve</a:t>
            </a:r>
            <a:r>
              <a:rPr lang="en-US" sz="1800" dirty="0">
                <a:latin typeface="Times New Roman" panose="02020603050405020304" pitchFamily="18" charset="0"/>
                <a:cs typeface="Times New Roman" panose="02020603050405020304" pitchFamily="18" charset="0"/>
              </a:rPr>
              <a:t> is intended to model time‐current characteristics for overcurrent relays, it is also used for other relay types requiring time curves. Both the </a:t>
            </a:r>
            <a:r>
              <a:rPr lang="en-US" sz="1800" b="1" i="1" dirty="0">
                <a:latin typeface="Times New Roman" panose="02020603050405020304" pitchFamily="18" charset="0"/>
                <a:cs typeface="Times New Roman" panose="02020603050405020304" pitchFamily="18" charset="0"/>
              </a:rPr>
              <a:t>time array </a:t>
            </a:r>
            <a:r>
              <a:rPr lang="en-US" sz="1800" dirty="0">
                <a:latin typeface="Times New Roman" panose="02020603050405020304" pitchFamily="18" charset="0"/>
                <a:cs typeface="Times New Roman" panose="02020603050405020304" pitchFamily="18" charset="0"/>
              </a:rPr>
              <a:t>and the </a:t>
            </a:r>
            <a:r>
              <a:rPr lang="en-US" sz="1800" b="1" i="1" dirty="0">
                <a:latin typeface="Times New Roman" panose="02020603050405020304" pitchFamily="18" charset="0"/>
                <a:cs typeface="Times New Roman" panose="02020603050405020304" pitchFamily="18" charset="0"/>
              </a:rPr>
              <a:t>current array </a:t>
            </a:r>
            <a:r>
              <a:rPr lang="en-US" sz="1800" dirty="0">
                <a:latin typeface="Times New Roman" panose="02020603050405020304" pitchFamily="18" charset="0"/>
                <a:cs typeface="Times New Roman" panose="02020603050405020304" pitchFamily="18" charset="0"/>
              </a:rPr>
              <a:t>must be entered.</a:t>
            </a:r>
          </a:p>
          <a:p>
            <a:pPr algn="just"/>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The properties are:</a:t>
            </a:r>
          </a:p>
          <a:p>
            <a:pPr marL="914400" algn="just"/>
            <a:r>
              <a:rPr lang="en-US" sz="1400" b="1" dirty="0">
                <a:solidFill>
                  <a:srgbClr val="FF0000"/>
                </a:solidFill>
                <a:latin typeface="Courier New" panose="02070309020205020404" pitchFamily="49" charset="0"/>
                <a:cs typeface="Courier New" panose="02070309020205020404" pitchFamily="49" charset="0"/>
              </a:rPr>
              <a:t>Npts</a:t>
            </a:r>
            <a:r>
              <a:rPr lang="en-US" sz="1400" dirty="0">
                <a:latin typeface="Courier New" panose="02070309020205020404" pitchFamily="49" charset="0"/>
                <a:cs typeface="Courier New" panose="02070309020205020404" pitchFamily="49" charset="0"/>
              </a:rPr>
              <a:t> = Number of points to expect when defining the curve.</a:t>
            </a:r>
          </a:p>
          <a:p>
            <a:pPr marL="914400" algn="just"/>
            <a:r>
              <a:rPr lang="en-US" sz="1400" b="1" dirty="0" err="1">
                <a:solidFill>
                  <a:srgbClr val="FF0000"/>
                </a:solidFill>
                <a:latin typeface="Courier New" panose="02070309020205020404" pitchFamily="49" charset="0"/>
                <a:cs typeface="Courier New" panose="02070309020205020404" pitchFamily="49" charset="0"/>
              </a:rPr>
              <a:t>C_Array</a:t>
            </a:r>
            <a:r>
              <a:rPr lang="en-US" sz="1400" dirty="0">
                <a:latin typeface="Courier New" panose="02070309020205020404" pitchFamily="49" charset="0"/>
                <a:cs typeface="Courier New" panose="02070309020205020404" pitchFamily="49" charset="0"/>
              </a:rPr>
              <a:t> = Array of current (or voltage or whatever) values corresponding to time values in </a:t>
            </a:r>
            <a:r>
              <a:rPr lang="en-US" sz="1400" dirty="0" err="1">
                <a:latin typeface="Courier New" panose="02070309020205020404" pitchFamily="49" charset="0"/>
                <a:cs typeface="Courier New" panose="02070309020205020404" pitchFamily="49" charset="0"/>
              </a:rPr>
              <a:t>T_Array</a:t>
            </a:r>
            <a:r>
              <a:rPr lang="en-US" sz="1400" dirty="0">
                <a:latin typeface="Courier New" panose="02070309020205020404" pitchFamily="49" charset="0"/>
                <a:cs typeface="Courier New" panose="02070309020205020404" pitchFamily="49" charset="0"/>
              </a:rPr>
              <a:t> (see </a:t>
            </a:r>
            <a:r>
              <a:rPr lang="en-US" sz="1400" dirty="0" err="1">
                <a:latin typeface="Courier New" panose="02070309020205020404" pitchFamily="49" charset="0"/>
                <a:cs typeface="Courier New" panose="02070309020205020404" pitchFamily="49" charset="0"/>
              </a:rPr>
              <a:t>T_Array</a:t>
            </a:r>
            <a:r>
              <a:rPr lang="en-US" sz="1400" dirty="0">
                <a:latin typeface="Courier New" panose="02070309020205020404" pitchFamily="49" charset="0"/>
                <a:cs typeface="Courier New" panose="02070309020205020404" pitchFamily="49" charset="0"/>
              </a:rPr>
              <a:t>).</a:t>
            </a:r>
          </a:p>
          <a:p>
            <a:pPr marL="914400" algn="just"/>
            <a:r>
              <a:rPr lang="en-US" sz="1400" b="1" dirty="0" err="1">
                <a:solidFill>
                  <a:srgbClr val="FF0000"/>
                </a:solidFill>
                <a:latin typeface="Courier New" panose="02070309020205020404" pitchFamily="49" charset="0"/>
                <a:cs typeface="Courier New" panose="02070309020205020404" pitchFamily="49" charset="0"/>
              </a:rPr>
              <a:t>T_Array</a:t>
            </a:r>
            <a:r>
              <a:rPr lang="en-US" sz="1400" dirty="0">
                <a:latin typeface="Courier New" panose="02070309020205020404" pitchFamily="49" charset="0"/>
                <a:cs typeface="Courier New" panose="02070309020205020404" pitchFamily="49" charset="0"/>
              </a:rPr>
              <a:t> = Array of time values in sec. Typical array syntax:</a:t>
            </a:r>
          </a:p>
          <a:p>
            <a:pPr marL="914400" algn="just"/>
            <a:r>
              <a:rPr lang="en-US" sz="1400"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t_array</a:t>
            </a:r>
            <a:r>
              <a:rPr lang="en-US" sz="1400" b="1" dirty="0">
                <a:latin typeface="Courier New" panose="02070309020205020404" pitchFamily="49" charset="0"/>
                <a:cs typeface="Courier New" panose="02070309020205020404" pitchFamily="49" charset="0"/>
              </a:rPr>
              <a:t> = (1, 2, 3, 4, ...)</a:t>
            </a:r>
          </a:p>
          <a:p>
            <a:pPr marL="914400" algn="just"/>
            <a:r>
              <a:rPr lang="en-US" sz="1400" dirty="0">
                <a:latin typeface="Courier New" panose="02070309020205020404" pitchFamily="49" charset="0"/>
                <a:cs typeface="Courier New" panose="02070309020205020404" pitchFamily="49" charset="0"/>
              </a:rPr>
              <a:t>You may also substitute a file designation: </a:t>
            </a:r>
            <a:r>
              <a:rPr lang="en-US" sz="1400" dirty="0" err="1">
                <a:latin typeface="Courier New" panose="02070309020205020404" pitchFamily="49" charset="0"/>
                <a:cs typeface="Courier New" panose="02070309020205020404" pitchFamily="49" charset="0"/>
              </a:rPr>
              <a:t>t_array</a:t>
            </a:r>
            <a:r>
              <a:rPr lang="en-US" sz="1400" dirty="0">
                <a:latin typeface="Courier New" panose="02070309020205020404" pitchFamily="49" charset="0"/>
                <a:cs typeface="Courier New" panose="02070309020205020404" pitchFamily="49" charset="0"/>
              </a:rPr>
              <a:t> = (file=filename). The specified file has one value per line.</a:t>
            </a:r>
          </a:p>
          <a:p>
            <a:pPr marL="91440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 existing </a:t>
            </a:r>
            <a:r>
              <a:rPr lang="en-US" sz="1400" dirty="0" err="1">
                <a:latin typeface="Courier New" panose="02070309020205020404" pitchFamily="49" charset="0"/>
                <a:cs typeface="Courier New" panose="02070309020205020404" pitchFamily="49" charset="0"/>
              </a:rPr>
              <a:t>GrowthShape</a:t>
            </a:r>
            <a:r>
              <a:rPr lang="en-US" sz="1400" dirty="0">
                <a:latin typeface="Courier New" panose="02070309020205020404" pitchFamily="49" charset="0"/>
                <a:cs typeface="Courier New" panose="02070309020205020404" pitchFamily="49" charset="0"/>
              </a:rPr>
              <a:t> object to base this one on.</a:t>
            </a:r>
          </a:p>
        </p:txBody>
      </p:sp>
    </p:spTree>
    <p:extLst>
      <p:ext uri="{BB962C8B-B14F-4D97-AF65-F5344CB8AC3E}">
        <p14:creationId xmlns:p14="http://schemas.microsoft.com/office/powerpoint/2010/main" val="19404257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10" name="TextBox 9"/>
          <p:cNvSpPr txBox="1"/>
          <p:nvPr/>
        </p:nvSpPr>
        <p:spPr>
          <a:xfrm>
            <a:off x="1219200" y="2209800"/>
            <a:ext cx="5181600" cy="2416046"/>
          </a:xfrm>
          <a:prstGeom prst="rect">
            <a:avLst/>
          </a:prstGeom>
          <a:noFill/>
        </p:spPr>
        <p:txBody>
          <a:bodyPr wrap="square" rtlCol="0">
            <a:spAutoFit/>
          </a:bodyPr>
          <a:lstStyle/>
          <a:p>
            <a:pPr marL="342900" lvl="0" indent="-342900">
              <a:buFont typeface="Arial" panose="020B0604020202020204" pitchFamily="34" charset="0"/>
              <a:buChar char="•"/>
            </a:pPr>
            <a:r>
              <a:rPr lang="en-US" dirty="0" err="1"/>
              <a:t>Vsource</a:t>
            </a:r>
            <a:r>
              <a:rPr lang="en-US" dirty="0"/>
              <a:t> Object;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err="1"/>
              <a:t>Isource</a:t>
            </a:r>
            <a:r>
              <a:rPr lang="en-US" dirty="0"/>
              <a:t> Object;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Fault Object.</a:t>
            </a:r>
          </a:p>
          <a:p>
            <a:r>
              <a:rPr lang="en-US" dirty="0"/>
              <a:t> </a:t>
            </a:r>
          </a:p>
          <a:p>
            <a:endParaRPr lang="en-US" sz="1050" baseline="30000" dirty="0"/>
          </a:p>
        </p:txBody>
      </p:sp>
    </p:spTree>
    <p:extLst>
      <p:ext uri="{BB962C8B-B14F-4D97-AF65-F5344CB8AC3E}">
        <p14:creationId xmlns:p14="http://schemas.microsoft.com/office/powerpoint/2010/main" val="747432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21058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45592" y="1536680"/>
            <a:ext cx="8009238" cy="3785652"/>
          </a:xfrm>
          <a:prstGeom prst="rect">
            <a:avLst/>
          </a:prstGeom>
          <a:noFill/>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Voltage source is a special </a:t>
            </a:r>
            <a:r>
              <a:rPr kumimoji="0" lang="en-US" sz="2000" b="1" i="1" u="none" strike="noStrike" kern="1200" cap="none" spc="0" normalizeH="0" baseline="0" noProof="0" dirty="0">
                <a:ln>
                  <a:noFill/>
                </a:ln>
                <a:solidFill>
                  <a:srgbClr val="000000"/>
                </a:solidFill>
                <a:effectLst/>
                <a:uLnTx/>
                <a:uFillTx/>
                <a:latin typeface="Times" charset="0"/>
                <a:ea typeface="+mn-ea"/>
                <a:cs typeface="+mn-cs"/>
              </a:rPr>
              <a:t>power conversion </a:t>
            </a:r>
            <a:r>
              <a:rPr kumimoji="0" lang="en-US" sz="2000" b="0" i="0" u="none" strike="noStrike" kern="1200" cap="none" spc="0" normalizeH="0" baseline="0" noProof="0" dirty="0">
                <a:ln>
                  <a:noFill/>
                </a:ln>
                <a:solidFill>
                  <a:srgbClr val="000000"/>
                </a:solidFill>
                <a:effectLst/>
                <a:uLnTx/>
                <a:uFillTx/>
                <a:latin typeface="Times" charset="0"/>
                <a:ea typeface="+mn-ea"/>
                <a:cs typeface="+mn-cs"/>
              </a:rPr>
              <a:t>element. It is special because voltage sources are used to initialize the power flow solution with all other injection sources set to zero.</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A </a:t>
            </a:r>
            <a:r>
              <a:rPr kumimoji="0" lang="en-US" sz="2000" b="0" i="0" u="none" strike="noStrike" kern="1200" cap="none" spc="0" normalizeH="0" baseline="0" noProof="0" dirty="0" err="1">
                <a:ln>
                  <a:noFill/>
                </a:ln>
                <a:solidFill>
                  <a:srgbClr val="000000"/>
                </a:solidFill>
                <a:effectLst/>
                <a:uLnTx/>
                <a:uFillTx/>
                <a:latin typeface="Times" charset="0"/>
                <a:ea typeface="+mn-ea"/>
                <a:cs typeface="+mn-cs"/>
              </a:rPr>
              <a:t>Vsource</a:t>
            </a:r>
            <a:r>
              <a:rPr kumimoji="0" lang="en-US" sz="2000" b="0" i="0" u="none" strike="noStrike" kern="1200" cap="none" spc="0" normalizeH="0" baseline="0" noProof="0" dirty="0">
                <a:ln>
                  <a:noFill/>
                </a:ln>
                <a:solidFill>
                  <a:srgbClr val="000000"/>
                </a:solidFill>
                <a:effectLst/>
                <a:uLnTx/>
                <a:uFillTx/>
                <a:latin typeface="Times" charset="0"/>
                <a:ea typeface="+mn-ea"/>
                <a:cs typeface="+mn-cs"/>
              </a:rPr>
              <a:t> object is a </a:t>
            </a:r>
            <a:r>
              <a:rPr kumimoji="0" lang="en-US" sz="2000" b="1" i="1" u="none" strike="noStrike" kern="1200" cap="none" spc="0" normalizeH="0" baseline="0" noProof="0" dirty="0">
                <a:ln>
                  <a:noFill/>
                </a:ln>
                <a:solidFill>
                  <a:srgbClr val="000000"/>
                </a:solidFill>
                <a:effectLst/>
                <a:uLnTx/>
                <a:uFillTx/>
                <a:latin typeface="Times" charset="0"/>
                <a:ea typeface="+mn-ea"/>
                <a:cs typeface="+mn-cs"/>
              </a:rPr>
              <a:t>two‐terminal</a:t>
            </a:r>
            <a:r>
              <a:rPr kumimoji="0" lang="en-US" sz="2000" b="0" i="0" u="none" strike="noStrike" kern="1200" cap="none" spc="0" normalizeH="0" baseline="0" noProof="0" dirty="0">
                <a:ln>
                  <a:noFill/>
                </a:ln>
                <a:solidFill>
                  <a:srgbClr val="000000"/>
                </a:solidFill>
                <a:effectLst/>
                <a:uLnTx/>
                <a:uFillTx/>
                <a:latin typeface="Times" charset="0"/>
                <a:ea typeface="+mn-ea"/>
                <a:cs typeface="+mn-cs"/>
              </a:rPr>
              <a:t>, </a:t>
            </a:r>
            <a:r>
              <a:rPr kumimoji="0" lang="en-US" sz="2000" b="1" i="1" u="none" strike="noStrike" kern="1200" cap="none" spc="0" normalizeH="0" baseline="0" noProof="0" dirty="0">
                <a:ln>
                  <a:noFill/>
                </a:ln>
                <a:solidFill>
                  <a:srgbClr val="000000"/>
                </a:solidFill>
                <a:effectLst/>
                <a:uLnTx/>
                <a:uFillTx/>
                <a:latin typeface="Times" charset="0"/>
                <a:ea typeface="+mn-ea"/>
                <a:cs typeface="+mn-cs"/>
              </a:rPr>
              <a:t>multi‐phase</a:t>
            </a:r>
            <a:r>
              <a:rPr kumimoji="0" lang="en-US" sz="2000" b="0" i="0" u="none" strike="noStrike" kern="1200" cap="none" spc="0" normalizeH="0" baseline="0" noProof="0" dirty="0">
                <a:ln>
                  <a:noFill/>
                </a:ln>
                <a:solidFill>
                  <a:srgbClr val="000000"/>
                </a:solidFill>
                <a:effectLst/>
                <a:uLnTx/>
                <a:uFillTx/>
                <a:latin typeface="Times"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Times" charset="0"/>
                <a:ea typeface="+mn-ea"/>
                <a:cs typeface="+mn-cs"/>
              </a:rPr>
              <a:t>Thevenin</a:t>
            </a:r>
            <a:r>
              <a:rPr kumimoji="0" lang="en-US" sz="2000" b="0" i="0" u="none" strike="noStrike" kern="1200" cap="none" spc="0" normalizeH="0" baseline="0" noProof="0" dirty="0">
                <a:ln>
                  <a:noFill/>
                </a:ln>
                <a:solidFill>
                  <a:srgbClr val="000000"/>
                </a:solidFill>
                <a:effectLst/>
                <a:uLnTx/>
                <a:uFillTx/>
                <a:latin typeface="Times" charset="0"/>
                <a:ea typeface="+mn-ea"/>
                <a:cs typeface="+mn-cs"/>
              </a:rPr>
              <a:t> equivalent. That is, it is a voltage source behind an impedance. The </a:t>
            </a:r>
            <a:r>
              <a:rPr kumimoji="0" lang="en-US" sz="2000" b="0" i="0" u="none" strike="noStrike" kern="1200" cap="none" spc="0" normalizeH="0" baseline="0" noProof="0" dirty="0" err="1">
                <a:ln>
                  <a:noFill/>
                </a:ln>
                <a:solidFill>
                  <a:srgbClr val="000000"/>
                </a:solidFill>
                <a:effectLst/>
                <a:uLnTx/>
                <a:uFillTx/>
                <a:latin typeface="Times" charset="0"/>
                <a:ea typeface="+mn-ea"/>
                <a:cs typeface="+mn-cs"/>
              </a:rPr>
              <a:t>Vsource</a:t>
            </a:r>
            <a:r>
              <a:rPr kumimoji="0" lang="en-US" sz="2000" b="0" i="0" u="none" strike="noStrike" kern="1200" cap="none" spc="0" normalizeH="0" baseline="0" noProof="0" dirty="0">
                <a:ln>
                  <a:noFill/>
                </a:ln>
                <a:solidFill>
                  <a:srgbClr val="000000"/>
                </a:solidFill>
                <a:effectLst/>
                <a:uLnTx/>
                <a:uFillTx/>
                <a:latin typeface="Times" charset="0"/>
                <a:ea typeface="+mn-ea"/>
                <a:cs typeface="+mn-cs"/>
              </a:rPr>
              <a:t> properties are specified as it would commonly be for a power system source equivalent: Line‐line voltage (kV) and short circuit MVA.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The most common way to use a voltage source object is with the first terminal connected to the bus of interest, with the second terminal connected to ground (voltage reference). </a:t>
            </a:r>
            <a:endParaRPr kumimoji="0" lang="en-US" sz="2000" b="0" i="0" u="none" strike="noStrike" kern="1200" cap="none" spc="0" normalizeH="0" baseline="3000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8110534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21058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371600"/>
            <a:ext cx="8009238" cy="4247317"/>
          </a:xfrm>
          <a:prstGeom prst="rect">
            <a:avLst/>
          </a:prstGeom>
          <a:noFill/>
        </p:spPr>
        <p:txBody>
          <a:bodyPr wrap="square" rtlCol="0">
            <a:spAutoFit/>
          </a:bodyPr>
          <a:lstStyle/>
          <a:p>
            <a:pPr lvl="0" algn="just"/>
            <a:r>
              <a:rPr lang="en-US" sz="1800" dirty="0"/>
              <a:t>The properties are:</a:t>
            </a:r>
            <a:endParaRPr lang="en-US" sz="1400" dirty="0">
              <a:latin typeface="Courier New" panose="02070309020205020404" pitchFamily="49" charset="0"/>
              <a:cs typeface="Courier New" panose="02070309020205020404" pitchFamily="49" charset="0"/>
            </a:endParaRP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dirty="0">
                <a:latin typeface="Courier New" panose="02070309020205020404" pitchFamily="49" charset="0"/>
                <a:cs typeface="Courier New" panose="02070309020205020404" pitchFamily="49" charset="0"/>
              </a:rPr>
              <a:t> = Name of bus to which the source's first terminal is connected. You should remember to specify the node order if the terminals are connected in some unusual manner. Side effect: The processing of this property results in the setting of the Bus2 property, so that all conductors in terminal 2 are connected to ground.</a:t>
            </a:r>
          </a:p>
          <a:p>
            <a:pPr marL="914400" lvl="0" algn="just"/>
            <a:r>
              <a:rPr lang="en-US" sz="1400" b="1" dirty="0">
                <a:solidFill>
                  <a:srgbClr val="FF0000"/>
                </a:solidFill>
                <a:latin typeface="Courier New" panose="02070309020205020404" pitchFamily="49" charset="0"/>
                <a:cs typeface="Courier New" panose="02070309020205020404" pitchFamily="49" charset="0"/>
              </a:rPr>
              <a:t>Bus2</a:t>
            </a:r>
            <a:r>
              <a:rPr lang="en-US" sz="1400" dirty="0">
                <a:latin typeface="Courier New" panose="02070309020205020404" pitchFamily="49" charset="0"/>
                <a:cs typeface="Courier New" panose="02070309020205020404" pitchFamily="49" charset="0"/>
              </a:rPr>
              <a:t> = Name of bus to which the source’s second terminal is connected. If omitted, the second terminal is connected to ground (node 0) at the bus designated by the Bus1 property.</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Basekv</a:t>
            </a:r>
            <a:r>
              <a:rPr lang="en-US" sz="1400" dirty="0">
                <a:latin typeface="Courier New" panose="02070309020205020404" pitchFamily="49" charset="0"/>
                <a:cs typeface="Courier New" panose="02070309020205020404" pitchFamily="49" charset="0"/>
              </a:rPr>
              <a:t> = base or rated Line‐to‐line kV.</a:t>
            </a:r>
          </a:p>
          <a:p>
            <a:pPr marL="914400" lvl="0" algn="just"/>
            <a:r>
              <a:rPr lang="en-US" sz="1400" b="1" dirty="0">
                <a:solidFill>
                  <a:srgbClr val="FF0000"/>
                </a:solidFill>
                <a:latin typeface="Courier New" panose="02070309020205020404" pitchFamily="49" charset="0"/>
                <a:cs typeface="Courier New" panose="02070309020205020404" pitchFamily="49" charset="0"/>
              </a:rPr>
              <a:t>Pu</a:t>
            </a:r>
            <a:r>
              <a:rPr lang="en-US" sz="1400" dirty="0">
                <a:latin typeface="Courier New" panose="02070309020205020404" pitchFamily="49" charset="0"/>
                <a:cs typeface="Courier New" panose="02070309020205020404" pitchFamily="49" charset="0"/>
              </a:rPr>
              <a:t> = Actual per unit at which the source is operating. It is assumed that it is balanced for all phases.</a:t>
            </a:r>
          </a:p>
          <a:p>
            <a:pPr marL="914400" lvl="0" algn="just"/>
            <a:r>
              <a:rPr lang="en-US" sz="1400" b="1" dirty="0">
                <a:solidFill>
                  <a:srgbClr val="FF0000"/>
                </a:solidFill>
                <a:latin typeface="Courier New" panose="02070309020205020404" pitchFamily="49" charset="0"/>
                <a:cs typeface="Courier New" panose="02070309020205020404" pitchFamily="49" charset="0"/>
              </a:rPr>
              <a:t>Angle</a:t>
            </a:r>
            <a:r>
              <a:rPr lang="en-US" sz="1400" dirty="0">
                <a:latin typeface="Courier New" panose="02070309020205020404" pitchFamily="49" charset="0"/>
                <a:cs typeface="Courier New" panose="02070309020205020404" pitchFamily="49" charset="0"/>
              </a:rPr>
              <a:t> = Base angle, in degrees, of the first phase.</a:t>
            </a:r>
          </a:p>
          <a:p>
            <a:pPr marL="914400" lvl="0" algn="just"/>
            <a:r>
              <a:rPr lang="en-US" sz="1400" b="1" dirty="0">
                <a:solidFill>
                  <a:srgbClr val="FF0000"/>
                </a:solidFill>
                <a:latin typeface="Courier New" panose="02070309020205020404" pitchFamily="49" charset="0"/>
                <a:cs typeface="Courier New" panose="02070309020205020404" pitchFamily="49" charset="0"/>
              </a:rPr>
              <a:t>Frequency</a:t>
            </a:r>
            <a:r>
              <a:rPr lang="en-US" sz="1400" dirty="0">
                <a:latin typeface="Courier New" panose="02070309020205020404" pitchFamily="49" charset="0"/>
                <a:cs typeface="Courier New" panose="02070309020205020404" pitchFamily="49" charset="0"/>
              </a:rPr>
              <a:t> = frequency of the source.</a:t>
            </a: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latin typeface="Courier New" panose="02070309020205020404" pitchFamily="49" charset="0"/>
                <a:cs typeface="Courier New" panose="02070309020205020404" pitchFamily="49" charset="0"/>
              </a:rPr>
              <a:t> = Number of phases. Default = 3.0.</a:t>
            </a:r>
          </a:p>
          <a:p>
            <a:pPr marL="914400" lvl="0" algn="just"/>
            <a:r>
              <a:rPr lang="en-US" sz="1400" b="1" dirty="0">
                <a:solidFill>
                  <a:srgbClr val="FF0000"/>
                </a:solidFill>
                <a:latin typeface="Courier New" panose="02070309020205020404" pitchFamily="49" charset="0"/>
                <a:cs typeface="Courier New" panose="02070309020205020404" pitchFamily="49" charset="0"/>
              </a:rPr>
              <a:t>Mvasc3</a:t>
            </a:r>
            <a:r>
              <a:rPr lang="en-US" sz="1400" dirty="0">
                <a:latin typeface="Courier New" panose="02070309020205020404" pitchFamily="49" charset="0"/>
                <a:cs typeface="Courier New" panose="02070309020205020404" pitchFamily="49" charset="0"/>
              </a:rPr>
              <a:t> = 3‐phase short circuit MVA= kVBase^2/Z</a:t>
            </a:r>
            <a:r>
              <a:rPr lang="en-US" sz="1400" baseline="-25000" dirty="0">
                <a:latin typeface="Courier New" panose="02070309020205020404" pitchFamily="49" charset="0"/>
                <a:cs typeface="Courier New" panose="02070309020205020404" pitchFamily="49" charset="0"/>
              </a:rPr>
              <a:t>SC</a:t>
            </a:r>
          </a:p>
          <a:p>
            <a:pPr marL="914400" lvl="0" algn="just"/>
            <a:r>
              <a:rPr lang="en-US" sz="1400" b="1" dirty="0">
                <a:solidFill>
                  <a:srgbClr val="FF0000"/>
                </a:solidFill>
                <a:latin typeface="Courier New" panose="02070309020205020404" pitchFamily="49" charset="0"/>
                <a:cs typeface="Courier New" panose="02070309020205020404" pitchFamily="49" charset="0"/>
              </a:rPr>
              <a:t>Mvasc1</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1‐phase short circuit MVA.</a:t>
            </a:r>
          </a:p>
          <a:p>
            <a:pPr marL="914400" lvl="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7182668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21058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417796"/>
            <a:ext cx="8009238" cy="4462760"/>
          </a:xfrm>
          <a:prstGeom prst="rect">
            <a:avLst/>
          </a:prstGeom>
          <a:noFill/>
        </p:spPr>
        <p:txBody>
          <a:bodyPr wrap="square" rtlCol="0">
            <a:spAutoFit/>
          </a:bodyPr>
          <a:lstStyle/>
          <a:p>
            <a:pPr lvl="0" algn="just"/>
            <a:r>
              <a:rPr lang="en-US" sz="1800" dirty="0"/>
              <a:t>The properties are, in order:</a:t>
            </a:r>
            <a:endParaRPr lang="en-US" sz="1400" dirty="0">
              <a:latin typeface="Courier New" panose="02070309020205020404" pitchFamily="49" charset="0"/>
              <a:cs typeface="Courier New" panose="02070309020205020404" pitchFamily="49" charset="0"/>
            </a:endParaRPr>
          </a:p>
          <a:p>
            <a:pPr marL="914400" lvl="0" algn="just"/>
            <a:r>
              <a:rPr lang="en-US" sz="1400" dirty="0">
                <a:latin typeface="Courier New" panose="02070309020205020404" pitchFamily="49" charset="0"/>
                <a:cs typeface="Courier New" panose="02070309020205020404" pitchFamily="49" charset="0"/>
              </a:rPr>
              <a:t>...</a:t>
            </a:r>
          </a:p>
          <a:p>
            <a:pPr marL="914400" lvl="0" algn="just"/>
            <a:r>
              <a:rPr lang="en-US" sz="1400" b="1" dirty="0">
                <a:solidFill>
                  <a:srgbClr val="FF0000"/>
                </a:solidFill>
                <a:latin typeface="Courier New" panose="02070309020205020404" pitchFamily="49" charset="0"/>
                <a:cs typeface="Courier New" panose="02070309020205020404" pitchFamily="49" charset="0"/>
              </a:rPr>
              <a:t>x1r1</a:t>
            </a:r>
            <a:r>
              <a:rPr lang="en-US" sz="1400" dirty="0">
                <a:latin typeface="Courier New" panose="02070309020205020404" pitchFamily="49" charset="0"/>
                <a:cs typeface="Courier New" panose="02070309020205020404" pitchFamily="49" charset="0"/>
              </a:rPr>
              <a:t> = Ratio of X1/R1. Default = 4.0.</a:t>
            </a:r>
          </a:p>
          <a:p>
            <a:pPr marL="914400" lvl="0" algn="just"/>
            <a:r>
              <a:rPr lang="en-US" sz="1400" b="1" dirty="0">
                <a:solidFill>
                  <a:srgbClr val="FF0000"/>
                </a:solidFill>
                <a:latin typeface="Courier New" panose="02070309020205020404" pitchFamily="49" charset="0"/>
                <a:cs typeface="Courier New" panose="02070309020205020404" pitchFamily="49" charset="0"/>
              </a:rPr>
              <a:t>x0r0</a:t>
            </a:r>
            <a:r>
              <a:rPr lang="en-US" sz="1400" dirty="0">
                <a:latin typeface="Courier New" panose="02070309020205020404" pitchFamily="49" charset="0"/>
                <a:cs typeface="Courier New" panose="02070309020205020404" pitchFamily="49" charset="0"/>
              </a:rPr>
              <a:t> = Ratio of X0/R0. Default = 3.0.</a:t>
            </a:r>
          </a:p>
          <a:p>
            <a:pPr marL="914400" lvl="0" algn="just"/>
            <a:r>
              <a:rPr lang="en-US" sz="1400" b="1" dirty="0">
                <a:latin typeface="Courier New" panose="02070309020205020404" pitchFamily="49" charset="0"/>
                <a:cs typeface="Courier New" panose="02070309020205020404" pitchFamily="49" charset="0"/>
              </a:rPr>
              <a:t>Isc3</a:t>
            </a:r>
            <a:r>
              <a:rPr lang="en-US" sz="1400" dirty="0">
                <a:latin typeface="Courier New" panose="02070309020205020404" pitchFamily="49" charset="0"/>
                <a:cs typeface="Courier New" panose="02070309020205020404" pitchFamily="49" charset="0"/>
              </a:rPr>
              <a:t> = Alternate method of defining the source impedance. 3‐phase short circuit current, amps. Default is 10000.</a:t>
            </a:r>
          </a:p>
          <a:p>
            <a:pPr marL="914400" lvl="0" algn="just"/>
            <a:r>
              <a:rPr lang="en-US" sz="1400" b="1" dirty="0">
                <a:latin typeface="Courier New" panose="02070309020205020404" pitchFamily="49" charset="0"/>
                <a:cs typeface="Courier New" panose="02070309020205020404" pitchFamily="49" charset="0"/>
              </a:rPr>
              <a:t>Isc1</a:t>
            </a:r>
            <a:r>
              <a:rPr lang="en-US" sz="1400" dirty="0">
                <a:latin typeface="Courier New" panose="02070309020205020404" pitchFamily="49" charset="0"/>
                <a:cs typeface="Courier New" panose="02070309020205020404" pitchFamily="49" charset="0"/>
              </a:rPr>
              <a:t> = Alternate method of defining the source impedance. single‐phase short circuit current, amps. Default is 10500.</a:t>
            </a:r>
          </a:p>
          <a:p>
            <a:pPr marL="914400" lvl="0" algn="just"/>
            <a:r>
              <a:rPr lang="en-US" sz="1400" b="1" dirty="0">
                <a:solidFill>
                  <a:srgbClr val="FF0000"/>
                </a:solidFill>
                <a:latin typeface="Courier New" panose="02070309020205020404" pitchFamily="49" charset="0"/>
                <a:cs typeface="Courier New" panose="02070309020205020404" pitchFamily="49" charset="0"/>
              </a:rPr>
              <a:t>R1</a:t>
            </a:r>
            <a:r>
              <a:rPr lang="en-US" sz="1400" dirty="0">
                <a:latin typeface="Courier New" panose="02070309020205020404" pitchFamily="49" charset="0"/>
                <a:cs typeface="Courier New" panose="02070309020205020404" pitchFamily="49" charset="0"/>
              </a:rPr>
              <a:t> = Alternate method of defining the source impedance. Positive‐sequence resistance, in ohms. Default is 1.65.</a:t>
            </a:r>
          </a:p>
          <a:p>
            <a:pPr marL="914400" lvl="0" algn="just"/>
            <a:r>
              <a:rPr lang="en-US" sz="1400" b="1" dirty="0">
                <a:solidFill>
                  <a:srgbClr val="FF0000"/>
                </a:solidFill>
                <a:latin typeface="Courier New" panose="02070309020205020404" pitchFamily="49" charset="0"/>
                <a:cs typeface="Courier New" panose="02070309020205020404" pitchFamily="49" charset="0"/>
              </a:rPr>
              <a:t>X1</a:t>
            </a:r>
            <a:r>
              <a:rPr lang="en-US" sz="1400" dirty="0">
                <a:latin typeface="Courier New" panose="02070309020205020404" pitchFamily="49" charset="0"/>
                <a:cs typeface="Courier New" panose="02070309020205020404" pitchFamily="49" charset="0"/>
              </a:rPr>
              <a:t> = Alternate method of defining the source impedance. Positive‐sequence reactance, in ohms. Default is 6.6.</a:t>
            </a:r>
          </a:p>
          <a:p>
            <a:pPr marL="914400" lvl="0" algn="just"/>
            <a:r>
              <a:rPr lang="en-US" sz="1400" b="1" dirty="0">
                <a:solidFill>
                  <a:srgbClr val="FF0000"/>
                </a:solidFill>
                <a:latin typeface="Courier New" panose="02070309020205020404" pitchFamily="49" charset="0"/>
                <a:cs typeface="Courier New" panose="02070309020205020404" pitchFamily="49" charset="0"/>
              </a:rPr>
              <a:t>R0</a:t>
            </a:r>
            <a:r>
              <a:rPr lang="en-US" sz="1400" dirty="0">
                <a:latin typeface="Courier New" panose="02070309020205020404" pitchFamily="49" charset="0"/>
                <a:cs typeface="Courier New" panose="02070309020205020404" pitchFamily="49" charset="0"/>
              </a:rPr>
              <a:t> = Alternate method of defining the source impedance. Zero‐sequence resistance, in ohms. Default is 1.9.</a:t>
            </a:r>
          </a:p>
          <a:p>
            <a:pPr marL="914400" lvl="0" algn="just"/>
            <a:r>
              <a:rPr lang="en-US" sz="1400" b="1" dirty="0">
                <a:solidFill>
                  <a:srgbClr val="FF0000"/>
                </a:solidFill>
                <a:latin typeface="Courier New" panose="02070309020205020404" pitchFamily="49" charset="0"/>
                <a:cs typeface="Courier New" panose="02070309020205020404" pitchFamily="49" charset="0"/>
              </a:rPr>
              <a:t>X0</a:t>
            </a:r>
            <a:r>
              <a:rPr lang="en-US" sz="1400" dirty="0">
                <a:latin typeface="Courier New" panose="02070309020205020404" pitchFamily="49" charset="0"/>
                <a:cs typeface="Courier New" panose="02070309020205020404" pitchFamily="49" charset="0"/>
              </a:rPr>
              <a:t> = Alternate method of defining the source impedance. Zero‐sequence reactance, in ohms. Default is 5.7.</a:t>
            </a:r>
          </a:p>
          <a:p>
            <a:pPr marL="914400" lvl="0" algn="just"/>
            <a:r>
              <a:rPr lang="en-US" sz="1400" b="1" dirty="0" err="1">
                <a:latin typeface="Courier New" panose="02070309020205020404" pitchFamily="49" charset="0"/>
                <a:cs typeface="Courier New" panose="02070309020205020404" pitchFamily="49" charset="0"/>
              </a:rPr>
              <a:t>ScanType</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pos</a:t>
            </a:r>
            <a:r>
              <a:rPr lang="en-US" sz="1400" dirty="0">
                <a:latin typeface="Courier New" panose="02070309020205020404" pitchFamily="49" charset="0"/>
                <a:cs typeface="Courier New" panose="02070309020205020404" pitchFamily="49" charset="0"/>
              </a:rPr>
              <a:t>*| zero | none} Maintain specified symmetrical component sequence to assume for Harmonic mode solution. Default is positive sequence.</a:t>
            </a:r>
          </a:p>
          <a:p>
            <a:pPr marL="914400" lvl="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1785769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21058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143000"/>
            <a:ext cx="8009238" cy="3816429"/>
          </a:xfrm>
          <a:prstGeom prst="rect">
            <a:avLst/>
          </a:prstGeom>
          <a:noFill/>
        </p:spPr>
        <p:txBody>
          <a:bodyPr wrap="square" rtlCol="0">
            <a:spAutoFit/>
          </a:bodyPr>
          <a:lstStyle/>
          <a:p>
            <a:pPr lvl="0" algn="just"/>
            <a:r>
              <a:rPr lang="en-US" sz="1800" dirty="0"/>
              <a:t>The properties are, in order:</a:t>
            </a:r>
            <a:endParaRPr lang="en-US" sz="1400" dirty="0">
              <a:latin typeface="Courier New" panose="02070309020205020404" pitchFamily="49" charset="0"/>
              <a:cs typeface="Courier New" panose="02070309020205020404" pitchFamily="49" charset="0"/>
            </a:endParaRPr>
          </a:p>
          <a:p>
            <a:pPr marL="914400" lvl="0" algn="just"/>
            <a:r>
              <a:rPr lang="en-US" sz="1400" dirty="0">
                <a:latin typeface="Courier New" panose="02070309020205020404" pitchFamily="49" charset="0"/>
                <a:cs typeface="Courier New" panose="02070309020205020404" pitchFamily="49" charset="0"/>
              </a:rPr>
              <a:t>...</a:t>
            </a:r>
          </a:p>
          <a:p>
            <a:pPr marL="914400" lvl="0" algn="just"/>
            <a:r>
              <a:rPr lang="en-US" sz="1400" b="1" dirty="0">
                <a:latin typeface="Courier New" panose="02070309020205020404" pitchFamily="49" charset="0"/>
                <a:cs typeface="Courier New" panose="02070309020205020404" pitchFamily="49" charset="0"/>
              </a:rPr>
              <a:t>Sequence</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pos</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neg</a:t>
            </a:r>
            <a:r>
              <a:rPr lang="en-US" sz="1400" dirty="0">
                <a:latin typeface="Courier New" panose="02070309020205020404" pitchFamily="49" charset="0"/>
                <a:cs typeface="Courier New" panose="02070309020205020404" pitchFamily="49" charset="0"/>
              </a:rPr>
              <a:t> | zero} Set the phase angle relationships for the specified symmetrical component sequence for solution modes other than Harmonics. Default is positive sequence.</a:t>
            </a:r>
          </a:p>
          <a:p>
            <a:pPr marL="914400" lvl="0" algn="just"/>
            <a:r>
              <a:rPr lang="en-US" sz="1400" b="1" dirty="0">
                <a:latin typeface="Courier New" panose="02070309020205020404" pitchFamily="49" charset="0"/>
                <a:cs typeface="Courier New" panose="02070309020205020404" pitchFamily="49" charset="0"/>
              </a:rPr>
              <a:t>Spectrum</a:t>
            </a:r>
            <a:r>
              <a:rPr lang="en-US" sz="1400" dirty="0">
                <a:latin typeface="Courier New" panose="02070309020205020404" pitchFamily="49" charset="0"/>
                <a:cs typeface="Courier New" panose="02070309020205020404" pitchFamily="49" charset="0"/>
              </a:rPr>
              <a:t> = Name of harmonic spectrum for this source. Default is "</a:t>
            </a:r>
            <a:r>
              <a:rPr lang="en-US" sz="1400" dirty="0" err="1">
                <a:latin typeface="Courier New" panose="02070309020205020404" pitchFamily="49" charset="0"/>
                <a:cs typeface="Courier New" panose="02070309020205020404" pitchFamily="49" charset="0"/>
              </a:rPr>
              <a:t>defaultvsource</a:t>
            </a:r>
            <a:r>
              <a:rPr lang="en-US" sz="1400" dirty="0">
                <a:latin typeface="Courier New" panose="02070309020205020404" pitchFamily="49" charset="0"/>
                <a:cs typeface="Courier New" panose="02070309020205020404" pitchFamily="49" charset="0"/>
              </a:rPr>
              <a:t>", which is defined when the DSS starts.</a:t>
            </a:r>
          </a:p>
          <a:p>
            <a:pPr marL="914400" lvl="0" algn="just"/>
            <a:r>
              <a:rPr lang="en-US" sz="1400" b="1" dirty="0">
                <a:solidFill>
                  <a:srgbClr val="FF0000"/>
                </a:solidFill>
                <a:latin typeface="Courier New" panose="02070309020205020404" pitchFamily="49" charset="0"/>
                <a:cs typeface="Courier New" panose="02070309020205020404" pitchFamily="49" charset="0"/>
              </a:rPr>
              <a:t>Z1</a:t>
            </a:r>
            <a:r>
              <a:rPr lang="en-US" sz="1400" dirty="0">
                <a:latin typeface="Courier New" panose="02070309020205020404" pitchFamily="49" charset="0"/>
                <a:cs typeface="Courier New" panose="02070309020205020404" pitchFamily="49" charset="0"/>
              </a:rPr>
              <a:t> = Positive‐sequence impedance, in ohms, as a 2‐element array representing a complex number.</a:t>
            </a:r>
          </a:p>
          <a:p>
            <a:pPr marL="914400" lvl="0" algn="just"/>
            <a:r>
              <a:rPr lang="en-US" sz="1400" b="1" dirty="0">
                <a:solidFill>
                  <a:srgbClr val="FF0000"/>
                </a:solidFill>
                <a:latin typeface="Courier New" panose="02070309020205020404" pitchFamily="49" charset="0"/>
                <a:cs typeface="Courier New" panose="02070309020205020404" pitchFamily="49" charset="0"/>
              </a:rPr>
              <a:t>Z2</a:t>
            </a:r>
            <a:r>
              <a:rPr lang="en-US" sz="1400" dirty="0">
                <a:latin typeface="Courier New" panose="02070309020205020404" pitchFamily="49" charset="0"/>
                <a:cs typeface="Courier New" panose="02070309020205020404" pitchFamily="49" charset="0"/>
              </a:rPr>
              <a:t> = Negative‐sequence impedance, in ohms, as a 2‐element array representing a complex number.</a:t>
            </a:r>
          </a:p>
          <a:p>
            <a:pPr marL="914400" lvl="0" algn="just"/>
            <a:r>
              <a:rPr lang="en-US" sz="1400" b="1" dirty="0">
                <a:solidFill>
                  <a:srgbClr val="FF0000"/>
                </a:solidFill>
                <a:latin typeface="Courier New" panose="02070309020205020404" pitchFamily="49" charset="0"/>
                <a:cs typeface="Courier New" panose="02070309020205020404" pitchFamily="49" charset="0"/>
              </a:rPr>
              <a:t>Z0</a:t>
            </a:r>
            <a:r>
              <a:rPr lang="en-US" sz="1400" dirty="0">
                <a:latin typeface="Courier New" panose="02070309020205020404" pitchFamily="49" charset="0"/>
                <a:cs typeface="Courier New" panose="02070309020205020404" pitchFamily="49" charset="0"/>
              </a:rPr>
              <a:t> = Zero‐sequence impedance, in ohms, as a 2‐element array representing a complex number.</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for impedance specifications. Default is 60 Hz.</a:t>
            </a:r>
          </a:p>
          <a:p>
            <a:pPr marL="914400" lvl="0" algn="just"/>
            <a:r>
              <a:rPr lang="en-US" sz="1400" b="1" dirty="0">
                <a:latin typeface="Courier New" panose="02070309020205020404" pitchFamily="49" charset="0"/>
                <a:cs typeface="Courier New" panose="02070309020205020404" pitchFamily="49" charset="0"/>
              </a:rPr>
              <a:t>Like </a:t>
            </a:r>
            <a:r>
              <a:rPr lang="en-US" sz="1400" dirty="0">
                <a:latin typeface="Courier New" panose="02070309020205020404" pitchFamily="49" charset="0"/>
                <a:cs typeface="Courier New" panose="02070309020205020404" pitchFamily="49" charset="0"/>
              </a:rPr>
              <a:t>= Name of an existing </a:t>
            </a:r>
            <a:r>
              <a:rPr lang="en-US" sz="1400" dirty="0" err="1">
                <a:latin typeface="Courier New" panose="02070309020205020404" pitchFamily="49" charset="0"/>
                <a:cs typeface="Courier New" panose="02070309020205020404" pitchFamily="49" charset="0"/>
              </a:rPr>
              <a:t>Vsource</a:t>
            </a:r>
            <a:r>
              <a:rPr lang="en-US" sz="1400" dirty="0">
                <a:latin typeface="Courier New" panose="02070309020205020404" pitchFamily="49" charset="0"/>
                <a:cs typeface="Courier New" panose="02070309020205020404" pitchFamily="49" charset="0"/>
              </a:rPr>
              <a:t> object on which to base this one.</a:t>
            </a:r>
          </a:p>
        </p:txBody>
      </p:sp>
    </p:spTree>
    <p:extLst>
      <p:ext uri="{BB962C8B-B14F-4D97-AF65-F5344CB8AC3E}">
        <p14:creationId xmlns:p14="http://schemas.microsoft.com/office/powerpoint/2010/main" val="41189851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09036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err="1">
                <a:solidFill>
                  <a:srgbClr val="000000"/>
                </a:solidFill>
              </a:rPr>
              <a:t>I</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310819"/>
            <a:ext cx="8009238" cy="4708981"/>
          </a:xfrm>
          <a:prstGeom prst="rect">
            <a:avLst/>
          </a:prstGeom>
          <a:noFill/>
        </p:spPr>
        <p:txBody>
          <a:bodyPr wrap="square" rtlCol="0">
            <a:spAutoFit/>
          </a:bodyPr>
          <a:lstStyle/>
          <a:p>
            <a:pPr lvl="0" algn="just"/>
            <a:r>
              <a:rPr lang="en-US" sz="1800" dirty="0" err="1"/>
              <a:t>Isource</a:t>
            </a:r>
            <a:r>
              <a:rPr lang="en-US" sz="1800" dirty="0"/>
              <a:t> is a current source, and it is a one‐terminal current source object that can be connected to any bus. </a:t>
            </a:r>
          </a:p>
          <a:p>
            <a:pPr marL="285750" lvl="0" indent="-285750" algn="just">
              <a:buFont typeface="Arial" panose="020B0604020202020204" pitchFamily="34" charset="0"/>
              <a:buChar char="•"/>
            </a:pPr>
            <a:r>
              <a:rPr lang="en-US" sz="1800" dirty="0"/>
              <a:t>Its most common use is likely to be used to represent harmonic sources and to be used in frequency response scans of circuit models. You can perform positive‐ or zero‐sequence scans.</a:t>
            </a:r>
          </a:p>
          <a:p>
            <a:pPr marL="285750" lvl="0" indent="-285750" algn="just">
              <a:buFont typeface="Arial" panose="020B0604020202020204" pitchFamily="34" charset="0"/>
              <a:buChar char="•"/>
            </a:pPr>
            <a:r>
              <a:rPr lang="en-US" sz="1800" dirty="0"/>
              <a:t>You can generally attach as many </a:t>
            </a:r>
            <a:r>
              <a:rPr lang="en-US" sz="1800" dirty="0" err="1"/>
              <a:t>Isource</a:t>
            </a:r>
            <a:r>
              <a:rPr lang="en-US" sz="1800" dirty="0"/>
              <a:t> objects to a bus as you want. An </a:t>
            </a:r>
            <a:r>
              <a:rPr lang="en-US" sz="1800" dirty="0" err="1"/>
              <a:t>Isource</a:t>
            </a:r>
            <a:r>
              <a:rPr lang="en-US" sz="1800" dirty="0"/>
              <a:t> is assumed to be ideal and its </a:t>
            </a:r>
            <a:r>
              <a:rPr lang="en-US" sz="1800" dirty="0" err="1"/>
              <a:t>Yprim</a:t>
            </a:r>
            <a:r>
              <a:rPr lang="en-US" sz="1800" dirty="0"/>
              <a:t> matrix is zero.</a:t>
            </a:r>
          </a:p>
          <a:p>
            <a:pPr lvl="0" algn="just"/>
            <a:endParaRPr lang="en-US" sz="1800" baseline="30000" dirty="0"/>
          </a:p>
          <a:p>
            <a:pPr lvl="0" algn="just"/>
            <a:r>
              <a:rPr lang="en-US" sz="1800" dirty="0"/>
              <a:t>The properties are:</a:t>
            </a:r>
            <a:endParaRPr lang="en-US" sz="1800" dirty="0">
              <a:latin typeface="Courier New" panose="02070309020205020404" pitchFamily="49" charset="0"/>
              <a:cs typeface="Courier New" panose="02070309020205020404" pitchFamily="49" charset="0"/>
            </a:endParaRP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latin typeface="Courier New" panose="02070309020205020404" pitchFamily="49" charset="0"/>
                <a:cs typeface="Courier New" panose="02070309020205020404" pitchFamily="49" charset="0"/>
              </a:rPr>
              <a:t> = Number of phases. Defaults to 3. For 3 or less, phase shift defaults to 120 degrees.</a:t>
            </a: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dirty="0">
                <a:latin typeface="Courier New" panose="02070309020205020404" pitchFamily="49" charset="0"/>
                <a:cs typeface="Courier New" panose="02070309020205020404" pitchFamily="49" charset="0"/>
              </a:rPr>
              <a:t> = Name of bus to which the source is connected.</a:t>
            </a:r>
          </a:p>
          <a:p>
            <a:pPr marL="914400" lvl="0" algn="just"/>
            <a:r>
              <a:rPr lang="en-US" sz="1400" dirty="0">
                <a:latin typeface="Courier New" panose="02070309020205020404" pitchFamily="49" charset="0"/>
                <a:cs typeface="Courier New" panose="02070309020205020404" pitchFamily="49" charset="0"/>
              </a:rPr>
              <a:t>       bus1=</a:t>
            </a:r>
            <a:r>
              <a:rPr lang="en-US" sz="1400" dirty="0" err="1">
                <a:latin typeface="Courier New" panose="02070309020205020404" pitchFamily="49" charset="0"/>
                <a:cs typeface="Courier New" panose="02070309020205020404" pitchFamily="49" charset="0"/>
              </a:rPr>
              <a:t>busname</a:t>
            </a:r>
            <a:endParaRPr lang="en-US" sz="1400" dirty="0">
              <a:latin typeface="Courier New" panose="02070309020205020404" pitchFamily="49" charset="0"/>
              <a:cs typeface="Courier New" panose="02070309020205020404" pitchFamily="49" charset="0"/>
            </a:endParaRPr>
          </a:p>
          <a:p>
            <a:pPr marL="914400" lvl="0" algn="just"/>
            <a:r>
              <a:rPr lang="en-US" sz="1400" dirty="0">
                <a:latin typeface="Courier New" panose="02070309020205020404" pitchFamily="49" charset="0"/>
                <a:cs typeface="Courier New" panose="02070309020205020404" pitchFamily="49" charset="0"/>
              </a:rPr>
              <a:t>       bus1=busname.1.2.3</a:t>
            </a:r>
          </a:p>
          <a:p>
            <a:pPr marL="914400" lvl="0" algn="just"/>
            <a:r>
              <a:rPr lang="en-US" sz="1400" b="1" dirty="0">
                <a:solidFill>
                  <a:srgbClr val="FF0000"/>
                </a:solidFill>
                <a:latin typeface="Courier New" panose="02070309020205020404" pitchFamily="49" charset="0"/>
                <a:cs typeface="Courier New" panose="02070309020205020404" pitchFamily="49" charset="0"/>
              </a:rPr>
              <a:t>Amps</a:t>
            </a:r>
            <a:r>
              <a:rPr lang="en-US" sz="1400" dirty="0">
                <a:latin typeface="Courier New" panose="02070309020205020404" pitchFamily="49" charset="0"/>
                <a:cs typeface="Courier New" panose="02070309020205020404" pitchFamily="49" charset="0"/>
              </a:rPr>
              <a:t> = Magnitude of current source, of each phase, in Amps.</a:t>
            </a:r>
          </a:p>
          <a:p>
            <a:pPr marL="914400" lvl="0" algn="just"/>
            <a:r>
              <a:rPr lang="en-US" sz="1400" b="1" dirty="0">
                <a:solidFill>
                  <a:srgbClr val="FF0000"/>
                </a:solidFill>
                <a:latin typeface="Courier New" panose="02070309020205020404" pitchFamily="49" charset="0"/>
                <a:cs typeface="Courier New" panose="02070309020205020404" pitchFamily="49" charset="0"/>
              </a:rPr>
              <a:t>angle</a:t>
            </a:r>
            <a:r>
              <a:rPr lang="en-US" sz="1400" dirty="0">
                <a:latin typeface="Courier New" panose="02070309020205020404" pitchFamily="49" charset="0"/>
                <a:cs typeface="Courier New" panose="02070309020205020404" pitchFamily="49" charset="0"/>
              </a:rPr>
              <a:t> = Phase angle in degrees of first phase: </a:t>
            </a:r>
            <a:r>
              <a:rPr lang="en-US" sz="1400" dirty="0" err="1">
                <a:latin typeface="Courier New" panose="02070309020205020404" pitchFamily="49" charset="0"/>
                <a:cs typeface="Courier New" panose="02070309020205020404" pitchFamily="49" charset="0"/>
              </a:rPr>
              <a:t>e.g.,Angle</a:t>
            </a:r>
            <a:r>
              <a:rPr lang="en-US" sz="1400" dirty="0">
                <a:latin typeface="Courier New" panose="02070309020205020404" pitchFamily="49" charset="0"/>
                <a:cs typeface="Courier New" panose="02070309020205020404" pitchFamily="49" charset="0"/>
              </a:rPr>
              <a:t>=10.3.</a:t>
            </a:r>
          </a:p>
          <a:p>
            <a:pPr marL="914400" lvl="0" algn="just"/>
            <a:r>
              <a:rPr lang="en-US" sz="1400" dirty="0">
                <a:latin typeface="Courier New" panose="02070309020205020404" pitchFamily="49" charset="0"/>
                <a:cs typeface="Courier New" panose="02070309020205020404" pitchFamily="49" charset="0"/>
              </a:rPr>
              <a:t>Phase shift between phases defaults to 120 degrees when number of phases &lt;= 3 </a:t>
            </a:r>
          </a:p>
          <a:p>
            <a:pPr marL="914400" lvl="0" algn="just"/>
            <a:r>
              <a:rPr lang="en-US" sz="1800" dirty="0"/>
              <a:t>…</a:t>
            </a:r>
          </a:p>
        </p:txBody>
      </p:sp>
    </p:spTree>
    <p:extLst>
      <p:ext uri="{BB962C8B-B14F-4D97-AF65-F5344CB8AC3E}">
        <p14:creationId xmlns:p14="http://schemas.microsoft.com/office/powerpoint/2010/main" val="33932799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09036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I</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371600"/>
            <a:ext cx="8009238" cy="3662541"/>
          </a:xfrm>
          <a:prstGeom prst="rect">
            <a:avLst/>
          </a:prstGeom>
          <a:noFill/>
        </p:spPr>
        <p:txBody>
          <a:bodyPr wrap="square" rtlCol="0">
            <a:spAutoFit/>
          </a:bodyPr>
          <a:lstStyle/>
          <a:p>
            <a:pPr lvl="0" algn="just"/>
            <a:r>
              <a:rPr lang="en-US" sz="1800" dirty="0"/>
              <a:t>…</a:t>
            </a:r>
            <a:endParaRPr lang="en-US" sz="1400" dirty="0">
              <a:latin typeface="Courier New" panose="02070309020205020404" pitchFamily="49" charset="0"/>
              <a:cs typeface="Courier New" panose="02070309020205020404" pitchFamily="49" charset="0"/>
            </a:endParaRPr>
          </a:p>
          <a:p>
            <a:pPr marL="914400" lvl="0" algn="just"/>
            <a:r>
              <a:rPr lang="en-US" sz="1400" b="1" dirty="0">
                <a:latin typeface="Courier New" panose="02070309020205020404" pitchFamily="49" charset="0"/>
                <a:cs typeface="Courier New" panose="02070309020205020404" pitchFamily="49" charset="0"/>
              </a:rPr>
              <a:t>frequency</a:t>
            </a:r>
            <a:r>
              <a:rPr lang="en-US" sz="1400" dirty="0">
                <a:latin typeface="Courier New" panose="02070309020205020404" pitchFamily="49" charset="0"/>
                <a:cs typeface="Courier New" panose="02070309020205020404" pitchFamily="49" charset="0"/>
              </a:rPr>
              <a:t> = Source frequency. Defaults to circuit fundamental frequency. </a:t>
            </a:r>
          </a:p>
          <a:p>
            <a:pPr marL="914400" lvl="0" algn="just"/>
            <a:r>
              <a:rPr lang="en-US" sz="1400" b="1" dirty="0" err="1">
                <a:latin typeface="Courier New" panose="02070309020205020404" pitchFamily="49" charset="0"/>
                <a:cs typeface="Courier New" panose="02070309020205020404" pitchFamily="49" charset="0"/>
              </a:rPr>
              <a:t>Scantype</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pos</a:t>
            </a:r>
            <a:r>
              <a:rPr lang="en-US" sz="1400" dirty="0">
                <a:latin typeface="Courier New" panose="02070309020205020404" pitchFamily="49" charset="0"/>
                <a:cs typeface="Courier New" panose="02070309020205020404" pitchFamily="49" charset="0"/>
              </a:rPr>
              <a:t>*| zero | none} Maintain specified sequence for harmonic solution. Default is positive sequence. Otherwise, angle between phases rotates with harmonic.</a:t>
            </a:r>
          </a:p>
          <a:p>
            <a:pPr marL="914400" lvl="0" algn="just"/>
            <a:r>
              <a:rPr lang="en-US" sz="1400" b="1" dirty="0">
                <a:latin typeface="Courier New" panose="02070309020205020404" pitchFamily="49" charset="0"/>
                <a:cs typeface="Courier New" panose="02070309020205020404" pitchFamily="49" charset="0"/>
              </a:rPr>
              <a:t>Sequence</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pos</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neg</a:t>
            </a:r>
            <a:r>
              <a:rPr lang="en-US" sz="1400" dirty="0">
                <a:latin typeface="Courier New" panose="02070309020205020404" pitchFamily="49" charset="0"/>
                <a:cs typeface="Courier New" panose="02070309020205020404" pitchFamily="49" charset="0"/>
              </a:rPr>
              <a:t> | zero} Set the phase angles for the specified symmetrical component sequence for solution modes other than Harmonics. Default is positive sequence.</a:t>
            </a:r>
          </a:p>
          <a:p>
            <a:pPr marL="914400" lvl="0" algn="just"/>
            <a:r>
              <a:rPr lang="en-US" sz="1400" b="1" dirty="0">
                <a:latin typeface="Courier New" panose="02070309020205020404" pitchFamily="49" charset="0"/>
                <a:cs typeface="Courier New" panose="02070309020205020404" pitchFamily="49" charset="0"/>
              </a:rPr>
              <a:t>Spectrum</a:t>
            </a:r>
            <a:r>
              <a:rPr lang="en-US" sz="1400" dirty="0">
                <a:latin typeface="Courier New" panose="02070309020205020404" pitchFamily="49" charset="0"/>
                <a:cs typeface="Courier New" panose="02070309020205020404" pitchFamily="49" charset="0"/>
              </a:rPr>
              <a:t> = Harmonic spectrum assumed for this source. Default is "default".</a:t>
            </a:r>
          </a:p>
          <a:p>
            <a:pPr lvl="0" algn="just"/>
            <a:r>
              <a:rPr lang="en-US" sz="1800" dirty="0"/>
              <a:t>Inherited properties:</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for ratings.</a:t>
            </a:r>
          </a:p>
          <a:p>
            <a:pPr marL="914400" lvl="0" algn="just"/>
            <a:r>
              <a:rPr lang="en-US" sz="1400" b="1" dirty="0">
                <a:latin typeface="Courier New" panose="02070309020205020404" pitchFamily="49" charset="0"/>
                <a:cs typeface="Courier New" panose="02070309020205020404" pitchFamily="49" charset="0"/>
              </a:rPr>
              <a:t>enabled</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Yes|No</a:t>
            </a:r>
            <a:r>
              <a:rPr lang="en-US" sz="1400" dirty="0">
                <a:latin typeface="Courier New" panose="02070309020205020404" pitchFamily="49" charset="0"/>
                <a:cs typeface="Courier New" panose="02070309020205020404" pitchFamily="49" charset="0"/>
              </a:rPr>
              <a:t> or </a:t>
            </a:r>
            <a:r>
              <a:rPr lang="en-US" sz="1400" dirty="0" err="1">
                <a:latin typeface="Courier New" panose="02070309020205020404" pitchFamily="49" charset="0"/>
                <a:cs typeface="Courier New" panose="02070309020205020404" pitchFamily="49" charset="0"/>
              </a:rPr>
              <a:t>True|False</a:t>
            </a:r>
            <a:r>
              <a:rPr lang="en-US" sz="1400" dirty="0">
                <a:latin typeface="Courier New" panose="02070309020205020404" pitchFamily="49" charset="0"/>
                <a:cs typeface="Courier New" panose="02070309020205020404" pitchFamily="49" charset="0"/>
              </a:rPr>
              <a:t>} Indicates whether this element is enabled.</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Make like another object.</a:t>
            </a:r>
          </a:p>
        </p:txBody>
      </p:sp>
    </p:spTree>
    <p:extLst>
      <p:ext uri="{BB962C8B-B14F-4D97-AF65-F5344CB8AC3E}">
        <p14:creationId xmlns:p14="http://schemas.microsoft.com/office/powerpoint/2010/main" val="25896253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Fault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143000"/>
            <a:ext cx="8305800" cy="4985980"/>
          </a:xfrm>
          <a:prstGeom prst="rect">
            <a:avLst/>
          </a:prstGeom>
          <a:noFill/>
        </p:spPr>
        <p:txBody>
          <a:bodyPr wrap="square" rtlCol="0">
            <a:spAutoFit/>
          </a:bodyPr>
          <a:lstStyle/>
          <a:p>
            <a:pPr lvl="0" algn="just"/>
            <a:r>
              <a:rPr lang="en-US" sz="1800" dirty="0"/>
              <a:t>A Fault object is nothing more than a </a:t>
            </a:r>
            <a:r>
              <a:rPr lang="en-US" sz="1800" b="1" i="1" dirty="0"/>
              <a:t>resistor</a:t>
            </a:r>
            <a:r>
              <a:rPr lang="en-US" sz="1800" dirty="0"/>
              <a:t> network that can be configured in a variety of ways. </a:t>
            </a:r>
          </a:p>
          <a:p>
            <a:pPr marL="342900" lvl="0" indent="-342900" algn="just">
              <a:buFont typeface="Arial" panose="020B0604020202020204" pitchFamily="34" charset="0"/>
              <a:buChar char="•"/>
            </a:pPr>
            <a:r>
              <a:rPr lang="en-US" sz="1800" dirty="0"/>
              <a:t>It is a </a:t>
            </a:r>
            <a:r>
              <a:rPr lang="en-US" sz="1800" b="1" i="1" dirty="0"/>
              <a:t>two‐terminal </a:t>
            </a:r>
            <a:r>
              <a:rPr lang="en-US" sz="1800" dirty="0"/>
              <a:t>device in which the second terminal defaults to ground. This is often what is desired when simulating a fault. </a:t>
            </a:r>
          </a:p>
          <a:p>
            <a:pPr marL="342900" lvl="0" indent="-34290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However, the OpenDSS Fault object can be configured to represent </a:t>
            </a:r>
            <a:r>
              <a:rPr lang="en-US" sz="1800" b="1" i="1" dirty="0"/>
              <a:t>any</a:t>
            </a:r>
            <a:r>
              <a:rPr lang="en-US" sz="1800" dirty="0"/>
              <a:t> type of fault. For example, it can be connected between transmission overbuild and distribution </a:t>
            </a:r>
            <a:r>
              <a:rPr lang="en-US" sz="1800" dirty="0" err="1"/>
              <a:t>underbuild</a:t>
            </a:r>
            <a:r>
              <a:rPr lang="en-US" sz="1800" dirty="0"/>
              <a:t> to simulate the transmission falling onto the distribution circuit.</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A Fault object is a standard </a:t>
            </a:r>
            <a:r>
              <a:rPr lang="en-US" sz="1800" b="1" i="1" dirty="0"/>
              <a:t>Power Delivery component</a:t>
            </a:r>
            <a:r>
              <a:rPr lang="en-US" sz="1800" dirty="0"/>
              <a:t>. You can have as many Fault objects on the circuit as you wish .</a:t>
            </a:r>
          </a:p>
          <a:p>
            <a:pPr lvl="0" algn="just"/>
            <a:r>
              <a:rPr lang="en-US" sz="1800" dirty="0">
                <a:solidFill>
                  <a:srgbClr val="000000"/>
                </a:solidFill>
              </a:rPr>
              <a:t>The properties are:</a:t>
            </a:r>
            <a:endParaRPr lang="en-US" sz="1800" dirty="0">
              <a:solidFill>
                <a:srgbClr val="000000"/>
              </a:solidFill>
              <a:latin typeface="Courier New" panose="02070309020205020404" pitchFamily="49" charset="0"/>
              <a:cs typeface="Courier New" panose="02070309020205020404" pitchFamily="49" charset="0"/>
            </a:endParaRP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solidFill>
                  <a:srgbClr val="000000"/>
                </a:solidFill>
                <a:latin typeface="Courier New" panose="02070309020205020404" pitchFamily="49" charset="0"/>
                <a:cs typeface="Courier New" panose="02070309020205020404" pitchFamily="49" charset="0"/>
              </a:rPr>
              <a:t> = Number of Phases. Default is 1.</a:t>
            </a: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dirty="0">
                <a:solidFill>
                  <a:srgbClr val="000000"/>
                </a:solidFill>
                <a:latin typeface="Courier New" panose="02070309020205020404" pitchFamily="49" charset="0"/>
                <a:cs typeface="Courier New" panose="02070309020205020404" pitchFamily="49" charset="0"/>
              </a:rPr>
              <a:t> = Name of bus to which the first terminal is connected.</a:t>
            </a:r>
          </a:p>
          <a:p>
            <a:pPr marL="914400" lvl="0" algn="just"/>
            <a:r>
              <a:rPr lang="en-US" sz="1400" b="1" dirty="0">
                <a:solidFill>
                  <a:srgbClr val="FF0000"/>
                </a:solidFill>
                <a:latin typeface="Courier New" panose="02070309020205020404" pitchFamily="49" charset="0"/>
                <a:cs typeface="Courier New" panose="02070309020205020404" pitchFamily="49" charset="0"/>
              </a:rPr>
              <a:t>Bus2</a:t>
            </a:r>
            <a:r>
              <a:rPr lang="en-US" sz="1400" dirty="0">
                <a:solidFill>
                  <a:srgbClr val="000000"/>
                </a:solidFill>
                <a:latin typeface="Courier New" panose="02070309020205020404" pitchFamily="49" charset="0"/>
                <a:cs typeface="Courier New" panose="02070309020205020404" pitchFamily="49" charset="0"/>
              </a:rPr>
              <a:t> = Name of bus to which the second terminal is connected. Defaults to all phases connected to first bus, node 0, if not specified. </a:t>
            </a:r>
          </a:p>
          <a:p>
            <a:pPr marL="914400" lvl="0" algn="just"/>
            <a:r>
              <a:rPr lang="en-US" sz="1400" b="1" dirty="0">
                <a:solidFill>
                  <a:srgbClr val="FF0000"/>
                </a:solidFill>
                <a:latin typeface="Courier New" panose="02070309020205020404" pitchFamily="49" charset="0"/>
                <a:cs typeface="Courier New" panose="02070309020205020404" pitchFamily="49" charset="0"/>
              </a:rPr>
              <a:t>R</a:t>
            </a:r>
            <a:r>
              <a:rPr lang="en-US" sz="1400" dirty="0">
                <a:solidFill>
                  <a:srgbClr val="000000"/>
                </a:solidFill>
                <a:latin typeface="Courier New" panose="02070309020205020404" pitchFamily="49" charset="0"/>
                <a:cs typeface="Courier New" panose="02070309020205020404" pitchFamily="49" charset="0"/>
              </a:rPr>
              <a:t> = Resistance, of each phase, in ohms. Default is 0.0001.</a:t>
            </a:r>
          </a:p>
          <a:p>
            <a:pPr lvl="0" algn="just"/>
            <a:r>
              <a:rPr lang="en-US" sz="1800" dirty="0">
                <a:solidFill>
                  <a:srgbClr val="000000"/>
                </a:solidFill>
              </a:rPr>
              <a:t>	…</a:t>
            </a:r>
            <a:endParaRPr lang="en-US" sz="1800" dirty="0"/>
          </a:p>
        </p:txBody>
      </p:sp>
    </p:spTree>
    <p:extLst>
      <p:ext uri="{BB962C8B-B14F-4D97-AF65-F5344CB8AC3E}">
        <p14:creationId xmlns:p14="http://schemas.microsoft.com/office/powerpoint/2010/main" val="36160229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036908" cy="704478"/>
          </a:xfrm>
        </p:spPr>
        <p:txBody>
          <a:bodyPr/>
          <a:lstStyle/>
          <a:p>
            <a:r>
              <a:rPr lang="en-US" sz="4000" dirty="0">
                <a:latin typeface="Times New Roman" panose="02020603050405020304" pitchFamily="18" charset="0"/>
                <a:cs typeface="Times New Roman" panose="02020603050405020304" pitchFamily="18" charset="0"/>
              </a:rPr>
              <a:t>Define A Circuit – Source &amp; Fault Objects</a:t>
            </a:r>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Fault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447800"/>
            <a:ext cx="8009238" cy="3877985"/>
          </a:xfrm>
          <a:prstGeom prst="rect">
            <a:avLst/>
          </a:prstGeom>
          <a:noFill/>
        </p:spPr>
        <p:txBody>
          <a:bodyPr wrap="square" rtlCol="0">
            <a:spAutoFit/>
          </a:bodyPr>
          <a:lstStyle/>
          <a:p>
            <a:pPr lvl="0" algn="just"/>
            <a:r>
              <a:rPr lang="en-US" sz="1800" dirty="0"/>
              <a:t>The properties are:</a:t>
            </a:r>
          </a:p>
          <a:p>
            <a:pPr algn="just"/>
            <a:r>
              <a:rPr lang="en-US" sz="1800" dirty="0"/>
              <a:t>	…</a:t>
            </a:r>
            <a:endParaRPr lang="en-US" sz="1800" dirty="0">
              <a:latin typeface="Courier New" panose="02070309020205020404" pitchFamily="49" charset="0"/>
              <a:cs typeface="Courier New" panose="02070309020205020404" pitchFamily="49" charset="0"/>
            </a:endParaRPr>
          </a:p>
          <a:p>
            <a:pPr marL="914400" lvl="0" algn="just"/>
            <a:r>
              <a:rPr lang="en-US" sz="1400" b="1" dirty="0" err="1">
                <a:latin typeface="Courier New" panose="02070309020205020404" pitchFamily="49" charset="0"/>
                <a:cs typeface="Courier New" panose="02070309020205020404" pitchFamily="49" charset="0"/>
              </a:rPr>
              <a:t>Gmatrix</a:t>
            </a:r>
            <a:r>
              <a:rPr lang="en-US" sz="1400" dirty="0">
                <a:latin typeface="Courier New" panose="02070309020205020404" pitchFamily="49" charset="0"/>
                <a:cs typeface="Courier New" panose="02070309020205020404" pitchFamily="49" charset="0"/>
              </a:rPr>
              <a:t> = Use this to specify a nodal conductance (G) matrix to represent some arbitrary resistance network.</a:t>
            </a:r>
          </a:p>
          <a:p>
            <a:pPr marL="914400" lvl="0" algn="just"/>
            <a:r>
              <a:rPr lang="en-US" sz="1400" b="1" dirty="0" err="1">
                <a:latin typeface="Courier New" panose="02070309020205020404" pitchFamily="49" charset="0"/>
                <a:cs typeface="Courier New" panose="02070309020205020404" pitchFamily="49" charset="0"/>
              </a:rPr>
              <a:t>MinAmps</a:t>
            </a:r>
            <a:r>
              <a:rPr lang="en-US" sz="1400" dirty="0">
                <a:latin typeface="Courier New" panose="02070309020205020404" pitchFamily="49" charset="0"/>
                <a:cs typeface="Courier New" panose="02070309020205020404" pitchFamily="49" charset="0"/>
              </a:rPr>
              <a:t> = Minimum amps that can sustain a temporary fault. Default is 5.</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ONtime</a:t>
            </a:r>
            <a:r>
              <a:rPr lang="en-US" sz="1400" dirty="0">
                <a:latin typeface="Courier New" panose="02070309020205020404" pitchFamily="49" charset="0"/>
                <a:cs typeface="Courier New" panose="02070309020205020404" pitchFamily="49" charset="0"/>
              </a:rPr>
              <a:t> = The time (sec) at which the fault is established for time varying simulations. Default is 0.0 (on at the beginning of the simulation).</a:t>
            </a:r>
          </a:p>
          <a:p>
            <a:pPr marL="914400" lvl="0" algn="just"/>
            <a:r>
              <a:rPr lang="en-US" sz="1400" b="1" dirty="0" err="1">
                <a:latin typeface="Courier New" panose="02070309020205020404" pitchFamily="49" charset="0"/>
                <a:cs typeface="Courier New" panose="02070309020205020404" pitchFamily="49" charset="0"/>
              </a:rPr>
              <a:t>pctperm</a:t>
            </a:r>
            <a:r>
              <a:rPr lang="en-US" sz="1400" dirty="0">
                <a:latin typeface="Courier New" panose="02070309020205020404" pitchFamily="49" charset="0"/>
                <a:cs typeface="Courier New" panose="02070309020205020404" pitchFamily="49" charset="0"/>
              </a:rPr>
              <a:t> = Percent of failures that become permanent. (not used)</a:t>
            </a:r>
          </a:p>
          <a:p>
            <a:pPr marL="914400" lvl="0" algn="just"/>
            <a:r>
              <a:rPr lang="en-US" sz="1400" b="1" dirty="0">
                <a:solidFill>
                  <a:srgbClr val="FF0000"/>
                </a:solidFill>
                <a:latin typeface="Courier New" panose="02070309020205020404" pitchFamily="49" charset="0"/>
                <a:cs typeface="Courier New" panose="02070309020205020404" pitchFamily="49" charset="0"/>
              </a:rPr>
              <a:t>Temporary</a:t>
            </a:r>
            <a:r>
              <a:rPr lang="en-US" sz="1400" dirty="0">
                <a:latin typeface="Courier New" panose="02070309020205020404" pitchFamily="49" charset="0"/>
                <a:cs typeface="Courier New" panose="02070309020205020404" pitchFamily="49" charset="0"/>
              </a:rPr>
              <a:t> = {Yes | No} Default is No. Designates whether the fault is temporary. For time-varying simulations, the fault will be removed if the current through the fault drops below the MINAMPS criteria.</a:t>
            </a:r>
          </a:p>
          <a:p>
            <a:pPr marL="914400" lvl="0" algn="just"/>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stddev</a:t>
            </a:r>
            <a:r>
              <a:rPr lang="en-US" sz="1400" dirty="0">
                <a:latin typeface="Courier New" panose="02070309020205020404" pitchFamily="49" charset="0"/>
                <a:cs typeface="Courier New" panose="02070309020205020404" pitchFamily="49" charset="0"/>
              </a:rPr>
              <a:t> = Percent standard deviation in resistance to assume for Monte Carlo fault (MF) solution mode for GAUSSIAN distribution. Default is 0 (no variation from mean).</a:t>
            </a:r>
          </a:p>
        </p:txBody>
      </p:sp>
    </p:spTree>
    <p:extLst>
      <p:ext uri="{BB962C8B-B14F-4D97-AF65-F5344CB8AC3E}">
        <p14:creationId xmlns:p14="http://schemas.microsoft.com/office/powerpoint/2010/main" val="389730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260463"/>
            <a:ext cx="7372865" cy="4817603"/>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Oval 8"/>
          <p:cNvSpPr/>
          <p:nvPr/>
        </p:nvSpPr>
        <p:spPr bwMode="auto">
          <a:xfrm>
            <a:off x="6781800" y="1280340"/>
            <a:ext cx="959708" cy="39606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Rectangle 10"/>
          <p:cNvSpPr/>
          <p:nvPr/>
        </p:nvSpPr>
        <p:spPr bwMode="auto">
          <a:xfrm>
            <a:off x="3733800" y="4191000"/>
            <a:ext cx="1402492" cy="38727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TextBox 11"/>
          <p:cNvSpPr txBox="1"/>
          <p:nvPr/>
        </p:nvSpPr>
        <p:spPr>
          <a:xfrm>
            <a:off x="488092" y="796678"/>
            <a:ext cx="5455508" cy="569387"/>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Forum</a:t>
            </a:r>
            <a:endParaRPr lang="en-US" dirty="0"/>
          </a:p>
          <a:p>
            <a:endParaRPr lang="en-US" sz="1050" baseline="30000" dirty="0"/>
          </a:p>
        </p:txBody>
      </p:sp>
    </p:spTree>
    <p:extLst>
      <p:ext uri="{BB962C8B-B14F-4D97-AF65-F5344CB8AC3E}">
        <p14:creationId xmlns:p14="http://schemas.microsoft.com/office/powerpoint/2010/main" val="20735212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9" name="TextBox 8"/>
          <p:cNvSpPr txBox="1"/>
          <p:nvPr/>
        </p:nvSpPr>
        <p:spPr>
          <a:xfrm>
            <a:off x="1066800" y="1676400"/>
            <a:ext cx="7399638" cy="3524042"/>
          </a:xfrm>
          <a:prstGeom prst="rect">
            <a:avLst/>
          </a:prstGeom>
          <a:noFill/>
        </p:spPr>
        <p:txBody>
          <a:bodyPr wrap="square" rtlCol="0">
            <a:spAutoFit/>
          </a:bodyPr>
          <a:lstStyle/>
          <a:p>
            <a:pPr marL="342900" lvl="0" indent="-342900">
              <a:buFont typeface="Arial" panose="020B0604020202020204" pitchFamily="34" charset="0"/>
              <a:buChar char="•"/>
            </a:pPr>
            <a:r>
              <a:rPr lang="en-US" dirty="0"/>
              <a:t>Capacitor Object;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Line Object;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Reactor Object;</a:t>
            </a:r>
          </a:p>
          <a:p>
            <a:pPr marL="342900" lvl="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Transformer Object.</a:t>
            </a:r>
          </a:p>
          <a:p>
            <a:endParaRPr lang="en-US" dirty="0"/>
          </a:p>
          <a:p>
            <a:r>
              <a:rPr lang="en-US" dirty="0"/>
              <a:t> </a:t>
            </a:r>
          </a:p>
          <a:p>
            <a:endParaRPr lang="en-US" sz="1050" baseline="30000" dirty="0"/>
          </a:p>
        </p:txBody>
      </p:sp>
    </p:spTree>
    <p:extLst>
      <p:ext uri="{BB962C8B-B14F-4D97-AF65-F5344CB8AC3E}">
        <p14:creationId xmlns:p14="http://schemas.microsoft.com/office/powerpoint/2010/main" val="38276073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27498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Capacitor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317010"/>
            <a:ext cx="8009238" cy="2492990"/>
          </a:xfrm>
          <a:prstGeom prst="rect">
            <a:avLst/>
          </a:prstGeom>
          <a:noFill/>
        </p:spPr>
        <p:txBody>
          <a:bodyPr wrap="square" rtlCol="0">
            <a:spAutoFit/>
          </a:bodyPr>
          <a:lstStyle/>
          <a:p>
            <a:pPr lvl="0" algn="just"/>
            <a:r>
              <a:rPr lang="en-US" sz="1800" dirty="0"/>
              <a:t>The capacitor model is basically implemented as a </a:t>
            </a:r>
            <a:r>
              <a:rPr lang="en-US" sz="1800" b="1" i="1" dirty="0"/>
              <a:t>two‐terminal </a:t>
            </a:r>
            <a:r>
              <a:rPr lang="en-US" sz="1800" dirty="0"/>
              <a:t>power delivery element. </a:t>
            </a:r>
          </a:p>
          <a:p>
            <a:pPr marL="285750" lvl="0" indent="-285750" algn="just">
              <a:buFont typeface="Arial" panose="020B0604020202020204" pitchFamily="34" charset="0"/>
              <a:buChar char="•"/>
            </a:pPr>
            <a:r>
              <a:rPr lang="en-US" sz="1800" dirty="0"/>
              <a:t>For a capacitor object, if you don't specify a connection for the second bus, it will default to the 0 node (ground reference). That is, it defaults to a grounded wye (star) shunt capacitor bank.</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If you specify the connection to be "delta“, then the second terminal is eliminated.</a:t>
            </a:r>
          </a:p>
          <a:p>
            <a:pPr lvl="0" algn="just"/>
            <a:endParaRPr lang="en-US" sz="1800" dirty="0"/>
          </a:p>
          <a:p>
            <a:pPr lvl="0" algn="just"/>
            <a:endParaRPr lang="en-US" sz="1800" baseline="30000" dirty="0"/>
          </a:p>
        </p:txBody>
      </p:sp>
      <p:pic>
        <p:nvPicPr>
          <p:cNvPr id="10" name="Picture 9"/>
          <p:cNvPicPr>
            <a:picLocks noChangeAspect="1"/>
          </p:cNvPicPr>
          <p:nvPr/>
        </p:nvPicPr>
        <p:blipFill>
          <a:blip r:embed="rId3"/>
          <a:stretch>
            <a:fillRect/>
          </a:stretch>
        </p:blipFill>
        <p:spPr>
          <a:xfrm>
            <a:off x="2209800" y="3557652"/>
            <a:ext cx="4724400" cy="2334048"/>
          </a:xfrm>
          <a:prstGeom prst="rect">
            <a:avLst/>
          </a:prstGeom>
        </p:spPr>
      </p:pic>
    </p:spTree>
    <p:extLst>
      <p:ext uri="{BB962C8B-B14F-4D97-AF65-F5344CB8AC3E}">
        <p14:creationId xmlns:p14="http://schemas.microsoft.com/office/powerpoint/2010/main" val="19704533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27498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Capacitor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2" name="TextBox 11"/>
          <p:cNvSpPr txBox="1"/>
          <p:nvPr/>
        </p:nvSpPr>
        <p:spPr>
          <a:xfrm>
            <a:off x="533400" y="1217474"/>
            <a:ext cx="8009238" cy="4739759"/>
          </a:xfrm>
          <a:prstGeom prst="rect">
            <a:avLst/>
          </a:prstGeom>
          <a:noFill/>
        </p:spPr>
        <p:txBody>
          <a:bodyPr wrap="square" rtlCol="0">
            <a:spAutoFit/>
          </a:bodyPr>
          <a:lstStyle/>
          <a:p>
            <a:pPr lvl="0" algn="just"/>
            <a:r>
              <a:rPr lang="en-US" sz="1800" dirty="0"/>
              <a:t>The properties are:</a:t>
            </a: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b="1" dirty="0">
                <a:solidFill>
                  <a:srgbClr val="000000"/>
                </a:solidFill>
                <a:latin typeface="Courier New" panose="02070309020205020404" pitchFamily="49" charset="0"/>
                <a:cs typeface="Courier New" panose="02070309020205020404" pitchFamily="49" charset="0"/>
              </a:rPr>
              <a:t> </a:t>
            </a:r>
            <a:r>
              <a:rPr lang="en-US" sz="1400" dirty="0">
                <a:solidFill>
                  <a:srgbClr val="000000"/>
                </a:solidFill>
                <a:latin typeface="Courier New" panose="02070309020205020404" pitchFamily="49" charset="0"/>
                <a:cs typeface="Courier New" panose="02070309020205020404" pitchFamily="49" charset="0"/>
              </a:rPr>
              <a:t>= Name of the bus to which the first terminal is connected.</a:t>
            </a:r>
          </a:p>
          <a:p>
            <a:pPr marL="914400" lvl="0" algn="just"/>
            <a:r>
              <a:rPr lang="en-US" sz="1400" b="1" dirty="0">
                <a:solidFill>
                  <a:srgbClr val="FF0000"/>
                </a:solidFill>
                <a:latin typeface="Courier New" panose="02070309020205020404" pitchFamily="49" charset="0"/>
                <a:cs typeface="Courier New" panose="02070309020205020404" pitchFamily="49" charset="0"/>
              </a:rPr>
              <a:t>Bus2</a:t>
            </a:r>
            <a:r>
              <a:rPr lang="en-US" sz="1400" dirty="0">
                <a:latin typeface="Courier New" panose="02070309020205020404" pitchFamily="49" charset="0"/>
                <a:cs typeface="Courier New" panose="02070309020205020404" pitchFamily="49" charset="0"/>
              </a:rPr>
              <a:t> = </a:t>
            </a:r>
            <a:r>
              <a:rPr lang="en-US" sz="1400" dirty="0">
                <a:solidFill>
                  <a:srgbClr val="000000"/>
                </a:solidFill>
                <a:latin typeface="Courier New" panose="02070309020205020404" pitchFamily="49" charset="0"/>
                <a:cs typeface="Courier New" panose="02070309020205020404" pitchFamily="49" charset="0"/>
              </a:rPr>
              <a:t>Name of the bus to which the second terminal is connected</a:t>
            </a:r>
            <a:r>
              <a:rPr lang="en-US" sz="1400" dirty="0">
                <a:latin typeface="Courier New" panose="02070309020205020404" pitchFamily="49" charset="0"/>
                <a:cs typeface="Courier New" panose="02070309020205020404" pitchFamily="49" charset="0"/>
              </a:rPr>
              <a:t>.</a:t>
            </a: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latin typeface="Courier New" panose="02070309020205020404" pitchFamily="49" charset="0"/>
                <a:cs typeface="Courier New" panose="02070309020205020404" pitchFamily="49" charset="0"/>
              </a:rPr>
              <a:t> = Number of phases. Default is 3.</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 Rated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at rated kV, total of all phases. Each phase is assumed equal. It is the most common three ways to define a power capacitor. </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t>
            </a:r>
            <a:r>
              <a:rPr lang="en-US" sz="1400" dirty="0">
                <a:latin typeface="Courier New" panose="02070309020205020404" pitchFamily="49" charset="0"/>
                <a:cs typeface="Courier New" panose="02070309020205020404" pitchFamily="49" charset="0"/>
              </a:rPr>
              <a:t> = Rated kV of the capacitor (not necessarily same as bus rating).</a:t>
            </a:r>
          </a:p>
          <a:p>
            <a:pPr marL="914400" lvl="0" algn="just"/>
            <a:r>
              <a:rPr lang="en-US" sz="1400" b="1" dirty="0">
                <a:solidFill>
                  <a:srgbClr val="FF0000"/>
                </a:solidFill>
                <a:latin typeface="Courier New" panose="02070309020205020404" pitchFamily="49" charset="0"/>
                <a:cs typeface="Courier New" panose="02070309020205020404" pitchFamily="49" charset="0"/>
              </a:rPr>
              <a:t>Conn</a:t>
            </a:r>
            <a:r>
              <a:rPr lang="en-US" sz="1400" dirty="0">
                <a:latin typeface="Courier New" panose="02070309020205020404" pitchFamily="49" charset="0"/>
                <a:cs typeface="Courier New" panose="02070309020205020404" pitchFamily="49" charset="0"/>
              </a:rPr>
              <a:t> = Connection of bank. One of {wye | ln} for wye connected banks or {delta | </a:t>
            </a:r>
            <a:r>
              <a:rPr lang="en-US" sz="1400" dirty="0" err="1">
                <a:latin typeface="Courier New" panose="02070309020205020404" pitchFamily="49" charset="0"/>
                <a:cs typeface="Courier New" panose="02070309020205020404" pitchFamily="49" charset="0"/>
              </a:rPr>
              <a:t>ll</a:t>
            </a:r>
            <a:r>
              <a:rPr lang="en-US" sz="1400" dirty="0">
                <a:latin typeface="Courier New" panose="02070309020205020404" pitchFamily="49" charset="0"/>
                <a:cs typeface="Courier New" panose="02070309020205020404" pitchFamily="49" charset="0"/>
              </a:rPr>
              <a:t>} for delta (line‐line) connected banks. Default is wye (or straight‐through for series capacitor).</a:t>
            </a:r>
          </a:p>
          <a:p>
            <a:pPr marL="914400" lvl="0" algn="just"/>
            <a:r>
              <a:rPr lang="en-US" sz="1400" b="1" dirty="0" err="1">
                <a:latin typeface="Courier New" panose="02070309020205020404" pitchFamily="49" charset="0"/>
                <a:cs typeface="Courier New" panose="02070309020205020404" pitchFamily="49" charset="0"/>
              </a:rPr>
              <a:t>Cmatrix</a:t>
            </a:r>
            <a:r>
              <a:rPr lang="en-US" sz="1400" dirty="0">
                <a:latin typeface="Courier New" panose="02070309020205020404" pitchFamily="49" charset="0"/>
                <a:cs typeface="Courier New" panose="02070309020205020404" pitchFamily="49" charset="0"/>
              </a:rPr>
              <a:t> = Alternate method of defining a capacitor bank.</a:t>
            </a:r>
          </a:p>
          <a:p>
            <a:pPr marL="914400" lvl="0" algn="just"/>
            <a:r>
              <a:rPr lang="en-US" sz="1400" b="1" dirty="0" err="1">
                <a:latin typeface="Courier New" panose="02070309020205020404" pitchFamily="49" charset="0"/>
                <a:cs typeface="Courier New" panose="02070309020205020404" pitchFamily="49" charset="0"/>
              </a:rPr>
              <a:t>Cuf</a:t>
            </a:r>
            <a:r>
              <a:rPr lang="en-US" sz="1400" dirty="0">
                <a:latin typeface="Courier New" panose="02070309020205020404" pitchFamily="49" charset="0"/>
                <a:cs typeface="Courier New" panose="02070309020205020404" pitchFamily="49" charset="0"/>
              </a:rPr>
              <a:t> = Alternate method of defining a capacitor bank.</a:t>
            </a:r>
          </a:p>
          <a:p>
            <a:pPr marL="914400" lvl="0" algn="just"/>
            <a:r>
              <a:rPr lang="en-US" sz="1400" b="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Array of series resistance in each phase (line), ohms. Default is 0.0</a:t>
            </a:r>
          </a:p>
          <a:p>
            <a:pPr marL="914400" lvl="0" algn="just"/>
            <a:r>
              <a:rPr lang="en-US" sz="1400" b="1" dirty="0">
                <a:latin typeface="Courier New" panose="02070309020205020404" pitchFamily="49" charset="0"/>
                <a:cs typeface="Courier New" panose="02070309020205020404" pitchFamily="49" charset="0"/>
              </a:rPr>
              <a:t>XL</a:t>
            </a:r>
            <a:r>
              <a:rPr lang="en-US" sz="1400" dirty="0">
                <a:latin typeface="Courier New" panose="02070309020205020404" pitchFamily="49" charset="0"/>
                <a:cs typeface="Courier New" panose="02070309020205020404" pitchFamily="49" charset="0"/>
              </a:rPr>
              <a:t> = Array of series inductive reactance(s) in each phase (line) for filter, ohms at base frequency. Use this OR "h" property to define filter. Default is 0.0.</a:t>
            </a:r>
          </a:p>
          <a:p>
            <a:pPr lvl="0" algn="just"/>
            <a:r>
              <a:rPr lang="en-US" sz="1800" dirty="0"/>
              <a:t>	…</a:t>
            </a:r>
            <a:endParaRPr lang="en-US" sz="1800" baseline="30000" dirty="0"/>
          </a:p>
        </p:txBody>
      </p:sp>
    </p:spTree>
    <p:extLst>
      <p:ext uri="{BB962C8B-B14F-4D97-AF65-F5344CB8AC3E}">
        <p14:creationId xmlns:p14="http://schemas.microsoft.com/office/powerpoint/2010/main" val="2461343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27498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Capacitor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7474"/>
            <a:ext cx="8009238" cy="4955203"/>
          </a:xfrm>
          <a:prstGeom prst="rect">
            <a:avLst/>
          </a:prstGeom>
          <a:noFill/>
        </p:spPr>
        <p:txBody>
          <a:bodyPr wrap="square" rtlCol="0">
            <a:spAutoFit/>
          </a:bodyPr>
          <a:lstStyle/>
          <a:p>
            <a:pPr lvl="0" algn="just"/>
            <a:r>
              <a:rPr lang="en-US" sz="1800" dirty="0"/>
              <a:t>The properties are:</a:t>
            </a:r>
          </a:p>
          <a:p>
            <a:pPr algn="just"/>
            <a:r>
              <a:rPr lang="en-US" sz="1800" dirty="0"/>
              <a:t>	…</a:t>
            </a:r>
            <a:endParaRPr lang="en-US" sz="1400" dirty="0">
              <a:latin typeface="Courier New" panose="02070309020205020404" pitchFamily="49" charset="0"/>
              <a:cs typeface="Courier New" panose="02070309020205020404" pitchFamily="49" charset="0"/>
            </a:endParaRPr>
          </a:p>
          <a:p>
            <a:pPr marL="914400" lvl="0" algn="just"/>
            <a:r>
              <a:rPr lang="en-US" sz="1400" b="1" dirty="0">
                <a:latin typeface="Courier New" panose="02070309020205020404" pitchFamily="49" charset="0"/>
                <a:cs typeface="Courier New" panose="02070309020205020404" pitchFamily="49" charset="0"/>
              </a:rPr>
              <a:t>Harm</a:t>
            </a:r>
            <a:r>
              <a:rPr lang="en-US" sz="1400" dirty="0">
                <a:latin typeface="Courier New" panose="02070309020205020404" pitchFamily="49" charset="0"/>
                <a:cs typeface="Courier New" panose="02070309020205020404" pitchFamily="49" charset="0"/>
              </a:rPr>
              <a:t> = ARRAY of harmonics to which each step is tuned. Zero is interpreted as meaning zero reactance (no filter). Default is zero.</a:t>
            </a:r>
          </a:p>
          <a:p>
            <a:pPr marL="914400" lvl="0" algn="just"/>
            <a:r>
              <a:rPr lang="en-US" sz="1400" b="1" dirty="0" err="1">
                <a:latin typeface="Courier New" panose="02070309020205020404" pitchFamily="49" charset="0"/>
                <a:cs typeface="Courier New" panose="02070309020205020404" pitchFamily="49" charset="0"/>
              </a:rPr>
              <a:t>Numsteps</a:t>
            </a:r>
            <a:r>
              <a:rPr lang="en-US" sz="1400" dirty="0">
                <a:latin typeface="Courier New" panose="02070309020205020404" pitchFamily="49" charset="0"/>
                <a:cs typeface="Courier New" panose="02070309020205020404" pitchFamily="49" charset="0"/>
              </a:rPr>
              <a:t> = Number of steps in this capacitor bank. Default = 1. Forces reallocation of the capacitance, reactor, and states array.</a:t>
            </a:r>
          </a:p>
          <a:p>
            <a:pPr marL="914400" lvl="0" algn="just"/>
            <a:r>
              <a:rPr lang="en-US" sz="1400" b="1" dirty="0">
                <a:latin typeface="Courier New" panose="02070309020205020404" pitchFamily="49" charset="0"/>
                <a:cs typeface="Courier New" panose="02070309020205020404" pitchFamily="49" charset="0"/>
              </a:rPr>
              <a:t>states</a:t>
            </a:r>
            <a:r>
              <a:rPr lang="en-US" sz="1400" dirty="0">
                <a:latin typeface="Courier New" panose="02070309020205020404" pitchFamily="49" charset="0"/>
                <a:cs typeface="Courier New" panose="02070309020205020404" pitchFamily="49" charset="0"/>
              </a:rPr>
              <a:t> = ARRAY of integers {1|0} used for representing the state of each step (</a:t>
            </a:r>
            <a:r>
              <a:rPr lang="en-US" sz="1400" dirty="0" err="1">
                <a:latin typeface="Courier New" panose="02070309020205020404" pitchFamily="49" charset="0"/>
                <a:cs typeface="Courier New" panose="02070309020205020404" pitchFamily="49" charset="0"/>
              </a:rPr>
              <a:t>on|off</a:t>
            </a:r>
            <a:r>
              <a:rPr lang="en-US" sz="1400" dirty="0">
                <a:latin typeface="Courier New" panose="02070309020205020404" pitchFamily="49" charset="0"/>
                <a:cs typeface="Courier New" panose="02070309020205020404" pitchFamily="49" charset="0"/>
              </a:rPr>
              <a:t>). Defaults to 1 when reallocated (on). </a:t>
            </a:r>
            <a:r>
              <a:rPr lang="en-US" sz="1400" dirty="0" err="1">
                <a:latin typeface="Courier New" panose="02070309020205020404" pitchFamily="49" charset="0"/>
                <a:cs typeface="Courier New" panose="02070309020205020404" pitchFamily="49" charset="0"/>
              </a:rPr>
              <a:t>Capcontrol</a:t>
            </a:r>
            <a:r>
              <a:rPr lang="en-US" sz="1400" dirty="0">
                <a:latin typeface="Courier New" panose="02070309020205020404" pitchFamily="49" charset="0"/>
                <a:cs typeface="Courier New" panose="02070309020205020404" pitchFamily="49" charset="0"/>
              </a:rPr>
              <a:t> will modify this array as it turns steps on or off.</a:t>
            </a:r>
          </a:p>
          <a:p>
            <a:pPr marL="914400" lvl="0" algn="just"/>
            <a:r>
              <a:rPr lang="en-US" sz="1400" b="1" dirty="0">
                <a:latin typeface="Courier New" panose="02070309020205020404" pitchFamily="49" charset="0"/>
                <a:cs typeface="Courier New" panose="02070309020205020404" pitchFamily="49" charset="0"/>
              </a:rPr>
              <a:t>Normamps</a:t>
            </a:r>
            <a:r>
              <a:rPr lang="en-US" sz="1400" dirty="0">
                <a:latin typeface="Courier New" panose="02070309020205020404" pitchFamily="49" charset="0"/>
                <a:cs typeface="Courier New" panose="02070309020205020404" pitchFamily="49" charset="0"/>
              </a:rPr>
              <a:t> = Normal current rating. Automatically computed if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is specified. Otherwise, you need to specify if you wish to use it.</a:t>
            </a:r>
          </a:p>
          <a:p>
            <a:pPr marL="914400" lvl="0" algn="just"/>
            <a:r>
              <a:rPr lang="en-US" sz="1400" b="1" dirty="0" err="1">
                <a:latin typeface="Courier New" panose="02070309020205020404" pitchFamily="49" charset="0"/>
                <a:cs typeface="Courier New" panose="02070309020205020404" pitchFamily="49" charset="0"/>
              </a:rPr>
              <a:t>Emergamps</a:t>
            </a:r>
            <a:r>
              <a:rPr lang="en-US" sz="1400" dirty="0">
                <a:latin typeface="Courier New" panose="02070309020205020404" pitchFamily="49" charset="0"/>
                <a:cs typeface="Courier New" panose="02070309020205020404" pitchFamily="49" charset="0"/>
              </a:rPr>
              <a:t> = Overload rating. Defaults to 135% of Normamps.</a:t>
            </a:r>
          </a:p>
          <a:p>
            <a:pPr marL="914400" lvl="0" algn="just"/>
            <a:r>
              <a:rPr lang="en-US" sz="1400" b="1" dirty="0" err="1">
                <a:latin typeface="Courier New" panose="02070309020205020404" pitchFamily="49" charset="0"/>
                <a:cs typeface="Courier New" panose="02070309020205020404" pitchFamily="49" charset="0"/>
              </a:rPr>
              <a:t>Faultrate</a:t>
            </a:r>
            <a:r>
              <a:rPr lang="en-US" sz="1400" dirty="0">
                <a:latin typeface="Courier New" panose="02070309020205020404" pitchFamily="49" charset="0"/>
                <a:cs typeface="Courier New" panose="02070309020205020404" pitchFamily="49" charset="0"/>
              </a:rPr>
              <a:t> = Annual failure rate. Failure events per year. Default is 0.0005.</a:t>
            </a:r>
          </a:p>
          <a:p>
            <a:pPr marL="914400" lvl="0" algn="just"/>
            <a:r>
              <a:rPr lang="en-US" sz="1400" b="1" dirty="0" err="1">
                <a:latin typeface="Courier New" panose="02070309020205020404" pitchFamily="49" charset="0"/>
                <a:cs typeface="Courier New" panose="02070309020205020404" pitchFamily="49" charset="0"/>
              </a:rPr>
              <a:t>Pctperm</a:t>
            </a:r>
            <a:r>
              <a:rPr lang="en-US" sz="1400" dirty="0">
                <a:latin typeface="Courier New" panose="02070309020205020404" pitchFamily="49" charset="0"/>
                <a:cs typeface="Courier New" panose="02070309020205020404" pitchFamily="49" charset="0"/>
              </a:rPr>
              <a:t> = Percent of faults that are permanent. Default is 100.0.</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Hz. Default is 60.0</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another Capacitor object on which to base this one.</a:t>
            </a:r>
          </a:p>
        </p:txBody>
      </p:sp>
    </p:spTree>
    <p:extLst>
      <p:ext uri="{BB962C8B-B14F-4D97-AF65-F5344CB8AC3E}">
        <p14:creationId xmlns:p14="http://schemas.microsoft.com/office/powerpoint/2010/main" val="31857703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164339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Line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95400"/>
            <a:ext cx="8009238" cy="4247317"/>
          </a:xfrm>
          <a:prstGeom prst="rect">
            <a:avLst/>
          </a:prstGeom>
          <a:noFill/>
        </p:spPr>
        <p:txBody>
          <a:bodyPr wrap="square" rtlCol="0">
            <a:spAutoFit/>
          </a:bodyPr>
          <a:lstStyle/>
          <a:p>
            <a:pPr lvl="0" algn="just"/>
            <a:r>
              <a:rPr lang="en-US" sz="1800" dirty="0"/>
              <a:t>The Line element is used to model most </a:t>
            </a:r>
            <a:r>
              <a:rPr lang="en-US" sz="1800" b="1" i="1" dirty="0"/>
              <a:t>multi‐phase</a:t>
            </a:r>
            <a:r>
              <a:rPr lang="en-US" sz="1800" dirty="0"/>
              <a:t>, </a:t>
            </a:r>
            <a:r>
              <a:rPr lang="en-US" sz="1800" b="1" i="1" dirty="0"/>
              <a:t>two‐port </a:t>
            </a:r>
            <a:r>
              <a:rPr lang="en-US" sz="1800" dirty="0"/>
              <a:t>lines or cables. It is a “Pi” model with shunt capacitance.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Line element is described by its </a:t>
            </a:r>
            <a:r>
              <a:rPr lang="en-US" sz="1800" b="1" i="1" dirty="0"/>
              <a:t>impedance</a:t>
            </a:r>
            <a:r>
              <a:rPr lang="en-US" sz="1800" dirty="0"/>
              <a:t>. Impedances may be specified by symmetrical component values or by matrix values. Alternatively, you can simply refer to an existing </a:t>
            </a:r>
            <a:r>
              <a:rPr lang="en-US" sz="1800" b="1" i="1" dirty="0" err="1"/>
              <a:t>LineCode</a:t>
            </a:r>
            <a:r>
              <a:rPr lang="en-US" sz="1800" dirty="0"/>
              <a:t> object, or you can specify an existing </a:t>
            </a:r>
            <a:r>
              <a:rPr lang="en-US" sz="1800" b="1" i="1" dirty="0"/>
              <a:t>Geometry</a:t>
            </a:r>
            <a:r>
              <a:rPr lang="en-US" sz="1800" dirty="0"/>
              <a:t> object and the line impedances will be computed.</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For the units property, you can declare any length measurement in whatever units you want. Internally, everything is converted to meters. Just be sure to declare the units. Otherwise, they are assumed to be compatible with other data.</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solidFill>
                  <a:srgbClr val="000000"/>
                </a:solidFill>
              </a:rPr>
              <a:t>The default Line object is a 1000‐ft overhead line with 336 MCM ACSR conductor on a 8‐ft </a:t>
            </a:r>
            <a:r>
              <a:rPr lang="en-US" sz="1800" dirty="0" err="1">
                <a:solidFill>
                  <a:srgbClr val="000000"/>
                </a:solidFill>
              </a:rPr>
              <a:t>crossarm</a:t>
            </a:r>
            <a:r>
              <a:rPr lang="en-US" sz="1800" dirty="0">
                <a:solidFill>
                  <a:srgbClr val="000000"/>
                </a:solidFill>
              </a:rPr>
              <a:t>.</a:t>
            </a:r>
            <a:endParaRPr lang="en-US" sz="1800" dirty="0"/>
          </a:p>
          <a:p>
            <a:pPr lvl="0" algn="just"/>
            <a:endParaRPr lang="en-US" sz="1800" dirty="0"/>
          </a:p>
        </p:txBody>
      </p:sp>
    </p:spTree>
    <p:extLst>
      <p:ext uri="{BB962C8B-B14F-4D97-AF65-F5344CB8AC3E}">
        <p14:creationId xmlns:p14="http://schemas.microsoft.com/office/powerpoint/2010/main" val="30257423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164339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Line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371600"/>
            <a:ext cx="8009238" cy="4093428"/>
          </a:xfrm>
          <a:prstGeom prst="rect">
            <a:avLst/>
          </a:prstGeom>
          <a:noFill/>
        </p:spPr>
        <p:txBody>
          <a:bodyPr wrap="square" rtlCol="0">
            <a:spAutoFit/>
          </a:bodyPr>
          <a:lstStyle/>
          <a:p>
            <a:pPr lvl="0" algn="just"/>
            <a:r>
              <a:rPr lang="en-US" sz="1800" dirty="0"/>
              <a:t>The properties, are:</a:t>
            </a: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dirty="0">
                <a:latin typeface="Courier New" panose="02070309020205020404" pitchFamily="49" charset="0"/>
                <a:cs typeface="Courier New" panose="02070309020205020404" pitchFamily="49" charset="0"/>
              </a:rPr>
              <a:t> = Name of bus for terminal 1.</a:t>
            </a:r>
          </a:p>
          <a:p>
            <a:pPr marL="914400" lvl="0" algn="just"/>
            <a:r>
              <a:rPr lang="en-US" sz="1400" b="1" dirty="0">
                <a:solidFill>
                  <a:srgbClr val="FF0000"/>
                </a:solidFill>
                <a:latin typeface="Courier New" panose="02070309020205020404" pitchFamily="49" charset="0"/>
                <a:cs typeface="Courier New" panose="02070309020205020404" pitchFamily="49" charset="0"/>
              </a:rPr>
              <a:t>Bus2</a:t>
            </a:r>
            <a:r>
              <a:rPr lang="en-US" sz="1400" dirty="0">
                <a:latin typeface="Courier New" panose="02070309020205020404" pitchFamily="49" charset="0"/>
                <a:cs typeface="Courier New" panose="02070309020205020404" pitchFamily="49" charset="0"/>
              </a:rPr>
              <a:t> = Name of bus for terminal 2.</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Linecode</a:t>
            </a:r>
            <a:r>
              <a:rPr lang="en-US" sz="1400" dirty="0">
                <a:latin typeface="Courier New" panose="02070309020205020404" pitchFamily="49" charset="0"/>
                <a:cs typeface="Courier New" panose="02070309020205020404" pitchFamily="49" charset="0"/>
              </a:rPr>
              <a:t> = Name of an existing </a:t>
            </a:r>
            <a:r>
              <a:rPr lang="en-US" sz="1400" dirty="0" err="1">
                <a:latin typeface="Courier New" panose="02070309020205020404" pitchFamily="49" charset="0"/>
                <a:cs typeface="Courier New" panose="02070309020205020404" pitchFamily="49" charset="0"/>
              </a:rPr>
              <a:t>LineCode</a:t>
            </a:r>
            <a:r>
              <a:rPr lang="en-US" sz="1400" dirty="0">
                <a:latin typeface="Courier New" panose="02070309020205020404" pitchFamily="49" charset="0"/>
                <a:cs typeface="Courier New" panose="02070309020205020404" pitchFamily="49" charset="0"/>
              </a:rPr>
              <a:t> object containing impedance definitions.</a:t>
            </a:r>
          </a:p>
          <a:p>
            <a:pPr marL="914400" lvl="0" algn="just"/>
            <a:r>
              <a:rPr lang="en-US" sz="1400" b="1" dirty="0">
                <a:solidFill>
                  <a:srgbClr val="FF0000"/>
                </a:solidFill>
                <a:latin typeface="Courier New" panose="02070309020205020404" pitchFamily="49" charset="0"/>
                <a:cs typeface="Courier New" panose="02070309020205020404" pitchFamily="49" charset="0"/>
              </a:rPr>
              <a:t>Length</a:t>
            </a:r>
            <a:r>
              <a:rPr lang="en-US" sz="1400" dirty="0">
                <a:latin typeface="Courier New" panose="02070309020205020404" pitchFamily="49" charset="0"/>
                <a:cs typeface="Courier New" panose="02070309020205020404" pitchFamily="49" charset="0"/>
              </a:rPr>
              <a:t> = Length multiplier to be applied to the impedance data.</a:t>
            </a: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latin typeface="Courier New" panose="02070309020205020404" pitchFamily="49" charset="0"/>
                <a:cs typeface="Courier New" panose="02070309020205020404" pitchFamily="49" charset="0"/>
              </a:rPr>
              <a:t> = No. of phases. Default = 3.</a:t>
            </a:r>
          </a:p>
          <a:p>
            <a:pPr marL="914400" lvl="0" algn="just"/>
            <a:r>
              <a:rPr lang="en-US" sz="1400" b="1" dirty="0">
                <a:latin typeface="Courier New" panose="02070309020205020404" pitchFamily="49" charset="0"/>
                <a:cs typeface="Courier New" panose="02070309020205020404" pitchFamily="49" charset="0"/>
              </a:rPr>
              <a:t>R1</a:t>
            </a:r>
            <a:r>
              <a:rPr lang="en-US" sz="1400" dirty="0">
                <a:latin typeface="Courier New" panose="02070309020205020404" pitchFamily="49" charset="0"/>
                <a:cs typeface="Courier New" panose="02070309020205020404" pitchFamily="49" charset="0"/>
              </a:rPr>
              <a:t> = positive‐sequence resistance, ohms per unit length.</a:t>
            </a:r>
          </a:p>
          <a:p>
            <a:pPr marL="914400" lvl="0" algn="just"/>
            <a:r>
              <a:rPr lang="en-US" sz="1400" b="1" dirty="0">
                <a:latin typeface="Courier New" panose="02070309020205020404" pitchFamily="49" charset="0"/>
                <a:cs typeface="Courier New" panose="02070309020205020404" pitchFamily="49" charset="0"/>
              </a:rPr>
              <a:t>X1</a:t>
            </a:r>
            <a:r>
              <a:rPr lang="en-US" sz="1400" dirty="0">
                <a:latin typeface="Courier New" panose="02070309020205020404" pitchFamily="49" charset="0"/>
                <a:cs typeface="Courier New" panose="02070309020205020404" pitchFamily="49" charset="0"/>
              </a:rPr>
              <a:t> = positive‐sequence reactance, ohms per unit length.</a:t>
            </a:r>
          </a:p>
          <a:p>
            <a:pPr marL="914400" lvl="0" algn="just"/>
            <a:r>
              <a:rPr lang="en-US" sz="1400" b="1" dirty="0">
                <a:latin typeface="Courier New" panose="02070309020205020404" pitchFamily="49" charset="0"/>
                <a:cs typeface="Courier New" panose="02070309020205020404" pitchFamily="49" charset="0"/>
              </a:rPr>
              <a:t>R0</a:t>
            </a:r>
            <a:r>
              <a:rPr lang="en-US" sz="1400" dirty="0">
                <a:latin typeface="Courier New" panose="02070309020205020404" pitchFamily="49" charset="0"/>
                <a:cs typeface="Courier New" panose="02070309020205020404" pitchFamily="49" charset="0"/>
              </a:rPr>
              <a:t> = zero‐sequence resistance, ohms per unit length.</a:t>
            </a:r>
          </a:p>
          <a:p>
            <a:pPr marL="914400" lvl="0" algn="just"/>
            <a:r>
              <a:rPr lang="en-US" sz="1400" b="1" dirty="0">
                <a:latin typeface="Courier New" panose="02070309020205020404" pitchFamily="49" charset="0"/>
                <a:cs typeface="Courier New" panose="02070309020205020404" pitchFamily="49" charset="0"/>
              </a:rPr>
              <a:t>X0</a:t>
            </a:r>
            <a:r>
              <a:rPr lang="en-US" sz="1400" dirty="0">
                <a:latin typeface="Courier New" panose="02070309020205020404" pitchFamily="49" charset="0"/>
                <a:cs typeface="Courier New" panose="02070309020205020404" pitchFamily="49" charset="0"/>
              </a:rPr>
              <a:t> = zero‐sequence reactance, ohms per unit length.</a:t>
            </a:r>
          </a:p>
          <a:p>
            <a:pPr marL="914400" lvl="0" algn="just"/>
            <a:r>
              <a:rPr lang="en-US" sz="1400" b="1" dirty="0">
                <a:latin typeface="Courier New" panose="02070309020205020404" pitchFamily="49" charset="0"/>
                <a:cs typeface="Courier New" panose="02070309020205020404" pitchFamily="49" charset="0"/>
              </a:rPr>
              <a:t>C1</a:t>
            </a:r>
            <a:r>
              <a:rPr lang="en-US" sz="1400" dirty="0">
                <a:latin typeface="Courier New" panose="02070309020205020404" pitchFamily="49" charset="0"/>
                <a:cs typeface="Courier New" panose="02070309020205020404" pitchFamily="49" charset="0"/>
              </a:rPr>
              <a:t> = positive‐sequence capacitance, </a:t>
            </a:r>
            <a:r>
              <a:rPr lang="en-US" sz="1400" dirty="0" err="1">
                <a:latin typeface="Courier New" panose="02070309020205020404" pitchFamily="49" charset="0"/>
                <a:cs typeface="Courier New" panose="02070309020205020404" pitchFamily="49" charset="0"/>
              </a:rPr>
              <a:t>nanofarads</a:t>
            </a:r>
            <a:r>
              <a:rPr lang="en-US" sz="1400" dirty="0">
                <a:latin typeface="Courier New" panose="02070309020205020404" pitchFamily="49" charset="0"/>
                <a:cs typeface="Courier New" panose="02070309020205020404" pitchFamily="49" charset="0"/>
              </a:rPr>
              <a:t> per unit length. Setting any of R1, R0, X1, X0, C1, C0 forces the program to use the symmetrical component line definition.</a:t>
            </a:r>
          </a:p>
          <a:p>
            <a:pPr marL="914400" lvl="0" algn="just"/>
            <a:r>
              <a:rPr lang="en-US" sz="1400" b="1" dirty="0">
                <a:latin typeface="Courier New" panose="02070309020205020404" pitchFamily="49" charset="0"/>
                <a:cs typeface="Courier New" panose="02070309020205020404" pitchFamily="49" charset="0"/>
              </a:rPr>
              <a:t>C0</a:t>
            </a:r>
            <a:r>
              <a:rPr lang="en-US" sz="1400" dirty="0">
                <a:latin typeface="Courier New" panose="02070309020205020404" pitchFamily="49" charset="0"/>
                <a:cs typeface="Courier New" panose="02070309020205020404" pitchFamily="49" charset="0"/>
              </a:rPr>
              <a:t> = zero‐sequence capacitance, </a:t>
            </a:r>
            <a:r>
              <a:rPr lang="en-US" sz="1400" dirty="0" err="1">
                <a:latin typeface="Courier New" panose="02070309020205020404" pitchFamily="49" charset="0"/>
                <a:cs typeface="Courier New" panose="02070309020205020404" pitchFamily="49" charset="0"/>
              </a:rPr>
              <a:t>nanofarads</a:t>
            </a:r>
            <a:r>
              <a:rPr lang="en-US" sz="1400" dirty="0">
                <a:latin typeface="Courier New" panose="02070309020205020404" pitchFamily="49" charset="0"/>
                <a:cs typeface="Courier New" panose="02070309020205020404" pitchFamily="49" charset="0"/>
              </a:rPr>
              <a:t> per unit length.</a:t>
            </a:r>
          </a:p>
          <a:p>
            <a:pPr marL="914400" lvl="0" algn="just"/>
            <a:r>
              <a:rPr lang="en-US" sz="1400" b="1" dirty="0">
                <a:latin typeface="Courier New" panose="02070309020205020404" pitchFamily="49" charset="0"/>
                <a:cs typeface="Courier New" panose="02070309020205020404" pitchFamily="49" charset="0"/>
              </a:rPr>
              <a:t>B1</a:t>
            </a:r>
            <a:r>
              <a:rPr lang="en-US" sz="1400" dirty="0">
                <a:latin typeface="Courier New" panose="02070309020205020404" pitchFamily="49" charset="0"/>
                <a:cs typeface="Courier New" panose="02070309020205020404" pitchFamily="49" charset="0"/>
              </a:rPr>
              <a:t> = Alternate way to enter C1, </a:t>
            </a:r>
            <a:r>
              <a:rPr lang="en-US" sz="1400" dirty="0" err="1">
                <a:latin typeface="Courier New" panose="02070309020205020404" pitchFamily="49" charset="0"/>
                <a:cs typeface="Courier New" panose="02070309020205020404" pitchFamily="49" charset="0"/>
              </a:rPr>
              <a:t>microS</a:t>
            </a:r>
            <a:r>
              <a:rPr lang="en-US" sz="1400" dirty="0">
                <a:latin typeface="Courier New" panose="02070309020205020404" pitchFamily="49" charset="0"/>
                <a:cs typeface="Courier New" panose="02070309020205020404" pitchFamily="49" charset="0"/>
              </a:rPr>
              <a:t> per unit length.</a:t>
            </a:r>
          </a:p>
          <a:p>
            <a:pPr marL="914400" lvl="0" algn="just"/>
            <a:r>
              <a:rPr lang="en-US" sz="1400" b="1" dirty="0">
                <a:latin typeface="Courier New" panose="02070309020205020404" pitchFamily="49" charset="0"/>
                <a:cs typeface="Courier New" panose="02070309020205020404" pitchFamily="49" charset="0"/>
              </a:rPr>
              <a:t>B0</a:t>
            </a:r>
            <a:r>
              <a:rPr lang="en-US" sz="1400" dirty="0">
                <a:latin typeface="Courier New" panose="02070309020205020404" pitchFamily="49" charset="0"/>
                <a:cs typeface="Courier New" panose="02070309020205020404" pitchFamily="49" charset="0"/>
              </a:rPr>
              <a:t> = Alternate way to enter C0, </a:t>
            </a:r>
            <a:r>
              <a:rPr lang="en-US" sz="1400" dirty="0" err="1">
                <a:latin typeface="Courier New" panose="02070309020205020404" pitchFamily="49" charset="0"/>
                <a:cs typeface="Courier New" panose="02070309020205020404" pitchFamily="49" charset="0"/>
              </a:rPr>
              <a:t>microS</a:t>
            </a:r>
            <a:r>
              <a:rPr lang="en-US" sz="1400" dirty="0">
                <a:latin typeface="Courier New" panose="02070309020205020404" pitchFamily="49" charset="0"/>
                <a:cs typeface="Courier New" panose="02070309020205020404" pitchFamily="49" charset="0"/>
              </a:rPr>
              <a:t> per unit length.</a:t>
            </a:r>
          </a:p>
          <a:p>
            <a:pPr lvl="0" algn="just"/>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8702247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164339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Line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357729"/>
            <a:ext cx="8009238" cy="4585871"/>
          </a:xfrm>
          <a:prstGeom prst="rect">
            <a:avLst/>
          </a:prstGeom>
          <a:noFill/>
        </p:spPr>
        <p:txBody>
          <a:bodyPr wrap="square" rtlCol="0">
            <a:spAutoFit/>
          </a:bodyPr>
          <a:lstStyle/>
          <a:p>
            <a:pPr algn="just"/>
            <a:r>
              <a:rPr lang="en-US" sz="1800" dirty="0"/>
              <a:t>The properties,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914400" lvl="0" algn="just"/>
            <a:r>
              <a:rPr lang="en-US" sz="1400" b="1" dirty="0">
                <a:latin typeface="Courier New" panose="02070309020205020404" pitchFamily="49" charset="0"/>
                <a:cs typeface="Courier New" panose="02070309020205020404" pitchFamily="49" charset="0"/>
              </a:rPr>
              <a:t>Normamps</a:t>
            </a:r>
            <a:r>
              <a:rPr lang="en-US" sz="1400" dirty="0">
                <a:latin typeface="Courier New" panose="02070309020205020404" pitchFamily="49" charset="0"/>
                <a:cs typeface="Courier New" panose="02070309020205020404" pitchFamily="49" charset="0"/>
              </a:rPr>
              <a:t> = Normal ampacity, amps.</a:t>
            </a:r>
          </a:p>
          <a:p>
            <a:pPr marL="914400" lvl="0" algn="just"/>
            <a:r>
              <a:rPr lang="en-US" sz="1400" b="1" dirty="0" err="1">
                <a:latin typeface="Courier New" panose="02070309020205020404" pitchFamily="49" charset="0"/>
                <a:cs typeface="Courier New" panose="02070309020205020404" pitchFamily="49" charset="0"/>
              </a:rPr>
              <a:t>Emergamps</a:t>
            </a:r>
            <a:r>
              <a:rPr lang="en-US" sz="1400" dirty="0">
                <a:latin typeface="Courier New" panose="02070309020205020404" pitchFamily="49" charset="0"/>
                <a:cs typeface="Courier New" panose="02070309020205020404" pitchFamily="49" charset="0"/>
              </a:rPr>
              <a:t> = Emergency ampacity, amps. Usually the one‐hour rating.</a:t>
            </a:r>
          </a:p>
          <a:p>
            <a:pPr marL="914400" lvl="0" algn="just"/>
            <a:r>
              <a:rPr lang="en-US" sz="1400" b="1" dirty="0" err="1">
                <a:latin typeface="Courier New" panose="02070309020205020404" pitchFamily="49" charset="0"/>
                <a:cs typeface="Courier New" panose="02070309020205020404" pitchFamily="49" charset="0"/>
              </a:rPr>
              <a:t>Faultrate</a:t>
            </a:r>
            <a:r>
              <a:rPr lang="en-US" sz="1400" dirty="0">
                <a:latin typeface="Courier New" panose="02070309020205020404" pitchFamily="49" charset="0"/>
                <a:cs typeface="Courier New" panose="02070309020205020404" pitchFamily="49" charset="0"/>
              </a:rPr>
              <a:t> = Number of faults per year per unit length. This is the default for this general line construction.</a:t>
            </a:r>
          </a:p>
          <a:p>
            <a:pPr marL="914400" lvl="0" algn="just"/>
            <a:r>
              <a:rPr lang="en-US" sz="1400" b="1" dirty="0" err="1">
                <a:latin typeface="Courier New" panose="02070309020205020404" pitchFamily="49" charset="0"/>
                <a:cs typeface="Courier New" panose="02070309020205020404" pitchFamily="49" charset="0"/>
              </a:rPr>
              <a:t>Pctperm</a:t>
            </a:r>
            <a:r>
              <a:rPr lang="en-US" sz="1400" dirty="0">
                <a:latin typeface="Courier New" panose="02070309020205020404" pitchFamily="49" charset="0"/>
                <a:cs typeface="Courier New" panose="02070309020205020404" pitchFamily="49" charset="0"/>
              </a:rPr>
              <a:t> = Percent of the faults that become permanent (requiring a line crew to repair and a sustained interruption).</a:t>
            </a:r>
          </a:p>
          <a:p>
            <a:pPr marL="914400" lvl="0" algn="just"/>
            <a:r>
              <a:rPr lang="en-US" sz="1400" b="1" dirty="0">
                <a:latin typeface="Courier New" panose="02070309020205020404" pitchFamily="49" charset="0"/>
                <a:cs typeface="Courier New" panose="02070309020205020404" pitchFamily="49" charset="0"/>
              </a:rPr>
              <a:t>Repair</a:t>
            </a:r>
            <a:r>
              <a:rPr lang="en-US" sz="1400" dirty="0">
                <a:latin typeface="Courier New" panose="02070309020205020404" pitchFamily="49" charset="0"/>
                <a:cs typeface="Courier New" panose="02070309020205020404" pitchFamily="49" charset="0"/>
              </a:rPr>
              <a:t> = Hours to repair.</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at which the impedance values are specified. Default = 60.0 Hz.</a:t>
            </a:r>
          </a:p>
          <a:p>
            <a:pPr marL="914400" lvl="0" algn="just"/>
            <a:r>
              <a:rPr lang="en-US" sz="1400" b="1" dirty="0" err="1">
                <a:latin typeface="Courier New" panose="02070309020205020404" pitchFamily="49" charset="0"/>
                <a:cs typeface="Courier New" panose="02070309020205020404" pitchFamily="49" charset="0"/>
              </a:rPr>
              <a:t>Rmatrix</a:t>
            </a:r>
            <a:r>
              <a:rPr lang="en-US" sz="1400" dirty="0">
                <a:latin typeface="Courier New" panose="02070309020205020404" pitchFamily="49" charset="0"/>
                <a:cs typeface="Courier New" panose="02070309020205020404" pitchFamily="49" charset="0"/>
              </a:rPr>
              <a:t> = Series resistance matrix, ohms per unit length. See Command Language for syntax. Lower triangle form is acceptable.</a:t>
            </a:r>
          </a:p>
          <a:p>
            <a:pPr marL="914400" lvl="0" algn="just"/>
            <a:r>
              <a:rPr lang="en-US" sz="1400" b="1" dirty="0">
                <a:latin typeface="Courier New" panose="02070309020205020404" pitchFamily="49" charset="0"/>
                <a:cs typeface="Courier New" panose="02070309020205020404" pitchFamily="49" charset="0"/>
              </a:rPr>
              <a:t>Xmatrix</a:t>
            </a:r>
            <a:r>
              <a:rPr lang="en-US" sz="1400" dirty="0">
                <a:latin typeface="Courier New" panose="02070309020205020404" pitchFamily="49" charset="0"/>
                <a:cs typeface="Courier New" panose="02070309020205020404" pitchFamily="49" charset="0"/>
              </a:rPr>
              <a:t> = Series reactance matrix, ohms per unit length.</a:t>
            </a:r>
          </a:p>
          <a:p>
            <a:pPr marL="914400" lvl="0" algn="just"/>
            <a:r>
              <a:rPr lang="en-US" sz="1400" b="1" dirty="0" err="1">
                <a:latin typeface="Courier New" panose="02070309020205020404" pitchFamily="49" charset="0"/>
                <a:cs typeface="Courier New" panose="02070309020205020404" pitchFamily="49" charset="0"/>
              </a:rPr>
              <a:t>Cmatrix</a:t>
            </a:r>
            <a:r>
              <a:rPr lang="en-US" sz="1400" dirty="0">
                <a:latin typeface="Courier New" panose="02070309020205020404" pitchFamily="49" charset="0"/>
                <a:cs typeface="Courier New" panose="02070309020205020404" pitchFamily="49" charset="0"/>
              </a:rPr>
              <a:t> = Shunt nodal capacitance matrix, </a:t>
            </a:r>
            <a:r>
              <a:rPr lang="en-US" sz="1400" dirty="0" err="1">
                <a:latin typeface="Courier New" panose="02070309020205020404" pitchFamily="49" charset="0"/>
                <a:cs typeface="Courier New" panose="02070309020205020404" pitchFamily="49" charset="0"/>
              </a:rPr>
              <a:t>nanofarads</a:t>
            </a:r>
            <a:r>
              <a:rPr lang="en-US" sz="1400" dirty="0">
                <a:latin typeface="Courier New" panose="02070309020205020404" pitchFamily="49" charset="0"/>
                <a:cs typeface="Courier New" panose="02070309020205020404" pitchFamily="49" charset="0"/>
              </a:rPr>
              <a:t> per unit length.</a:t>
            </a:r>
          </a:p>
          <a:p>
            <a:pPr marL="914400" lvl="0" algn="just"/>
            <a:r>
              <a:rPr lang="en-US" sz="1400" b="1" dirty="0">
                <a:latin typeface="Courier New" panose="02070309020205020404" pitchFamily="49" charset="0"/>
                <a:cs typeface="Courier New" panose="02070309020205020404" pitchFamily="49" charset="0"/>
              </a:rPr>
              <a:t>Switch</a:t>
            </a:r>
            <a:r>
              <a:rPr lang="en-US" sz="1400" dirty="0">
                <a:latin typeface="Courier New" panose="02070309020205020404" pitchFamily="49" charset="0"/>
                <a:cs typeface="Courier New" panose="02070309020205020404" pitchFamily="49" charset="0"/>
              </a:rPr>
              <a:t> = {y/n | T/F} Default= no/false. Designates this line as a switch for graphics and algorithmic purposes.</a:t>
            </a:r>
          </a:p>
          <a:p>
            <a:pPr lvl="0" algn="just"/>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377025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164339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Line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94686"/>
            <a:ext cx="8009238" cy="4801314"/>
          </a:xfrm>
          <a:prstGeom prst="rect">
            <a:avLst/>
          </a:prstGeom>
          <a:noFill/>
        </p:spPr>
        <p:txBody>
          <a:bodyPr wrap="square" rtlCol="0">
            <a:spAutoFit/>
          </a:bodyPr>
          <a:lstStyle/>
          <a:p>
            <a:pPr algn="just"/>
            <a:r>
              <a:rPr lang="en-US" sz="1800" dirty="0"/>
              <a:t>The properties,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914400" lvl="0" algn="just"/>
            <a:r>
              <a:rPr lang="en-US" sz="1400" b="1" dirty="0">
                <a:latin typeface="Courier New" panose="02070309020205020404" pitchFamily="49" charset="0"/>
                <a:cs typeface="Courier New" panose="02070309020205020404" pitchFamily="49" charset="0"/>
              </a:rPr>
              <a:t>Rg</a:t>
            </a:r>
            <a:r>
              <a:rPr lang="en-US" sz="1400" dirty="0">
                <a:latin typeface="Courier New" panose="02070309020205020404" pitchFamily="49" charset="0"/>
                <a:cs typeface="Courier New" panose="02070309020205020404" pitchFamily="49" charset="0"/>
              </a:rPr>
              <a:t> = Carson earth return resistance per unit length used to compute impedance values at base frequency.</a:t>
            </a:r>
          </a:p>
          <a:p>
            <a:pPr marL="914400" lvl="0" algn="just"/>
            <a:r>
              <a:rPr lang="en-US" sz="1400" b="1" dirty="0" err="1">
                <a:latin typeface="Courier New" panose="02070309020205020404" pitchFamily="49" charset="0"/>
                <a:cs typeface="Courier New" panose="02070309020205020404" pitchFamily="49" charset="0"/>
              </a:rPr>
              <a:t>Xg</a:t>
            </a:r>
            <a:r>
              <a:rPr lang="en-US" sz="1400" dirty="0">
                <a:latin typeface="Courier New" panose="02070309020205020404" pitchFamily="49" charset="0"/>
                <a:cs typeface="Courier New" panose="02070309020205020404" pitchFamily="49" charset="0"/>
              </a:rPr>
              <a:t> = Carson earth return reactance per unit length used to compute impedance values at base frequency.</a:t>
            </a:r>
          </a:p>
          <a:p>
            <a:pPr marL="914400" lvl="0" algn="just"/>
            <a:r>
              <a:rPr lang="en-US" sz="1400" b="1" dirty="0">
                <a:latin typeface="Courier New" panose="02070309020205020404" pitchFamily="49" charset="0"/>
                <a:cs typeface="Courier New" panose="02070309020205020404" pitchFamily="49" charset="0"/>
              </a:rPr>
              <a:t>Rho</a:t>
            </a:r>
            <a:r>
              <a:rPr lang="en-US" sz="1400" dirty="0">
                <a:latin typeface="Courier New" panose="02070309020205020404" pitchFamily="49" charset="0"/>
                <a:cs typeface="Courier New" panose="02070309020205020404" pitchFamily="49" charset="0"/>
              </a:rPr>
              <a:t> = Earth resistivity used to compute earth correction factor. Overrides Line geometry definition if specified. Default=100 meter ohms.</a:t>
            </a:r>
          </a:p>
          <a:p>
            <a:pPr marL="914400" lvl="0" algn="just"/>
            <a:r>
              <a:rPr lang="en-US" sz="1400" b="1" dirty="0">
                <a:latin typeface="Courier New" panose="02070309020205020404" pitchFamily="49" charset="0"/>
                <a:cs typeface="Courier New" panose="02070309020205020404" pitchFamily="49" charset="0"/>
              </a:rPr>
              <a:t>Geometry</a:t>
            </a:r>
            <a:r>
              <a:rPr lang="en-US" sz="1400" dirty="0">
                <a:latin typeface="Courier New" panose="02070309020205020404" pitchFamily="49" charset="0"/>
                <a:cs typeface="Courier New" panose="02070309020205020404" pitchFamily="49" charset="0"/>
              </a:rPr>
              <a:t> = Geometry code for </a:t>
            </a:r>
            <a:r>
              <a:rPr lang="en-US" sz="1400" dirty="0" err="1">
                <a:latin typeface="Courier New" panose="02070309020205020404" pitchFamily="49" charset="0"/>
                <a:cs typeface="Courier New" panose="02070309020205020404" pitchFamily="49" charset="0"/>
              </a:rPr>
              <a:t>LineGeometry</a:t>
            </a:r>
            <a:r>
              <a:rPr lang="en-US" sz="1400" dirty="0">
                <a:latin typeface="Courier New" panose="02070309020205020404" pitchFamily="49" charset="0"/>
                <a:cs typeface="Courier New" panose="02070309020205020404" pitchFamily="49" charset="0"/>
              </a:rPr>
              <a:t> Object. </a:t>
            </a:r>
            <a:r>
              <a:rPr lang="en-US" sz="1400" dirty="0" err="1">
                <a:latin typeface="Courier New" panose="02070309020205020404" pitchFamily="49" charset="0"/>
                <a:cs typeface="Courier New" panose="02070309020205020404" pitchFamily="49" charset="0"/>
              </a:rPr>
              <a:t>Supercedes</a:t>
            </a:r>
            <a:r>
              <a:rPr lang="en-US" sz="1400" dirty="0">
                <a:latin typeface="Courier New" panose="02070309020205020404" pitchFamily="49" charset="0"/>
                <a:cs typeface="Courier New" panose="02070309020205020404" pitchFamily="49" charset="0"/>
              </a:rPr>
              <a:t> any previous definition of line impedance. Line constants are computed for each frequency change or rho change. </a:t>
            </a:r>
          </a:p>
          <a:p>
            <a:pPr marL="914400" lvl="0" algn="just"/>
            <a:r>
              <a:rPr lang="en-US" sz="1400" b="1" dirty="0" err="1">
                <a:latin typeface="Courier New" panose="02070309020205020404" pitchFamily="49" charset="0"/>
                <a:cs typeface="Courier New" panose="02070309020205020404" pitchFamily="49" charset="0"/>
              </a:rPr>
              <a:t>EarthModel</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One of {Carson | </a:t>
            </a:r>
            <a:r>
              <a:rPr lang="en-US" sz="1400" dirty="0" err="1">
                <a:latin typeface="Courier New" panose="02070309020205020404" pitchFamily="49" charset="0"/>
                <a:cs typeface="Courier New" panose="02070309020205020404" pitchFamily="49" charset="0"/>
              </a:rPr>
              <a:t>FullCarson</a:t>
            </a:r>
            <a:r>
              <a:rPr lang="en-US" sz="1400" dirty="0">
                <a:latin typeface="Courier New" panose="02070309020205020404" pitchFamily="49" charset="0"/>
                <a:cs typeface="Courier New" panose="02070309020205020404" pitchFamily="49" charset="0"/>
              </a:rPr>
              <a:t> | Deri}. Default is the global value established with the Set </a:t>
            </a:r>
            <a:r>
              <a:rPr lang="en-US" sz="1400" dirty="0" err="1">
                <a:latin typeface="Courier New" panose="02070309020205020404" pitchFamily="49" charset="0"/>
                <a:cs typeface="Courier New" panose="02070309020205020404" pitchFamily="49" charset="0"/>
              </a:rPr>
              <a:t>EarthModel</a:t>
            </a:r>
            <a:r>
              <a:rPr lang="en-US" sz="1400" dirty="0">
                <a:latin typeface="Courier New" panose="02070309020205020404" pitchFamily="49" charset="0"/>
                <a:cs typeface="Courier New" panose="02070309020205020404" pitchFamily="49" charset="0"/>
              </a:rPr>
              <a:t> option. See the Options Help on </a:t>
            </a:r>
            <a:r>
              <a:rPr lang="en-US" sz="1400" dirty="0" err="1">
                <a:latin typeface="Courier New" panose="02070309020205020404" pitchFamily="49" charset="0"/>
                <a:cs typeface="Courier New" panose="02070309020205020404" pitchFamily="49" charset="0"/>
              </a:rPr>
              <a:t>EarthModel</a:t>
            </a:r>
            <a:r>
              <a:rPr lang="en-US" sz="1400" dirty="0">
                <a:latin typeface="Courier New" panose="02070309020205020404" pitchFamily="49" charset="0"/>
                <a:cs typeface="Courier New" panose="02070309020205020404" pitchFamily="49" charset="0"/>
              </a:rPr>
              <a:t> option. This is used to override the global value for this line. This option applies only when the "geometry“ property is used.</a:t>
            </a:r>
          </a:p>
          <a:p>
            <a:pPr marL="914400" lvl="0" algn="just"/>
            <a:r>
              <a:rPr lang="en-US" sz="1400" b="1" dirty="0">
                <a:latin typeface="Courier New" panose="02070309020205020404" pitchFamily="49" charset="0"/>
                <a:cs typeface="Courier New" panose="02070309020205020404" pitchFamily="49" charset="0"/>
              </a:rPr>
              <a:t>Units</a:t>
            </a:r>
            <a:r>
              <a:rPr lang="en-US" sz="1400" dirty="0">
                <a:latin typeface="Courier New" panose="02070309020205020404" pitchFamily="49" charset="0"/>
                <a:cs typeface="Courier New" panose="02070309020205020404" pitchFamily="49" charset="0"/>
              </a:rPr>
              <a:t> = Length Units = {none | mi | </a:t>
            </a:r>
            <a:r>
              <a:rPr lang="en-US" sz="1400" dirty="0" err="1">
                <a:latin typeface="Courier New" panose="02070309020205020404" pitchFamily="49" charset="0"/>
                <a:cs typeface="Courier New" panose="02070309020205020404" pitchFamily="49" charset="0"/>
              </a:rPr>
              <a:t>kft</a:t>
            </a:r>
            <a:r>
              <a:rPr lang="en-US" sz="1400" dirty="0">
                <a:latin typeface="Courier New" panose="02070309020205020404" pitchFamily="49" charset="0"/>
                <a:cs typeface="Courier New" panose="02070309020205020404" pitchFamily="49" charset="0"/>
              </a:rPr>
              <a:t> | km | m | Ft | in | cm } Default is None ‐ assumes length units match impedance units.</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 existing Line object to build this like.</a:t>
            </a:r>
          </a:p>
          <a:p>
            <a:pPr marL="914400" lvl="0" algn="just"/>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6655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0361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Reactor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95400"/>
            <a:ext cx="8009238" cy="5078313"/>
          </a:xfrm>
          <a:prstGeom prst="rect">
            <a:avLst/>
          </a:prstGeom>
          <a:noFill/>
        </p:spPr>
        <p:txBody>
          <a:bodyPr wrap="square" rtlCol="0">
            <a:spAutoFit/>
          </a:bodyPr>
          <a:lstStyle/>
          <a:p>
            <a:pPr lvl="0" algn="just"/>
            <a:r>
              <a:rPr lang="en-US" sz="1800" dirty="0"/>
              <a:t>The Reactor object is implemented with basically the same philosophy as a Capacitor (and a Fault object).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It is a </a:t>
            </a:r>
            <a:r>
              <a:rPr lang="en-US" sz="1800" b="1" i="1" dirty="0"/>
              <a:t>constant impedance </a:t>
            </a:r>
            <a:r>
              <a:rPr lang="en-US" sz="1800" dirty="0"/>
              <a:t>element that can be configured into a variety of connections. Like the Capacitor, the second terminal defaults to a Wye connection to ground, if not specified. In that case, it is flagged as a Shunt element. </a:t>
            </a:r>
          </a:p>
          <a:p>
            <a:pPr lvl="0" algn="just"/>
            <a:endParaRPr lang="en-US" sz="1800" dirty="0"/>
          </a:p>
          <a:p>
            <a:pPr marL="285750" lvl="0" indent="-285750" algn="just">
              <a:buFont typeface="Arial" panose="020B0604020202020204" pitchFamily="34" charset="0"/>
              <a:buChar char="•"/>
            </a:pPr>
            <a:r>
              <a:rPr lang="en-US" sz="1800" dirty="0"/>
              <a:t>By default, the Reactor has </a:t>
            </a:r>
            <a:r>
              <a:rPr lang="en-US" sz="1800" b="1" i="1" dirty="0"/>
              <a:t>no coupling </a:t>
            </a:r>
            <a:r>
              <a:rPr lang="en-US" sz="1800" dirty="0"/>
              <a:t>between the phases. Shunt reactors would typically be defined by kV and </a:t>
            </a:r>
            <a:r>
              <a:rPr lang="en-US" sz="1800" dirty="0" err="1"/>
              <a:t>kvar</a:t>
            </a:r>
            <a:r>
              <a:rPr lang="en-US" sz="1800" dirty="0"/>
              <a:t> properties, similar to a capacitor. Series reactors without mutual coupling would be defined by the R and X properties.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Note that if the connection is specified as “delta”, only the first terminal matters; there is no second terminal.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Mutual coupling between phases can be achieved by specifying </a:t>
            </a:r>
            <a:r>
              <a:rPr lang="en-US" sz="1800" dirty="0" err="1"/>
              <a:t>Rmatrix</a:t>
            </a:r>
            <a:r>
              <a:rPr lang="en-US" sz="1800" dirty="0"/>
              <a:t> and Xmatrix properties. </a:t>
            </a:r>
          </a:p>
          <a:p>
            <a:pPr lvl="0" algn="just"/>
            <a:endParaRPr lang="en-US" sz="1800" dirty="0"/>
          </a:p>
        </p:txBody>
      </p:sp>
    </p:spTree>
    <p:extLst>
      <p:ext uri="{BB962C8B-B14F-4D97-AF65-F5344CB8AC3E}">
        <p14:creationId xmlns:p14="http://schemas.microsoft.com/office/powerpoint/2010/main" val="31654372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0361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Reactor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7474"/>
            <a:ext cx="8153400" cy="4955203"/>
          </a:xfrm>
          <a:prstGeom prst="rect">
            <a:avLst/>
          </a:prstGeom>
          <a:noFill/>
        </p:spPr>
        <p:txBody>
          <a:bodyPr wrap="square" rtlCol="0">
            <a:spAutoFit/>
          </a:bodyPr>
          <a:lstStyle/>
          <a:p>
            <a:pPr algn="just"/>
            <a:r>
              <a:rPr lang="en-US" sz="1800" dirty="0"/>
              <a:t>The properties, are:</a:t>
            </a: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latin typeface="Courier New" panose="02070309020205020404" pitchFamily="49" charset="0"/>
                <a:cs typeface="Courier New" panose="02070309020205020404" pitchFamily="49" charset="0"/>
              </a:rPr>
              <a:t> = Number of phases.</a:t>
            </a: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dirty="0">
                <a:latin typeface="Courier New" panose="02070309020205020404" pitchFamily="49" charset="0"/>
                <a:cs typeface="Courier New" panose="02070309020205020404" pitchFamily="49" charset="0"/>
              </a:rPr>
              <a:t> = Name of the bus for terminal 1. </a:t>
            </a:r>
          </a:p>
          <a:p>
            <a:pPr marL="914400" lvl="0" algn="just"/>
            <a:r>
              <a:rPr lang="en-US" sz="1400" b="1" dirty="0">
                <a:solidFill>
                  <a:srgbClr val="FF0000"/>
                </a:solidFill>
                <a:latin typeface="Courier New" panose="02070309020205020404" pitchFamily="49" charset="0"/>
                <a:cs typeface="Courier New" panose="02070309020205020404" pitchFamily="49" charset="0"/>
              </a:rPr>
              <a:t>bus2</a:t>
            </a:r>
            <a:r>
              <a:rPr lang="en-US" sz="1400" dirty="0">
                <a:latin typeface="Courier New" panose="02070309020205020404" pitchFamily="49" charset="0"/>
                <a:cs typeface="Courier New" panose="02070309020205020404" pitchFamily="49" charset="0"/>
              </a:rPr>
              <a:t> = Name of bus for terminal 2. Defaults to all phases connected to first bus, node 0. (Shunt Wye Connection).</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t>
            </a:r>
            <a:r>
              <a:rPr lang="en-US" sz="1400" dirty="0">
                <a:latin typeface="Courier New" panose="02070309020205020404" pitchFamily="49" charset="0"/>
                <a:cs typeface="Courier New" panose="02070309020205020404" pitchFamily="49" charset="0"/>
              </a:rPr>
              <a:t> = For 2, 3‐phase, specify the phase‐phase kV. Otherwise specify actual coil rating.</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 Total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of all phases. Evenly divided among phases. It only determines X. You should specify R separately.</a:t>
            </a:r>
          </a:p>
          <a:p>
            <a:pPr marL="914400" lvl="0" algn="just"/>
            <a:r>
              <a:rPr lang="en-US" sz="1400" b="1" dirty="0">
                <a:solidFill>
                  <a:srgbClr val="FF0000"/>
                </a:solidFill>
                <a:latin typeface="Courier New" panose="02070309020205020404" pitchFamily="49" charset="0"/>
                <a:cs typeface="Courier New" panose="02070309020205020404" pitchFamily="49" charset="0"/>
              </a:rPr>
              <a:t>conn</a:t>
            </a:r>
            <a:r>
              <a:rPr lang="en-US" sz="1400" dirty="0">
                <a:latin typeface="Courier New" panose="02070309020205020404" pitchFamily="49" charset="0"/>
                <a:cs typeface="Courier New" panose="02070309020205020404" pitchFamily="49" charset="0"/>
              </a:rPr>
              <a:t> = {wye | delta |LN |LL} Default is wye, which is equivalent to LN. If Delta, then there is only one terminal.</a:t>
            </a:r>
            <a:endParaRPr lang="en-US" sz="1800" dirty="0">
              <a:latin typeface="Times New Roman" panose="02020603050405020304" pitchFamily="18" charset="0"/>
              <a:cs typeface="Times New Roman" panose="02020603050405020304" pitchFamily="18" charset="0"/>
            </a:endParaRPr>
          </a:p>
          <a:p>
            <a:pPr marL="914400" lvl="0" algn="just"/>
            <a:r>
              <a:rPr lang="en-US" sz="1400" b="1" dirty="0">
                <a:latin typeface="Courier New" panose="02070309020205020404" pitchFamily="49" charset="0"/>
                <a:cs typeface="Courier New" panose="02070309020205020404" pitchFamily="49" charset="0"/>
              </a:rPr>
              <a:t>Parallel</a:t>
            </a:r>
            <a:r>
              <a:rPr lang="en-US" sz="1400" dirty="0">
                <a:latin typeface="Courier New" panose="02070309020205020404" pitchFamily="49" charset="0"/>
                <a:cs typeface="Courier New" panose="02070309020205020404" pitchFamily="49" charset="0"/>
              </a:rPr>
              <a:t> = {Yes | No} Default=No. Indicates whether </a:t>
            </a:r>
            <a:r>
              <a:rPr lang="en-US" sz="1400" dirty="0" err="1">
                <a:latin typeface="Courier New" panose="02070309020205020404" pitchFamily="49" charset="0"/>
                <a:cs typeface="Courier New" panose="02070309020205020404" pitchFamily="49" charset="0"/>
              </a:rPr>
              <a:t>Rmatrix</a:t>
            </a:r>
            <a:r>
              <a:rPr lang="en-US" sz="1400" dirty="0">
                <a:latin typeface="Courier New" panose="02070309020205020404" pitchFamily="49" charset="0"/>
                <a:cs typeface="Courier New" panose="02070309020205020404" pitchFamily="49" charset="0"/>
              </a:rPr>
              <a:t> and Xmatrix are to be considered to be in parallel. This makes a significant difference in harmonic studies. Default is series. For other models, specify R and </a:t>
            </a:r>
            <a:r>
              <a:rPr lang="en-US" sz="1400" dirty="0" err="1">
                <a:latin typeface="Courier New" panose="02070309020205020404" pitchFamily="49" charset="0"/>
                <a:cs typeface="Courier New" panose="02070309020205020404" pitchFamily="49" charset="0"/>
              </a:rPr>
              <a:t>Rp</a:t>
            </a:r>
            <a:r>
              <a:rPr lang="en-US" sz="1400" dirty="0">
                <a:latin typeface="Courier New" panose="02070309020205020404" pitchFamily="49" charset="0"/>
                <a:cs typeface="Courier New" panose="02070309020205020404" pitchFamily="49" charset="0"/>
              </a:rPr>
              <a:t>.</a:t>
            </a:r>
          </a:p>
          <a:p>
            <a:pPr marL="914400" lvl="0" algn="just"/>
            <a:r>
              <a:rPr lang="en-US" sz="1400" b="1" dirty="0">
                <a:solidFill>
                  <a:srgbClr val="FF0000"/>
                </a:solidFill>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Resistance (in series with reactance), of each phase, in ohms.</a:t>
            </a:r>
          </a:p>
          <a:p>
            <a:pPr marL="914400" lvl="0" algn="just"/>
            <a:r>
              <a:rPr lang="en-US" sz="1400" b="1" dirty="0" err="1">
                <a:latin typeface="Courier New" panose="02070309020205020404" pitchFamily="49" charset="0"/>
                <a:cs typeface="Courier New" panose="02070309020205020404" pitchFamily="49" charset="0"/>
              </a:rPr>
              <a:t>Rmatrix</a:t>
            </a:r>
            <a:r>
              <a:rPr lang="en-US" sz="1400" dirty="0">
                <a:latin typeface="Courier New" panose="02070309020205020404" pitchFamily="49" charset="0"/>
                <a:cs typeface="Courier New" panose="02070309020205020404" pitchFamily="49" charset="0"/>
              </a:rPr>
              <a:t> = Resistance matrix, lower triangle, ohms at base frequency. Order of the matrix is the number of phases. Mutually exclusive to specifying parameters by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or R.</a:t>
            </a:r>
          </a:p>
          <a:p>
            <a:pPr marL="914400" lvl="0" algn="just"/>
            <a:r>
              <a:rPr lang="en-US" sz="1400" b="1" dirty="0" err="1">
                <a:latin typeface="Courier New" panose="02070309020205020404" pitchFamily="49" charset="0"/>
                <a:cs typeface="Courier New" panose="02070309020205020404" pitchFamily="49" charset="0"/>
              </a:rPr>
              <a:t>Rp</a:t>
            </a:r>
            <a:r>
              <a:rPr lang="en-US" sz="1400" dirty="0">
                <a:latin typeface="Courier New" panose="02070309020205020404" pitchFamily="49" charset="0"/>
                <a:cs typeface="Courier New" panose="02070309020205020404" pitchFamily="49" charset="0"/>
              </a:rPr>
              <a:t> = Resistance in parallel with R and X (the entire branch). Assumed infinite if not specified.</a:t>
            </a:r>
          </a:p>
          <a:p>
            <a:pPr lvl="0" algn="just"/>
            <a:r>
              <a:rPr lang="en-US" sz="1800" dirty="0"/>
              <a:t>	…</a:t>
            </a:r>
          </a:p>
        </p:txBody>
      </p:sp>
    </p:spTree>
    <p:extLst>
      <p:ext uri="{BB962C8B-B14F-4D97-AF65-F5344CB8AC3E}">
        <p14:creationId xmlns:p14="http://schemas.microsoft.com/office/powerpoint/2010/main" val="4120591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2" name="TextBox 11"/>
          <p:cNvSpPr txBox="1"/>
          <p:nvPr/>
        </p:nvSpPr>
        <p:spPr>
          <a:xfrm>
            <a:off x="488092" y="796678"/>
            <a:ext cx="5455508"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Tutorial Videos</a:t>
            </a:r>
            <a:endParaRPr lang="en-US" dirty="0"/>
          </a:p>
          <a:p>
            <a:endParaRPr lang="en-US" sz="1050" baseline="30000" dirty="0"/>
          </a:p>
        </p:txBody>
      </p:sp>
      <p:sp>
        <p:nvSpPr>
          <p:cNvPr id="10" name="TextBox 9"/>
          <p:cNvSpPr txBox="1"/>
          <p:nvPr/>
        </p:nvSpPr>
        <p:spPr>
          <a:xfrm>
            <a:off x="533400" y="1419135"/>
            <a:ext cx="8153400" cy="4524315"/>
          </a:xfrm>
          <a:prstGeom prst="rect">
            <a:avLst/>
          </a:prstGeom>
          <a:noFill/>
        </p:spPr>
        <p:txBody>
          <a:bodyPr wrap="square" rtlCol="0">
            <a:spAutoFit/>
          </a:bodyPr>
          <a:lstStyle/>
          <a:p>
            <a:pPr marL="342900" indent="-342900">
              <a:buFont typeface="Arial" panose="020B0604020202020204" pitchFamily="34" charset="0"/>
              <a:buChar char="•"/>
            </a:pPr>
            <a:r>
              <a:rPr lang="en-US" sz="1600" dirty="0"/>
              <a:t>Introduction: </a:t>
            </a:r>
            <a:r>
              <a:rPr lang="en-US" sz="1600" dirty="0">
                <a:hlinkClick r:id="rId3"/>
              </a:rPr>
              <a:t>https://www.youtube.com/watch?v=RGbfIfhGcRg&amp;list=PLcOap2oqW_gEMEVH9dg2HoXJ4NvydfsZM</a:t>
            </a:r>
            <a:endParaRPr lang="en-US" sz="1600" dirty="0"/>
          </a:p>
          <a:p>
            <a:pPr marL="342900" indent="-342900">
              <a:buFont typeface="Arial" panose="020B0604020202020204" pitchFamily="34" charset="0"/>
              <a:buChar char="•"/>
            </a:pPr>
            <a:r>
              <a:rPr lang="en-US" sz="1600" dirty="0"/>
              <a:t>Line: </a:t>
            </a:r>
            <a:r>
              <a:rPr lang="en-US" sz="1600" dirty="0">
                <a:hlinkClick r:id="rId4"/>
              </a:rPr>
              <a:t>https://www.youtube.com/watch?v=jUSWAC0jNDU&amp;list=PLcOap2oqW_gEMEVH9dg2HoXJ4NvydfsZM&amp;index=7</a:t>
            </a:r>
            <a:endParaRPr lang="en-US" sz="1600" dirty="0"/>
          </a:p>
          <a:p>
            <a:pPr marL="342900" indent="-342900">
              <a:buFont typeface="Arial" panose="020B0604020202020204" pitchFamily="34" charset="0"/>
              <a:buChar char="•"/>
            </a:pPr>
            <a:r>
              <a:rPr lang="en-US" sz="1600" dirty="0" err="1"/>
              <a:t>Linecode</a:t>
            </a:r>
            <a:r>
              <a:rPr lang="en-US" sz="1600" dirty="0"/>
              <a:t>: </a:t>
            </a:r>
            <a:r>
              <a:rPr lang="en-US" sz="1600" dirty="0">
                <a:hlinkClick r:id="rId5"/>
              </a:rPr>
              <a:t>https://www.youtube.com/watch?v=k8l3Lo10dgk&amp;list=PLcOap2oqW_gEMEVH9dg2HoXJ4NvydfsZM&amp;index=8</a:t>
            </a:r>
            <a:endParaRPr lang="en-US" sz="1600" dirty="0"/>
          </a:p>
          <a:p>
            <a:pPr marL="342900" indent="-342900">
              <a:buFont typeface="Arial" panose="020B0604020202020204" pitchFamily="34" charset="0"/>
              <a:buChar char="•"/>
            </a:pPr>
            <a:r>
              <a:rPr lang="en-US" sz="1600" dirty="0"/>
              <a:t>Transformer: </a:t>
            </a:r>
            <a:r>
              <a:rPr lang="en-US" sz="1600" dirty="0">
                <a:hlinkClick r:id="rId6"/>
              </a:rPr>
              <a:t>https://www.youtube.com/watch?v=z9EbQCmaWBo&amp;list=PLcOap2oqW_gEMEVH9dg2HoXJ4NvydfsZM&amp;index=12</a:t>
            </a:r>
            <a:endParaRPr lang="en-US" sz="1600" dirty="0"/>
          </a:p>
          <a:p>
            <a:pPr marL="342900" indent="-342900">
              <a:buFont typeface="Arial" panose="020B0604020202020204" pitchFamily="34" charset="0"/>
              <a:buChar char="•"/>
            </a:pPr>
            <a:r>
              <a:rPr lang="en-US" sz="1600" dirty="0"/>
              <a:t>Capacitor: </a:t>
            </a:r>
            <a:r>
              <a:rPr lang="en-US" sz="1600" dirty="0">
                <a:hlinkClick r:id="rId7"/>
              </a:rPr>
              <a:t>https://www.youtube.com/watch?v=cggpjOixWUI&amp;list=PLcOap2oqW_gEMEVH9dg2HoXJ4NvydfsZM&amp;index=11</a:t>
            </a:r>
            <a:endParaRPr lang="en-US" sz="1600" dirty="0"/>
          </a:p>
          <a:p>
            <a:pPr marL="342900" indent="-342900">
              <a:buFont typeface="Arial" panose="020B0604020202020204" pitchFamily="34" charset="0"/>
              <a:buChar char="•"/>
            </a:pPr>
            <a:r>
              <a:rPr lang="en-US" sz="1600" dirty="0"/>
              <a:t>Load: </a:t>
            </a:r>
            <a:r>
              <a:rPr lang="en-US" sz="1600" dirty="0">
                <a:hlinkClick r:id="rId8"/>
              </a:rPr>
              <a:t>https://www.youtube.com/watch?v=FANmMQPnDPY&amp;list=PLcOap2oqW_gEMEVH9dg2HoXJ4NvydfsZM&amp;index=10</a:t>
            </a:r>
            <a:endParaRPr lang="en-US" sz="1600" dirty="0"/>
          </a:p>
        </p:txBody>
      </p:sp>
    </p:spTree>
    <p:extLst>
      <p:ext uri="{BB962C8B-B14F-4D97-AF65-F5344CB8AC3E}">
        <p14:creationId xmlns:p14="http://schemas.microsoft.com/office/powerpoint/2010/main" val="128447855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0361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Reactor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143000"/>
            <a:ext cx="8009238" cy="5232202"/>
          </a:xfrm>
          <a:prstGeom prst="rect">
            <a:avLst/>
          </a:prstGeom>
          <a:noFill/>
        </p:spPr>
        <p:txBody>
          <a:bodyPr wrap="square" rtlCol="0">
            <a:spAutoFit/>
          </a:bodyPr>
          <a:lstStyle/>
          <a:p>
            <a:pPr algn="just"/>
            <a:r>
              <a:rPr lang="en-US" sz="1800" dirty="0"/>
              <a:t>The properties, are:</a:t>
            </a:r>
          </a:p>
          <a:p>
            <a:pPr algn="just"/>
            <a:r>
              <a:rPr lang="en-US" sz="1800" dirty="0"/>
              <a:t>	…</a:t>
            </a:r>
          </a:p>
          <a:p>
            <a:pPr marL="914400" lvl="0" algn="just"/>
            <a:r>
              <a:rPr lang="en-US" sz="1400" b="1" dirty="0">
                <a:solidFill>
                  <a:srgbClr val="FF0000"/>
                </a:solidFill>
                <a:latin typeface="Courier New" panose="02070309020205020404" pitchFamily="49" charset="0"/>
                <a:cs typeface="Courier New" panose="02070309020205020404" pitchFamily="49" charset="0"/>
              </a:rPr>
              <a:t>X</a:t>
            </a:r>
            <a:r>
              <a:rPr lang="en-US" sz="1400" dirty="0">
                <a:latin typeface="Courier New" panose="02070309020205020404" pitchFamily="49" charset="0"/>
                <a:cs typeface="Courier New" panose="02070309020205020404" pitchFamily="49" charset="0"/>
              </a:rPr>
              <a:t> = Reactance, of each phase, in ohms at base frequency.</a:t>
            </a:r>
          </a:p>
          <a:p>
            <a:pPr marL="914400" lvl="0" algn="just"/>
            <a:r>
              <a:rPr lang="en-US" sz="1400" b="1" dirty="0">
                <a:latin typeface="Courier New" panose="02070309020205020404" pitchFamily="49" charset="0"/>
                <a:cs typeface="Courier New" panose="02070309020205020404" pitchFamily="49" charset="0"/>
              </a:rPr>
              <a:t>Xmatrix</a:t>
            </a:r>
            <a:r>
              <a:rPr lang="en-US" sz="1400" dirty="0">
                <a:latin typeface="Courier New" panose="02070309020205020404" pitchFamily="49" charset="0"/>
                <a:cs typeface="Courier New" panose="02070309020205020404" pitchFamily="49" charset="0"/>
              </a:rPr>
              <a:t> = Reactance matrix, lower triangle, ohms at base frequency. Order of the matrix is the number of phases. Mutually exclusive to specifying parameters by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or X.</a:t>
            </a:r>
          </a:p>
          <a:p>
            <a:pPr marL="914400" lvl="0" algn="just"/>
            <a:r>
              <a:rPr lang="en-US" sz="1400" b="1" dirty="0">
                <a:latin typeface="Courier New" panose="02070309020205020404" pitchFamily="49" charset="0"/>
                <a:cs typeface="Courier New" panose="02070309020205020404" pitchFamily="49" charset="0"/>
              </a:rPr>
              <a:t>Z</a:t>
            </a:r>
            <a:r>
              <a:rPr lang="en-US" sz="1400" dirty="0">
                <a:latin typeface="Courier New" panose="02070309020205020404" pitchFamily="49" charset="0"/>
                <a:cs typeface="Courier New" panose="02070309020205020404" pitchFamily="49" charset="0"/>
              </a:rPr>
              <a:t> = Alternative way of defining R and X properties. Enter a 2‐element array representing R +</a:t>
            </a:r>
            <a:r>
              <a:rPr lang="en-US" sz="1400" dirty="0" err="1">
                <a:latin typeface="Courier New" panose="02070309020205020404" pitchFamily="49" charset="0"/>
                <a:cs typeface="Courier New" panose="02070309020205020404" pitchFamily="49" charset="0"/>
              </a:rPr>
              <a:t>jX</a:t>
            </a:r>
            <a:r>
              <a:rPr lang="en-US" sz="1400" dirty="0">
                <a:latin typeface="Courier New" panose="02070309020205020404" pitchFamily="49" charset="0"/>
                <a:cs typeface="Courier New" panose="02070309020205020404" pitchFamily="49" charset="0"/>
              </a:rPr>
              <a:t> in ohms.</a:t>
            </a:r>
          </a:p>
          <a:p>
            <a:pPr marL="914400" lvl="0" algn="just"/>
            <a:r>
              <a:rPr lang="en-US" sz="1400" b="1" dirty="0">
                <a:latin typeface="Courier New" panose="02070309020205020404" pitchFamily="49" charset="0"/>
                <a:cs typeface="Courier New" panose="02070309020205020404" pitchFamily="49" charset="0"/>
              </a:rPr>
              <a:t>Z1</a:t>
            </a:r>
            <a:r>
              <a:rPr lang="en-US" sz="1400" dirty="0">
                <a:latin typeface="Courier New" panose="02070309020205020404" pitchFamily="49" charset="0"/>
                <a:cs typeface="Courier New" panose="02070309020205020404" pitchFamily="49" charset="0"/>
              </a:rPr>
              <a:t> = Positive‐sequence impedance, ohms, as a 2‐element array representing a complex number.</a:t>
            </a:r>
          </a:p>
          <a:p>
            <a:pPr marL="914400" lvl="0" algn="just"/>
            <a:r>
              <a:rPr lang="en-US" sz="1400" b="1" dirty="0">
                <a:latin typeface="Courier New" panose="02070309020205020404" pitchFamily="49" charset="0"/>
                <a:cs typeface="Courier New" panose="02070309020205020404" pitchFamily="49" charset="0"/>
              </a:rPr>
              <a:t>Z2</a:t>
            </a:r>
            <a:r>
              <a:rPr lang="en-US" sz="1400" dirty="0">
                <a:latin typeface="Courier New" panose="02070309020205020404" pitchFamily="49" charset="0"/>
                <a:cs typeface="Courier New" panose="02070309020205020404" pitchFamily="49" charset="0"/>
              </a:rPr>
              <a:t> = Negative‐sequence impedance, ohms, as a 2‐element array representing a complex number.</a:t>
            </a:r>
          </a:p>
          <a:p>
            <a:pPr marL="914400" lvl="0" algn="just"/>
            <a:r>
              <a:rPr lang="en-US" sz="1400" b="1" dirty="0">
                <a:latin typeface="Courier New" panose="02070309020205020404" pitchFamily="49" charset="0"/>
                <a:cs typeface="Courier New" panose="02070309020205020404" pitchFamily="49" charset="0"/>
              </a:rPr>
              <a:t>Z0</a:t>
            </a:r>
            <a:r>
              <a:rPr lang="en-US" sz="1400" dirty="0">
                <a:latin typeface="Courier New" panose="02070309020205020404" pitchFamily="49" charset="0"/>
                <a:cs typeface="Courier New" panose="02070309020205020404" pitchFamily="49" charset="0"/>
              </a:rPr>
              <a:t> = Zero‐sequence impedance, ohms, as a 2‐element array representing a complex number.</a:t>
            </a:r>
          </a:p>
          <a:p>
            <a:pPr lvl="0" algn="just">
              <a:spcBef>
                <a:spcPts val="600"/>
              </a:spcBef>
              <a:spcAft>
                <a:spcPts val="600"/>
              </a:spcAft>
            </a:pPr>
            <a:r>
              <a:rPr lang="en-US" sz="1800" dirty="0"/>
              <a:t>Properties inherited from the circuit element class:</a:t>
            </a:r>
          </a:p>
          <a:p>
            <a:pPr marL="914400" lvl="0" algn="just"/>
            <a:r>
              <a:rPr lang="en-US" sz="1400" b="1" dirty="0">
                <a:latin typeface="Courier New" panose="02070309020205020404" pitchFamily="49" charset="0"/>
                <a:cs typeface="Courier New" panose="02070309020205020404" pitchFamily="49" charset="0"/>
              </a:rPr>
              <a:t>normamps</a:t>
            </a:r>
            <a:r>
              <a:rPr lang="en-US" sz="1400" dirty="0">
                <a:latin typeface="Courier New" panose="02070309020205020404" pitchFamily="49" charset="0"/>
                <a:cs typeface="Courier New" panose="02070309020205020404" pitchFamily="49" charset="0"/>
              </a:rPr>
              <a:t> = Normal rated current.</a:t>
            </a:r>
          </a:p>
          <a:p>
            <a:pPr marL="914400" lvl="0" algn="just"/>
            <a:r>
              <a:rPr lang="en-US" sz="1400" b="1" dirty="0" err="1">
                <a:latin typeface="Courier New" panose="02070309020205020404" pitchFamily="49" charset="0"/>
                <a:cs typeface="Courier New" panose="02070309020205020404" pitchFamily="49" charset="0"/>
              </a:rPr>
              <a:t>emergamps</a:t>
            </a:r>
            <a:r>
              <a:rPr lang="en-US" sz="1400" dirty="0">
                <a:latin typeface="Courier New" panose="02070309020205020404" pitchFamily="49" charset="0"/>
                <a:cs typeface="Courier New" panose="02070309020205020404" pitchFamily="49" charset="0"/>
              </a:rPr>
              <a:t> = Maximum current.</a:t>
            </a:r>
          </a:p>
          <a:p>
            <a:pPr marL="914400" lvl="0" algn="just"/>
            <a:r>
              <a:rPr lang="en-US" sz="1400" b="1" dirty="0">
                <a:latin typeface="Courier New" panose="02070309020205020404" pitchFamily="49" charset="0"/>
                <a:cs typeface="Courier New" panose="02070309020205020404" pitchFamily="49" charset="0"/>
              </a:rPr>
              <a:t>repair</a:t>
            </a:r>
            <a:r>
              <a:rPr lang="en-US" sz="1400" dirty="0">
                <a:latin typeface="Courier New" panose="02070309020205020404" pitchFamily="49" charset="0"/>
                <a:cs typeface="Courier New" panose="02070309020205020404" pitchFamily="49" charset="0"/>
              </a:rPr>
              <a:t> = Hours to repair.</a:t>
            </a:r>
          </a:p>
          <a:p>
            <a:pPr marL="914400" lvl="0" algn="just"/>
            <a:r>
              <a:rPr lang="en-US" sz="1400" b="1" dirty="0" err="1">
                <a:latin typeface="Courier New" panose="02070309020205020404" pitchFamily="49" charset="0"/>
                <a:cs typeface="Courier New" panose="02070309020205020404" pitchFamily="49" charset="0"/>
              </a:rPr>
              <a:t>faultrate</a:t>
            </a:r>
            <a:r>
              <a:rPr lang="en-US" sz="1400" dirty="0">
                <a:latin typeface="Courier New" panose="02070309020205020404" pitchFamily="49" charset="0"/>
                <a:cs typeface="Courier New" panose="02070309020205020404" pitchFamily="49" charset="0"/>
              </a:rPr>
              <a:t> = No. of failures per year.</a:t>
            </a:r>
          </a:p>
          <a:p>
            <a:pPr marL="914400" lvl="0" algn="just"/>
            <a:r>
              <a:rPr lang="en-US" sz="1400" b="1" dirty="0" err="1">
                <a:latin typeface="Courier New" panose="02070309020205020404" pitchFamily="49" charset="0"/>
                <a:cs typeface="Courier New" panose="02070309020205020404" pitchFamily="49" charset="0"/>
              </a:rPr>
              <a:t>Pctperm</a:t>
            </a:r>
            <a:r>
              <a:rPr lang="en-US" sz="1400" dirty="0">
                <a:latin typeface="Courier New" panose="02070309020205020404" pitchFamily="49" charset="0"/>
                <a:cs typeface="Courier New" panose="02070309020205020404" pitchFamily="49" charset="0"/>
              </a:rPr>
              <a:t> = Percent of failures that become permanent.</a:t>
            </a:r>
          </a:p>
          <a:p>
            <a:pPr algn="just"/>
            <a:r>
              <a:rPr lang="en-US" sz="1800" dirty="0"/>
              <a:t>	…</a:t>
            </a:r>
          </a:p>
          <a:p>
            <a:pPr marL="914400" lvl="0" algn="just"/>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9992014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0361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Reactor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7474"/>
            <a:ext cx="8009238" cy="1738938"/>
          </a:xfrm>
          <a:prstGeom prst="rect">
            <a:avLst/>
          </a:prstGeom>
          <a:noFill/>
        </p:spPr>
        <p:txBody>
          <a:bodyPr wrap="square" rtlCol="0">
            <a:spAutoFit/>
          </a:bodyPr>
          <a:lstStyle/>
          <a:p>
            <a:pPr lvl="0" algn="just">
              <a:spcBef>
                <a:spcPts val="600"/>
              </a:spcBef>
              <a:spcAft>
                <a:spcPts val="600"/>
              </a:spcAft>
            </a:pPr>
            <a:r>
              <a:rPr lang="en-US" sz="1800" dirty="0"/>
              <a:t>Properties inherited from the circuit element class:</a:t>
            </a:r>
          </a:p>
          <a:p>
            <a:pPr lvl="0" algn="just">
              <a:spcBef>
                <a:spcPts val="600"/>
              </a:spcBef>
              <a:spcAft>
                <a:spcPts val="600"/>
              </a:spcAft>
            </a:pPr>
            <a:r>
              <a:rPr lang="en-US" sz="1800" dirty="0"/>
              <a:t>	…</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for ratings.</a:t>
            </a:r>
          </a:p>
          <a:p>
            <a:pPr marL="914400" lvl="0" algn="just"/>
            <a:r>
              <a:rPr lang="en-US" sz="1400" b="1" dirty="0">
                <a:latin typeface="Courier New" panose="02070309020205020404" pitchFamily="49" charset="0"/>
                <a:cs typeface="Courier New" panose="02070309020205020404" pitchFamily="49" charset="0"/>
              </a:rPr>
              <a:t>enabled</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Yes|No</a:t>
            </a:r>
            <a:r>
              <a:rPr lang="en-US" sz="1400" dirty="0">
                <a:latin typeface="Courier New" panose="02070309020205020404" pitchFamily="49" charset="0"/>
                <a:cs typeface="Courier New" panose="02070309020205020404" pitchFamily="49" charset="0"/>
              </a:rPr>
              <a:t> or </a:t>
            </a:r>
            <a:r>
              <a:rPr lang="en-US" sz="1400" dirty="0" err="1">
                <a:latin typeface="Courier New" panose="02070309020205020404" pitchFamily="49" charset="0"/>
                <a:cs typeface="Courier New" panose="02070309020205020404" pitchFamily="49" charset="0"/>
              </a:rPr>
              <a:t>True|False</a:t>
            </a:r>
            <a:r>
              <a:rPr lang="en-US" sz="1400" dirty="0">
                <a:latin typeface="Courier New" panose="02070309020205020404" pitchFamily="49" charset="0"/>
                <a:cs typeface="Courier New" panose="02070309020205020404" pitchFamily="49" charset="0"/>
              </a:rPr>
              <a:t>} Indicates whether this element is enabled.</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Make like another object.</a:t>
            </a:r>
          </a:p>
        </p:txBody>
      </p:sp>
    </p:spTree>
    <p:extLst>
      <p:ext uri="{BB962C8B-B14F-4D97-AF65-F5344CB8AC3E}">
        <p14:creationId xmlns:p14="http://schemas.microsoft.com/office/powerpoint/2010/main" val="25879200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60718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Transformer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516082"/>
            <a:ext cx="8009238" cy="4247317"/>
          </a:xfrm>
          <a:prstGeom prst="rect">
            <a:avLst/>
          </a:prstGeom>
          <a:noFill/>
        </p:spPr>
        <p:txBody>
          <a:bodyPr wrap="square" rtlCol="0">
            <a:spAutoFit/>
          </a:bodyPr>
          <a:lstStyle/>
          <a:p>
            <a:pPr lvl="0" algn="just"/>
            <a:r>
              <a:rPr lang="en-US" sz="1800" dirty="0"/>
              <a:t>The Transformer object is implemented as a </a:t>
            </a:r>
            <a:r>
              <a:rPr lang="en-US" sz="1800" b="1" i="1" dirty="0"/>
              <a:t>multi‐terminal</a:t>
            </a:r>
            <a:r>
              <a:rPr lang="en-US" sz="1800" dirty="0"/>
              <a:t> (two or more) power delivery element. </a:t>
            </a:r>
          </a:p>
          <a:p>
            <a:pPr lvl="0" algn="just"/>
            <a:endParaRPr lang="en-US" sz="1800" dirty="0"/>
          </a:p>
          <a:p>
            <a:pPr marL="285750" lvl="0" indent="-285750" algn="just">
              <a:buFont typeface="Arial" panose="020B0604020202020204" pitchFamily="34" charset="0"/>
              <a:buChar char="•"/>
            </a:pPr>
            <a:r>
              <a:rPr lang="en-US" sz="1800" dirty="0"/>
              <a:t>A transformer consists of </a:t>
            </a:r>
            <a:r>
              <a:rPr lang="en-US" sz="1800" b="1" i="1" dirty="0"/>
              <a:t>two or more Windings</a:t>
            </a:r>
            <a:r>
              <a:rPr lang="en-US" sz="1800" dirty="0"/>
              <a:t>, connected in a variety of ways (with a default Wye‐Delta connection). You can specify the parameters of one winding at a time. Alternatively, you can use arrays to set all the winding values at once. For the first way, you can use the "</a:t>
            </a:r>
            <a:r>
              <a:rPr lang="en-US" sz="1800" dirty="0" err="1"/>
              <a:t>wdg</a:t>
            </a:r>
            <a:r>
              <a:rPr lang="en-US" sz="1800" dirty="0"/>
              <a:t>=…" parameter to select a winding for editing.</a:t>
            </a:r>
          </a:p>
          <a:p>
            <a:pPr lvl="0" algn="just"/>
            <a:endParaRPr lang="en-US" sz="1800" dirty="0"/>
          </a:p>
          <a:p>
            <a:pPr marL="285750" lvl="0" indent="-285750" algn="just">
              <a:buFont typeface="Arial" panose="020B0604020202020204" pitchFamily="34" charset="0"/>
              <a:buChar char="•"/>
            </a:pPr>
            <a:r>
              <a:rPr lang="en-US" sz="1800" dirty="0"/>
              <a:t>Transformers have </a:t>
            </a:r>
            <a:r>
              <a:rPr lang="en-US" sz="1800" b="1" i="1" dirty="0"/>
              <a:t>one or more phases</a:t>
            </a:r>
            <a:r>
              <a:rPr lang="en-US" sz="1800" dirty="0"/>
              <a:t>. The number of conductors per terminal is always one more than the number of phases. For wye‐ or star‐connected windings, the extra conductor is the neutral conductor. For delta‐connected windings, the extra conductor is open internally (you normally leave this connected to node 0).</a:t>
            </a:r>
          </a:p>
          <a:p>
            <a:pPr lvl="0" algn="just"/>
            <a:endParaRPr lang="en-US" sz="1800" dirty="0"/>
          </a:p>
        </p:txBody>
      </p:sp>
    </p:spTree>
    <p:extLst>
      <p:ext uri="{BB962C8B-B14F-4D97-AF65-F5344CB8AC3E}">
        <p14:creationId xmlns:p14="http://schemas.microsoft.com/office/powerpoint/2010/main" val="42475054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60718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Transformer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601362" y="1219200"/>
            <a:ext cx="8009238" cy="443198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 properties, are:</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Phases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Number of phases. Default is 3.</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Windings</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Number of windings. Default is 2.</a:t>
            </a:r>
          </a:p>
          <a:p>
            <a:pPr lvl="2" algn="just"/>
            <a:endParaRPr lang="en-US" sz="1600" dirty="0">
              <a:solidFill>
                <a:srgbClr val="000000"/>
              </a:solidFill>
            </a:endParaRPr>
          </a:p>
          <a:p>
            <a:pPr lvl="2" algn="just"/>
            <a:r>
              <a:rPr lang="en-US" sz="1600" dirty="0">
                <a:solidFill>
                  <a:srgbClr val="000000"/>
                </a:solidFill>
              </a:rPr>
              <a:t>Note: For defining the winding values </a:t>
            </a:r>
            <a:r>
              <a:rPr lang="en-US" sz="1600" b="1" i="1" dirty="0">
                <a:solidFill>
                  <a:srgbClr val="000000"/>
                </a:solidFill>
              </a:rPr>
              <a:t>one winding at a time</a:t>
            </a:r>
            <a:r>
              <a:rPr lang="en-US" sz="1600" dirty="0">
                <a:solidFill>
                  <a:srgbClr val="000000"/>
                </a:solidFill>
              </a:rPr>
              <a:t>, use the following parameters. If you define one winding at a time, you should always start the winding definition with "</a:t>
            </a:r>
            <a:r>
              <a:rPr lang="en-US" sz="1600" dirty="0" err="1">
                <a:solidFill>
                  <a:srgbClr val="000000"/>
                </a:solidFill>
              </a:rPr>
              <a:t>wdg</a:t>
            </a:r>
            <a:r>
              <a:rPr lang="en-US" sz="1600" dirty="0">
                <a:solidFill>
                  <a:srgbClr val="000000"/>
                </a:solidFill>
              </a:rPr>
              <a:t> = …“. </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Wdg</a:t>
            </a:r>
            <a:r>
              <a:rPr lang="en-US" sz="1400" dirty="0">
                <a:solidFill>
                  <a:srgbClr val="000000"/>
                </a:solidFill>
                <a:latin typeface="Courier New" panose="02070309020205020404" pitchFamily="49" charset="0"/>
                <a:cs typeface="Courier New" panose="02070309020205020404" pitchFamily="49" charset="0"/>
              </a:rPr>
              <a:t> = An integer representing the winding which will become the active winding for subsequent data.</a:t>
            </a:r>
          </a:p>
          <a:p>
            <a:pPr marL="914400" lvl="0" algn="just"/>
            <a:r>
              <a:rPr lang="en-US" sz="1400" b="1" dirty="0">
                <a:solidFill>
                  <a:srgbClr val="FF0000"/>
                </a:solidFill>
                <a:latin typeface="Courier New" panose="02070309020205020404" pitchFamily="49" charset="0"/>
                <a:cs typeface="Courier New" panose="02070309020205020404" pitchFamily="49" charset="0"/>
              </a:rPr>
              <a:t>Bus</a:t>
            </a:r>
            <a:r>
              <a:rPr lang="en-US" sz="1400" dirty="0">
                <a:solidFill>
                  <a:srgbClr val="000000"/>
                </a:solidFill>
                <a:latin typeface="Courier New" panose="02070309020205020404" pitchFamily="49" charset="0"/>
                <a:cs typeface="Courier New" panose="02070309020205020404" pitchFamily="49" charset="0"/>
              </a:rPr>
              <a:t> = The name of bus to which the winding is connected.</a:t>
            </a:r>
          </a:p>
          <a:p>
            <a:pPr marL="914400" lvl="0" algn="just"/>
            <a:r>
              <a:rPr lang="en-US" sz="1400" b="1" dirty="0">
                <a:solidFill>
                  <a:srgbClr val="FF0000"/>
                </a:solidFill>
                <a:latin typeface="Courier New" panose="02070309020205020404" pitchFamily="49" charset="0"/>
                <a:cs typeface="Courier New" panose="02070309020205020404" pitchFamily="49" charset="0"/>
              </a:rPr>
              <a:t>Conn</a:t>
            </a:r>
            <a:r>
              <a:rPr lang="en-US" sz="1400" dirty="0">
                <a:solidFill>
                  <a:srgbClr val="000000"/>
                </a:solidFill>
                <a:latin typeface="Courier New" panose="02070309020205020404" pitchFamily="49" charset="0"/>
                <a:cs typeface="Courier New" panose="02070309020205020404" pitchFamily="49" charset="0"/>
              </a:rPr>
              <a:t> = Connection of this winding. One of {wye | ln} for wye connected banks or {delta | </a:t>
            </a:r>
            <a:r>
              <a:rPr lang="en-US" sz="1400" dirty="0" err="1">
                <a:solidFill>
                  <a:srgbClr val="000000"/>
                </a:solidFill>
                <a:latin typeface="Courier New" panose="02070309020205020404" pitchFamily="49" charset="0"/>
                <a:cs typeface="Courier New" panose="02070309020205020404" pitchFamily="49" charset="0"/>
              </a:rPr>
              <a:t>ll</a:t>
            </a:r>
            <a:r>
              <a:rPr lang="en-US" sz="1400" dirty="0">
                <a:solidFill>
                  <a:srgbClr val="000000"/>
                </a:solidFill>
                <a:latin typeface="Courier New" panose="02070309020205020404" pitchFamily="49" charset="0"/>
                <a:cs typeface="Courier New" panose="02070309020205020404" pitchFamily="49" charset="0"/>
              </a:rPr>
              <a:t>} for delta (line‐line) connected banks. Default is wye.</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t>
            </a:r>
            <a:r>
              <a:rPr lang="en-US" sz="1400" dirty="0">
                <a:solidFill>
                  <a:srgbClr val="000000"/>
                </a:solidFill>
                <a:latin typeface="Courier New" panose="02070309020205020404" pitchFamily="49" charset="0"/>
                <a:cs typeface="Courier New" panose="02070309020205020404" pitchFamily="49" charset="0"/>
              </a:rPr>
              <a:t> = Rated voltage of this winding, in kV. For transformers designated 2‐ or 3‐phase, enter phase-to-phase kV. For all other designations, enter actual winding kV rating. Two‐phase transformers are assumed to be employed in a 3‐phase system. Default is 12.47 kV.</a:t>
            </a:r>
          </a:p>
          <a:p>
            <a:pPr lvl="0" algn="just"/>
            <a:r>
              <a:rPr lang="en-US" sz="1800" dirty="0">
                <a:solidFill>
                  <a:srgbClr val="000000"/>
                </a:solidFill>
              </a:rPr>
              <a:t>	…</a:t>
            </a:r>
          </a:p>
        </p:txBody>
      </p:sp>
    </p:spTree>
    <p:extLst>
      <p:ext uri="{BB962C8B-B14F-4D97-AF65-F5344CB8AC3E}">
        <p14:creationId xmlns:p14="http://schemas.microsoft.com/office/powerpoint/2010/main" val="39893461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60718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Transformer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7474"/>
            <a:ext cx="8009238" cy="4893647"/>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a:t>
            </a:r>
            <a:r>
              <a:rPr lang="en-US" sz="1400" dirty="0">
                <a:latin typeface="Courier New" panose="02070309020205020404" pitchFamily="49" charset="0"/>
                <a:cs typeface="Courier New" panose="02070309020205020404" pitchFamily="49" charset="0"/>
              </a:rPr>
              <a:t> = Base kVA rating of this winding.</a:t>
            </a:r>
          </a:p>
          <a:p>
            <a:pPr marL="914400" lvl="0" algn="just"/>
            <a:r>
              <a:rPr lang="en-US" sz="1400" b="1" dirty="0">
                <a:latin typeface="Courier New" panose="02070309020205020404" pitchFamily="49" charset="0"/>
                <a:cs typeface="Courier New" panose="02070309020205020404" pitchFamily="49" charset="0"/>
              </a:rPr>
              <a:t>Tap</a:t>
            </a:r>
            <a:r>
              <a:rPr lang="en-US" sz="1400" dirty="0">
                <a:latin typeface="Courier New" panose="02070309020205020404" pitchFamily="49" charset="0"/>
                <a:cs typeface="Courier New" panose="02070309020205020404" pitchFamily="49" charset="0"/>
              </a:rPr>
              <a:t> = Per unit tap on which this winding is set.</a:t>
            </a:r>
          </a:p>
          <a:p>
            <a:pPr marL="914400" lvl="0" algn="just"/>
            <a:r>
              <a:rPr lang="en-US" sz="1400" b="1" dirty="0">
                <a:solidFill>
                  <a:srgbClr val="FF0000"/>
                </a:solidFill>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Percent resistance of this winding on the rated kVA base. (Reactance is between two windings and is specified separately ‐‐ see below.)</a:t>
            </a:r>
          </a:p>
          <a:p>
            <a:pPr marL="914400" lvl="0" algn="just"/>
            <a:r>
              <a:rPr lang="en-US" sz="1400" b="1" dirty="0" err="1">
                <a:latin typeface="Courier New" panose="02070309020205020404" pitchFamily="49" charset="0"/>
                <a:cs typeface="Courier New" panose="02070309020205020404" pitchFamily="49" charset="0"/>
              </a:rPr>
              <a:t>rneut</a:t>
            </a:r>
            <a:r>
              <a:rPr lang="en-US" sz="1400" dirty="0">
                <a:latin typeface="Courier New" panose="02070309020205020404" pitchFamily="49" charset="0"/>
                <a:cs typeface="Courier New" panose="02070309020205020404" pitchFamily="49" charset="0"/>
              </a:rPr>
              <a:t> = Neutral resistance to ground in ohms for this winding. Ignored if delta winding. For open ungrounded neutral, set to a negative number. Default is –1 (capable of being ungrounded).</a:t>
            </a:r>
          </a:p>
          <a:p>
            <a:pPr marL="914400" lvl="0" algn="just"/>
            <a:r>
              <a:rPr lang="en-US" sz="1400" b="1" dirty="0" err="1">
                <a:latin typeface="Courier New" panose="02070309020205020404" pitchFamily="49" charset="0"/>
                <a:cs typeface="Courier New" panose="02070309020205020404" pitchFamily="49" charset="0"/>
              </a:rPr>
              <a:t>xneut</a:t>
            </a:r>
            <a:r>
              <a:rPr lang="en-US" sz="1400" dirty="0">
                <a:latin typeface="Courier New" panose="02070309020205020404" pitchFamily="49" charset="0"/>
                <a:cs typeface="Courier New" panose="02070309020205020404" pitchFamily="49" charset="0"/>
              </a:rPr>
              <a:t> = Neutral reactance in ohms for this winding. Ignored if delta winding. Assumed to be in series with neutral resistance. Default is 0.</a:t>
            </a:r>
          </a:p>
          <a:p>
            <a:pPr marL="914400" lvl="0" algn="just"/>
            <a:endParaRPr lang="en-US" sz="1400" dirty="0">
              <a:latin typeface="Courier New" panose="02070309020205020404" pitchFamily="49" charset="0"/>
              <a:cs typeface="Courier New" panose="02070309020205020404" pitchFamily="49" charset="0"/>
            </a:endParaRPr>
          </a:p>
          <a:p>
            <a:pPr marL="914400" lvl="0" algn="just"/>
            <a:r>
              <a:rPr lang="en-US" sz="1600" dirty="0">
                <a:solidFill>
                  <a:srgbClr val="000000"/>
                </a:solidFill>
              </a:rPr>
              <a:t>Note: Alternatively, you can use the following properties to set the winding values using </a:t>
            </a:r>
            <a:r>
              <a:rPr lang="en-US" sz="1600" b="1" i="1" dirty="0">
                <a:solidFill>
                  <a:srgbClr val="000000"/>
                </a:solidFill>
              </a:rPr>
              <a:t>arrays</a:t>
            </a:r>
            <a:r>
              <a:rPr lang="en-US" sz="1600" dirty="0">
                <a:solidFill>
                  <a:srgbClr val="000000"/>
                </a:solidFill>
              </a:rPr>
              <a:t> (setting of </a:t>
            </a:r>
            <a:r>
              <a:rPr lang="en-US" sz="1600" dirty="0" err="1">
                <a:solidFill>
                  <a:srgbClr val="000000"/>
                </a:solidFill>
              </a:rPr>
              <a:t>wdg</a:t>
            </a:r>
            <a:r>
              <a:rPr lang="en-US" sz="1600" dirty="0">
                <a:solidFill>
                  <a:srgbClr val="000000"/>
                </a:solidFill>
              </a:rPr>
              <a:t>= … is ignored). The names of these properties are simply the plural form of the property name above.</a:t>
            </a:r>
          </a:p>
          <a:p>
            <a:pPr marL="914400" lvl="0" algn="just"/>
            <a:r>
              <a:rPr lang="en-US" sz="1400" b="1" dirty="0">
                <a:solidFill>
                  <a:srgbClr val="FF0000"/>
                </a:solidFill>
                <a:latin typeface="Courier New" panose="02070309020205020404" pitchFamily="49" charset="0"/>
                <a:cs typeface="Courier New" panose="02070309020205020404" pitchFamily="49" charset="0"/>
              </a:rPr>
              <a:t>Buses</a:t>
            </a:r>
            <a:r>
              <a:rPr lang="en-US" sz="1400" dirty="0">
                <a:latin typeface="Courier New" panose="02070309020205020404" pitchFamily="49" charset="0"/>
                <a:cs typeface="Courier New" panose="02070309020205020404" pitchFamily="49" charset="0"/>
              </a:rPr>
              <a:t> = Array of bus definitions for windings [1, 2. …].</a:t>
            </a:r>
          </a:p>
          <a:p>
            <a:pPr marL="914400" lvl="0" algn="just"/>
            <a:r>
              <a:rPr lang="en-US" sz="1400" b="1" dirty="0">
                <a:solidFill>
                  <a:srgbClr val="FF0000"/>
                </a:solidFill>
                <a:latin typeface="Courier New" panose="02070309020205020404" pitchFamily="49" charset="0"/>
                <a:cs typeface="Courier New" panose="02070309020205020404" pitchFamily="49" charset="0"/>
              </a:rPr>
              <a:t>Conns</a:t>
            </a:r>
            <a:r>
              <a:rPr lang="en-US" sz="1400" dirty="0">
                <a:latin typeface="Courier New" panose="02070309020205020404" pitchFamily="49" charset="0"/>
                <a:cs typeface="Courier New" panose="02070309020205020404" pitchFamily="49" charset="0"/>
              </a:rPr>
              <a:t> = Array of winding connections for windings [1, 2. …].</a:t>
            </a:r>
          </a:p>
          <a:p>
            <a:pPr marL="914400" lvl="0" algn="just"/>
            <a:r>
              <a:rPr lang="en-US" sz="1400" b="1" dirty="0">
                <a:solidFill>
                  <a:srgbClr val="FF0000"/>
                </a:solidFill>
                <a:latin typeface="Courier New" panose="02070309020205020404" pitchFamily="49" charset="0"/>
                <a:cs typeface="Courier New" panose="02070309020205020404" pitchFamily="49" charset="0"/>
              </a:rPr>
              <a:t>KVs</a:t>
            </a:r>
            <a:r>
              <a:rPr lang="en-US" sz="1400" dirty="0">
                <a:latin typeface="Courier New" panose="02070309020205020404" pitchFamily="49" charset="0"/>
                <a:cs typeface="Courier New" panose="02070309020205020404" pitchFamily="49" charset="0"/>
              </a:rPr>
              <a:t> = Array of kV ratings for windings [1,2,…].</a:t>
            </a:r>
          </a:p>
          <a:p>
            <a:pPr lvl="0" algn="just"/>
            <a:r>
              <a:rPr lang="en-US" sz="1800" dirty="0"/>
              <a:t>	…</a:t>
            </a:r>
          </a:p>
        </p:txBody>
      </p:sp>
    </p:spTree>
    <p:extLst>
      <p:ext uri="{BB962C8B-B14F-4D97-AF65-F5344CB8AC3E}">
        <p14:creationId xmlns:p14="http://schemas.microsoft.com/office/powerpoint/2010/main" val="3507398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60718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Transformer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17474"/>
            <a:ext cx="8009238" cy="4801314"/>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a:solidFill>
                  <a:srgbClr val="FF0000"/>
                </a:solidFill>
                <a:latin typeface="Courier New" panose="02070309020205020404" pitchFamily="49" charset="0"/>
                <a:cs typeface="Courier New" panose="02070309020205020404" pitchFamily="49" charset="0"/>
              </a:rPr>
              <a:t>KVAs</a:t>
            </a:r>
            <a:r>
              <a:rPr lang="en-US" sz="1400" dirty="0">
                <a:latin typeface="Courier New" panose="02070309020205020404" pitchFamily="49" charset="0"/>
                <a:cs typeface="Courier New" panose="02070309020205020404" pitchFamily="49" charset="0"/>
              </a:rPr>
              <a:t> = Array of base kVA ratings for windings [1,2,…].</a:t>
            </a:r>
          </a:p>
          <a:p>
            <a:pPr marL="914400" lvl="0" algn="just"/>
            <a:r>
              <a:rPr lang="en-US" sz="1400" b="1" dirty="0">
                <a:latin typeface="Courier New" panose="02070309020205020404" pitchFamily="49" charset="0"/>
                <a:cs typeface="Courier New" panose="02070309020205020404" pitchFamily="49" charset="0"/>
              </a:rPr>
              <a:t>Taps</a:t>
            </a:r>
            <a:r>
              <a:rPr lang="en-US" sz="1400" dirty="0">
                <a:latin typeface="Courier New" panose="02070309020205020404" pitchFamily="49" charset="0"/>
                <a:cs typeface="Courier New" panose="02070309020205020404" pitchFamily="49" charset="0"/>
              </a:rPr>
              <a:t> = Array of per unit taps for windings [1,2,…].</a:t>
            </a:r>
          </a:p>
          <a:p>
            <a:pPr marL="914400" lvl="0" algn="just"/>
            <a:r>
              <a:rPr lang="en-US" sz="1400" b="1" dirty="0">
                <a:solidFill>
                  <a:srgbClr val="FF0000"/>
                </a:solidFill>
                <a:latin typeface="Courier New" panose="02070309020205020404" pitchFamily="49" charset="0"/>
                <a:cs typeface="Courier New" panose="02070309020205020404" pitchFamily="49" charset="0"/>
              </a:rPr>
              <a:t>%Rs</a:t>
            </a:r>
            <a:r>
              <a:rPr lang="en-US" sz="1400" dirty="0">
                <a:latin typeface="Courier New" panose="02070309020205020404" pitchFamily="49" charset="0"/>
                <a:cs typeface="Courier New" panose="02070309020205020404" pitchFamily="49" charset="0"/>
              </a:rPr>
              <a:t> = Array of percent resistances for windings [1, 2. …]</a:t>
            </a:r>
          </a:p>
          <a:p>
            <a:pPr marL="914400" lvl="0" algn="just"/>
            <a:endParaRPr lang="en-US" sz="1400" dirty="0">
              <a:latin typeface="Courier New" panose="02070309020205020404" pitchFamily="49" charset="0"/>
              <a:cs typeface="Courier New" panose="02070309020205020404" pitchFamily="49" charset="0"/>
            </a:endParaRPr>
          </a:p>
          <a:p>
            <a:pPr marL="914400" lvl="0" algn="just"/>
            <a:r>
              <a:rPr lang="en-US" sz="1600" dirty="0">
                <a:solidFill>
                  <a:srgbClr val="000000"/>
                </a:solidFill>
              </a:rPr>
              <a:t>In addition, you can use the following properties to define the </a:t>
            </a:r>
            <a:r>
              <a:rPr lang="en-US" sz="1600" b="1" i="1" dirty="0" err="1">
                <a:solidFill>
                  <a:srgbClr val="000000"/>
                </a:solidFill>
              </a:rPr>
              <a:t>reactances</a:t>
            </a:r>
            <a:r>
              <a:rPr lang="en-US" sz="1600" dirty="0">
                <a:solidFill>
                  <a:srgbClr val="000000"/>
                </a:solidFill>
              </a:rPr>
              <a:t> of the transformer. For 2‐ and 3‐winding transformers, you may use the conventional XHL, XLT, and XHT (or X12, X23, X13) parameters. You may also put the values in an array (</a:t>
            </a:r>
            <a:r>
              <a:rPr lang="en-US" sz="1600" dirty="0" err="1">
                <a:solidFill>
                  <a:srgbClr val="000000"/>
                </a:solidFill>
              </a:rPr>
              <a:t>xscarray</a:t>
            </a:r>
            <a:r>
              <a:rPr lang="en-US" sz="1600" dirty="0">
                <a:solidFill>
                  <a:srgbClr val="000000"/>
                </a:solidFill>
              </a:rPr>
              <a:t>), which is required for higher phase order transformers. There are always n*(n‐1)/2 different short circuit </a:t>
            </a:r>
            <a:r>
              <a:rPr lang="en-US" sz="1600" dirty="0" err="1">
                <a:solidFill>
                  <a:srgbClr val="000000"/>
                </a:solidFill>
              </a:rPr>
              <a:t>reactances</a:t>
            </a:r>
            <a:r>
              <a:rPr lang="en-US" sz="1600" dirty="0">
                <a:solidFill>
                  <a:srgbClr val="000000"/>
                </a:solidFill>
              </a:rPr>
              <a:t>, where n is the number of windings. Always use the kVA base of the first winding for entering impedances. Impedance values are entered in percent.</a:t>
            </a:r>
          </a:p>
          <a:p>
            <a:pPr marL="914400" lvl="0" algn="just"/>
            <a:r>
              <a:rPr lang="en-US" sz="1400" b="1" dirty="0">
                <a:solidFill>
                  <a:srgbClr val="FF0000"/>
                </a:solidFill>
                <a:latin typeface="Courier New" panose="02070309020205020404" pitchFamily="49" charset="0"/>
                <a:cs typeface="Courier New" panose="02070309020205020404" pitchFamily="49" charset="0"/>
              </a:rPr>
              <a:t>XHL (or X12) </a:t>
            </a:r>
            <a:r>
              <a:rPr lang="en-US" sz="1400" dirty="0">
                <a:latin typeface="Courier New" panose="02070309020205020404" pitchFamily="49" charset="0"/>
                <a:cs typeface="Courier New" panose="02070309020205020404" pitchFamily="49" charset="0"/>
              </a:rPr>
              <a:t>= Percent reactance high‐to‐low (winding 1 to winding 2).</a:t>
            </a:r>
          </a:p>
          <a:p>
            <a:pPr marL="914400" lvl="0" algn="just"/>
            <a:r>
              <a:rPr lang="en-US" sz="1400" b="1" dirty="0">
                <a:solidFill>
                  <a:srgbClr val="FF0000"/>
                </a:solidFill>
                <a:latin typeface="Courier New" panose="02070309020205020404" pitchFamily="49" charset="0"/>
                <a:cs typeface="Courier New" panose="02070309020205020404" pitchFamily="49" charset="0"/>
              </a:rPr>
              <a:t>XLT (or X23) </a:t>
            </a:r>
            <a:r>
              <a:rPr lang="en-US" sz="1400" dirty="0">
                <a:latin typeface="Courier New" panose="02070309020205020404" pitchFamily="49" charset="0"/>
                <a:cs typeface="Courier New" panose="02070309020205020404" pitchFamily="49" charset="0"/>
              </a:rPr>
              <a:t>= Percent reactance low‐to‐tertiary (winding 2 to winding 3).</a:t>
            </a:r>
          </a:p>
          <a:p>
            <a:pPr marL="914400" lvl="0" algn="just"/>
            <a:r>
              <a:rPr lang="en-US" sz="1400" b="1" dirty="0">
                <a:solidFill>
                  <a:srgbClr val="FF0000"/>
                </a:solidFill>
                <a:latin typeface="Courier New" panose="02070309020205020404" pitchFamily="49" charset="0"/>
                <a:cs typeface="Courier New" panose="02070309020205020404" pitchFamily="49" charset="0"/>
              </a:rPr>
              <a:t>XHT (or X13) </a:t>
            </a:r>
            <a:r>
              <a:rPr lang="en-US" sz="1400" dirty="0">
                <a:latin typeface="Courier New" panose="02070309020205020404" pitchFamily="49" charset="0"/>
                <a:cs typeface="Courier New" panose="02070309020205020404" pitchFamily="49" charset="0"/>
              </a:rPr>
              <a:t>= Percent reactance high‐to‐tertiary (winding 1 to winding 3).</a:t>
            </a:r>
          </a:p>
          <a:p>
            <a:pPr lvl="0" algn="just"/>
            <a:r>
              <a:rPr lang="en-US" sz="1800" dirty="0"/>
              <a:t>	…</a:t>
            </a:r>
          </a:p>
        </p:txBody>
      </p:sp>
    </p:spTree>
    <p:extLst>
      <p:ext uri="{BB962C8B-B14F-4D97-AF65-F5344CB8AC3E}">
        <p14:creationId xmlns:p14="http://schemas.microsoft.com/office/powerpoint/2010/main" val="13376600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60718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Transformer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7474"/>
            <a:ext cx="8009238" cy="4585871"/>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dirty="0">
                <a:latin typeface="Courier New" panose="02070309020205020404" pitchFamily="49" charset="0"/>
                <a:cs typeface="Courier New" panose="02070309020205020404" pitchFamily="49" charset="0"/>
              </a:rPr>
              <a:t>General transformer rating data:</a:t>
            </a:r>
          </a:p>
          <a:p>
            <a:pPr marL="914400" lvl="0" algn="just"/>
            <a:r>
              <a:rPr lang="en-US" sz="1400" b="1" dirty="0">
                <a:latin typeface="Courier New" panose="02070309020205020404" pitchFamily="49" charset="0"/>
                <a:cs typeface="Courier New" panose="02070309020205020404" pitchFamily="49" charset="0"/>
              </a:rPr>
              <a:t>Thermal</a:t>
            </a:r>
            <a:r>
              <a:rPr lang="en-US" sz="1400" dirty="0">
                <a:latin typeface="Courier New" panose="02070309020205020404" pitchFamily="49" charset="0"/>
                <a:cs typeface="Courier New" panose="02070309020205020404" pitchFamily="49" charset="0"/>
              </a:rPr>
              <a:t> = Thermal time constant, hrs. Default is 2.</a:t>
            </a:r>
          </a:p>
          <a:p>
            <a:pPr marL="914400" lvl="0" algn="just"/>
            <a:r>
              <a:rPr lang="en-US" sz="1400" b="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Thermal exponent, n, from IEEE/ANSI C57. Default is 0.8.</a:t>
            </a:r>
          </a:p>
          <a:p>
            <a:pPr marL="914400" lvl="0" algn="just"/>
            <a:r>
              <a:rPr lang="en-US" sz="1400" b="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 = Thermal exponent, m, from IEEE/ANSI C57. Default is 0.8.</a:t>
            </a:r>
          </a:p>
          <a:p>
            <a:pPr marL="914400" lvl="0" algn="just"/>
            <a:r>
              <a:rPr lang="en-US" sz="1400" b="1" dirty="0" err="1">
                <a:latin typeface="Courier New" panose="02070309020205020404" pitchFamily="49" charset="0"/>
                <a:cs typeface="Courier New" panose="02070309020205020404" pitchFamily="49" charset="0"/>
              </a:rPr>
              <a:t>flrise</a:t>
            </a:r>
            <a:r>
              <a:rPr lang="en-US" sz="1400" dirty="0">
                <a:latin typeface="Courier New" panose="02070309020205020404" pitchFamily="49" charset="0"/>
                <a:cs typeface="Courier New" panose="02070309020205020404" pitchFamily="49" charset="0"/>
              </a:rPr>
              <a:t> = Full‐load temperature rise, degrees centigrade. Default is 65.</a:t>
            </a:r>
          </a:p>
          <a:p>
            <a:pPr marL="914400" lvl="0" algn="just"/>
            <a:r>
              <a:rPr lang="en-US" sz="1400" b="1" dirty="0" err="1">
                <a:latin typeface="Courier New" panose="02070309020205020404" pitchFamily="49" charset="0"/>
                <a:cs typeface="Courier New" panose="02070309020205020404" pitchFamily="49" charset="0"/>
              </a:rPr>
              <a:t>hsrise</a:t>
            </a:r>
            <a:r>
              <a:rPr lang="en-US" sz="1400" dirty="0">
                <a:latin typeface="Courier New" panose="02070309020205020404" pitchFamily="49" charset="0"/>
                <a:cs typeface="Courier New" panose="02070309020205020404" pitchFamily="49" charset="0"/>
              </a:rPr>
              <a:t> = Hot‐spot temperature rise, degrees centigrade. Default is 15.</a:t>
            </a:r>
          </a:p>
          <a:p>
            <a:pPr marL="914400" lvl="0" algn="just"/>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Loadloss</a:t>
            </a:r>
            <a:r>
              <a:rPr lang="en-US" sz="1400" dirty="0">
                <a:latin typeface="Courier New" panose="02070309020205020404" pitchFamily="49" charset="0"/>
                <a:cs typeface="Courier New" panose="02070309020205020404" pitchFamily="49" charset="0"/>
              </a:rPr>
              <a:t> = Percent Losses at rated load. Causes the %r values to be set for windings 1 and 2.</a:t>
            </a:r>
          </a:p>
          <a:p>
            <a:pPr marL="914400" lvl="0" algn="just"/>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Noloadloss</a:t>
            </a:r>
            <a:r>
              <a:rPr lang="en-US" sz="1400" dirty="0">
                <a:latin typeface="Courier New" panose="02070309020205020404" pitchFamily="49" charset="0"/>
                <a:cs typeface="Courier New" panose="02070309020205020404" pitchFamily="49" charset="0"/>
              </a:rPr>
              <a:t> = Percent No load losses at nominal voltage. Default is 0. Causes a resistive branch to be added in parallel with the magnetizing inductance.</a:t>
            </a:r>
          </a:p>
          <a:p>
            <a:pPr marL="914400" lvl="0" algn="just"/>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imag</a:t>
            </a:r>
            <a:r>
              <a:rPr lang="en-US" sz="1400" dirty="0">
                <a:latin typeface="Courier New" panose="02070309020205020404" pitchFamily="49" charset="0"/>
                <a:cs typeface="Courier New" panose="02070309020205020404" pitchFamily="49" charset="0"/>
              </a:rPr>
              <a:t> = Percent magnetizing current. Default is 0. An inductance is used to represent the magnetizing current. This is embedded within the transformer model as the primitive Y matrix is being computed.</a:t>
            </a:r>
          </a:p>
          <a:p>
            <a:pPr lvl="0" algn="just"/>
            <a:r>
              <a:rPr lang="en-US" sz="1800" dirty="0"/>
              <a:t>	…</a:t>
            </a:r>
          </a:p>
        </p:txBody>
      </p:sp>
    </p:spTree>
    <p:extLst>
      <p:ext uri="{BB962C8B-B14F-4D97-AF65-F5344CB8AC3E}">
        <p14:creationId xmlns:p14="http://schemas.microsoft.com/office/powerpoint/2010/main" val="12696009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189308" cy="704478"/>
          </a:xfrm>
        </p:spPr>
        <p:txBody>
          <a:bodyPr/>
          <a:lstStyle/>
          <a:p>
            <a:r>
              <a:rPr lang="en-US" sz="4000" dirty="0">
                <a:latin typeface="Times New Roman" panose="02020603050405020304" pitchFamily="18" charset="0"/>
                <a:cs typeface="Times New Roman" panose="02020603050405020304" pitchFamily="18" charset="0"/>
              </a:rPr>
              <a:t>Define A Circuit – Power Delivery Element</a:t>
            </a:r>
          </a:p>
        </p:txBody>
      </p:sp>
      <p:sp>
        <p:nvSpPr>
          <p:cNvPr id="8" name="Rectangle 7"/>
          <p:cNvSpPr/>
          <p:nvPr/>
        </p:nvSpPr>
        <p:spPr>
          <a:xfrm>
            <a:off x="533400" y="807206"/>
            <a:ext cx="260718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Transformer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40572"/>
            <a:ext cx="8009238" cy="4093428"/>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err="1">
                <a:latin typeface="Courier New" panose="02070309020205020404" pitchFamily="49" charset="0"/>
                <a:cs typeface="Courier New" panose="02070309020205020404" pitchFamily="49" charset="0"/>
              </a:rPr>
              <a:t>Ppm_Antifloat</a:t>
            </a:r>
            <a:r>
              <a:rPr lang="en-US" sz="1400" dirty="0">
                <a:latin typeface="Courier New" panose="02070309020205020404" pitchFamily="49" charset="0"/>
                <a:cs typeface="Courier New" panose="02070309020205020404" pitchFamily="49" charset="0"/>
              </a:rPr>
              <a:t> = Parts per million for anti floating reactance to be connected from each terminal to ground. Default is 1. That is, the diagonal of the primitive Y matrix is increased by a factor of 1.000001.</a:t>
            </a:r>
          </a:p>
          <a:p>
            <a:pPr marL="914400" lvl="0" algn="just"/>
            <a:r>
              <a:rPr lang="en-US" sz="1400" b="1" dirty="0" err="1">
                <a:latin typeface="Courier New" panose="02070309020205020404" pitchFamily="49" charset="0"/>
                <a:cs typeface="Courier New" panose="02070309020205020404" pitchFamily="49" charset="0"/>
              </a:rPr>
              <a:t>NormHKVA</a:t>
            </a:r>
            <a:r>
              <a:rPr lang="en-US" sz="1400" dirty="0">
                <a:latin typeface="Courier New" panose="02070309020205020404" pitchFamily="49" charset="0"/>
                <a:cs typeface="Courier New" panose="02070309020205020404" pitchFamily="49" charset="0"/>
              </a:rPr>
              <a:t> = Normal maximum kVA rating for H winding (1). Usually 100 ‐ 110% of maximum nameplate rating.</a:t>
            </a:r>
          </a:p>
          <a:p>
            <a:pPr marL="914400" lvl="0" algn="just"/>
            <a:r>
              <a:rPr lang="en-US" sz="1400" b="1" dirty="0" err="1">
                <a:latin typeface="Courier New" panose="02070309020205020404" pitchFamily="49" charset="0"/>
                <a:cs typeface="Courier New" panose="02070309020205020404" pitchFamily="49" charset="0"/>
              </a:rPr>
              <a:t>EmergHKVA</a:t>
            </a:r>
            <a:r>
              <a:rPr lang="en-US" sz="1400" dirty="0">
                <a:latin typeface="Courier New" panose="02070309020205020404" pitchFamily="49" charset="0"/>
                <a:cs typeface="Courier New" panose="02070309020205020404" pitchFamily="49" charset="0"/>
              </a:rPr>
              <a:t> = Emergency maximum kVA rating for H winding (1). Usually 140-150% of maximum nameplate rating. This is the amount of loading that will cause 1% loss of life in one day.</a:t>
            </a:r>
          </a:p>
          <a:p>
            <a:pPr marL="914400" lvl="0" algn="just"/>
            <a:r>
              <a:rPr lang="en-US" sz="1400" b="1" dirty="0" err="1">
                <a:latin typeface="Courier New" panose="02070309020205020404" pitchFamily="49" charset="0"/>
                <a:cs typeface="Courier New" panose="02070309020205020404" pitchFamily="49" charset="0"/>
              </a:rPr>
              <a:t>Faultrate</a:t>
            </a:r>
            <a:r>
              <a:rPr lang="en-US" sz="1400" dirty="0">
                <a:latin typeface="Courier New" panose="02070309020205020404" pitchFamily="49" charset="0"/>
                <a:cs typeface="Courier New" panose="02070309020205020404" pitchFamily="49" charset="0"/>
              </a:rPr>
              <a:t> = Failure rate for transformer. Defaults to 0.007 per year. All are considered permanent.</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Hz. Default is 60.0</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another Transformer object on which to base this one.</a:t>
            </a:r>
          </a:p>
          <a:p>
            <a:pPr marL="914400" lvl="0" algn="just"/>
            <a:r>
              <a:rPr lang="en-US" sz="1400" b="1" dirty="0">
                <a:latin typeface="Courier New" panose="02070309020205020404" pitchFamily="49" charset="0"/>
                <a:cs typeface="Courier New" panose="02070309020205020404" pitchFamily="49" charset="0"/>
              </a:rPr>
              <a:t>Sub</a:t>
            </a:r>
            <a:r>
              <a:rPr lang="en-US" sz="1400" dirty="0">
                <a:latin typeface="Courier New" panose="02070309020205020404" pitchFamily="49" charset="0"/>
                <a:cs typeface="Courier New" panose="02070309020205020404" pitchFamily="49" charset="0"/>
              </a:rPr>
              <a:t> = Yes/No. Designates whether this transformer is to be treated as a substation. Default is No.</a:t>
            </a:r>
          </a:p>
        </p:txBody>
      </p:sp>
    </p:spTree>
    <p:extLst>
      <p:ext uri="{BB962C8B-B14F-4D97-AF65-F5344CB8AC3E}">
        <p14:creationId xmlns:p14="http://schemas.microsoft.com/office/powerpoint/2010/main" val="26348419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7" name="TextBox 6"/>
          <p:cNvSpPr txBox="1"/>
          <p:nvPr/>
        </p:nvSpPr>
        <p:spPr>
          <a:xfrm>
            <a:off x="1066800" y="1676400"/>
            <a:ext cx="7399638" cy="3154710"/>
          </a:xfrm>
          <a:prstGeom prst="rect">
            <a:avLst/>
          </a:prstGeom>
          <a:noFill/>
        </p:spPr>
        <p:txBody>
          <a:bodyPr wrap="square" rtlCol="0">
            <a:spAutoFit/>
          </a:bodyPr>
          <a:lstStyle/>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Load Object;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Generator Object;</a:t>
            </a:r>
          </a:p>
          <a:p>
            <a:pPr marL="342900" lvl="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Storage Object.</a:t>
            </a:r>
          </a:p>
          <a:p>
            <a:endParaRPr lang="en-US" dirty="0"/>
          </a:p>
          <a:p>
            <a:r>
              <a:rPr lang="en-US" dirty="0"/>
              <a:t> </a:t>
            </a:r>
          </a:p>
          <a:p>
            <a:endParaRPr lang="en-US" sz="1050" baseline="30000" dirty="0"/>
          </a:p>
        </p:txBody>
      </p:sp>
    </p:spTree>
    <p:extLst>
      <p:ext uri="{BB962C8B-B14F-4D97-AF65-F5344CB8AC3E}">
        <p14:creationId xmlns:p14="http://schemas.microsoft.com/office/powerpoint/2010/main" val="293458561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TextBox 5"/>
          <p:cNvSpPr txBox="1"/>
          <p:nvPr/>
        </p:nvSpPr>
        <p:spPr>
          <a:xfrm>
            <a:off x="533400" y="1447800"/>
            <a:ext cx="8009238" cy="4401205"/>
          </a:xfrm>
          <a:prstGeom prst="rect">
            <a:avLst/>
          </a:prstGeom>
          <a:noFill/>
        </p:spPr>
        <p:txBody>
          <a:bodyPr wrap="square" rtlCol="0">
            <a:spAutoFit/>
          </a:bodyPr>
          <a:lstStyle/>
          <a:p>
            <a:pPr lvl="0" algn="just"/>
            <a:r>
              <a:rPr lang="en-US" sz="2000" dirty="0"/>
              <a:t>A Load is a complicated Power Conversion element that is at the heart of many analysis. </a:t>
            </a:r>
          </a:p>
          <a:p>
            <a:pPr marL="342900" lvl="0" indent="-342900" algn="just">
              <a:buFont typeface="Arial" panose="020B0604020202020204" pitchFamily="34" charset="0"/>
              <a:buChar char="•"/>
            </a:pPr>
            <a:endParaRPr lang="en-US" sz="2000" dirty="0"/>
          </a:p>
          <a:p>
            <a:pPr marL="342900" lvl="0" indent="-342900" algn="just">
              <a:buFont typeface="Arial" panose="020B0604020202020204" pitchFamily="34" charset="0"/>
              <a:buChar char="•"/>
            </a:pPr>
            <a:r>
              <a:rPr lang="en-US" sz="2000" dirty="0"/>
              <a:t>It is basically defined by its nominal kW and PF or its kW and </a:t>
            </a:r>
            <a:r>
              <a:rPr lang="en-US" sz="2000" dirty="0" err="1"/>
              <a:t>kvar</a:t>
            </a:r>
            <a:r>
              <a:rPr lang="en-US" sz="2000" dirty="0"/>
              <a:t>. Then it may be modified by a number of </a:t>
            </a:r>
            <a:r>
              <a:rPr lang="en-US" sz="2000" b="1" i="1" dirty="0"/>
              <a:t>multipliers</a:t>
            </a:r>
            <a:r>
              <a:rPr lang="en-US" sz="2000" dirty="0"/>
              <a:t>, including the global circuit load multiplier, yearly load shape, daily load shape, and a duty-cycle load shape.</a:t>
            </a:r>
          </a:p>
          <a:p>
            <a:pPr lvl="0" algn="just"/>
            <a:endParaRPr lang="en-US" sz="2000" dirty="0"/>
          </a:p>
          <a:p>
            <a:pPr marL="342900" lvl="0" indent="-342900" algn="just">
              <a:buFont typeface="Arial" panose="020B0604020202020204" pitchFamily="34" charset="0"/>
              <a:buChar char="•"/>
            </a:pPr>
            <a:r>
              <a:rPr lang="en-US" sz="2000" dirty="0"/>
              <a:t>The default is for the load to be a </a:t>
            </a:r>
            <a:r>
              <a:rPr lang="en-US" sz="2000" b="1" i="1" dirty="0"/>
              <a:t>current injection source</a:t>
            </a:r>
            <a:r>
              <a:rPr lang="en-US" sz="2000" dirty="0"/>
              <a:t>. Thus, its primitive Y matrix contains only the impedance that might exist from the neutral of a wye‐connected load to ground. </a:t>
            </a:r>
            <a:endParaRPr lang="en-US" sz="2000" baseline="30000" dirty="0"/>
          </a:p>
          <a:p>
            <a:pPr lvl="0" algn="just"/>
            <a:endParaRPr lang="en-US" sz="2000" dirty="0"/>
          </a:p>
          <a:p>
            <a:pPr marL="342900" lvl="0" indent="-342900" algn="just">
              <a:buFont typeface="Arial" panose="020B0604020202020204" pitchFamily="34" charset="0"/>
              <a:buChar char="•"/>
            </a:pPr>
            <a:r>
              <a:rPr lang="en-US" sz="2000" dirty="0"/>
              <a:t>Loads are assumed </a:t>
            </a:r>
            <a:r>
              <a:rPr lang="en-US" sz="2000" b="1" i="1" dirty="0"/>
              <a:t>balanced</a:t>
            </a:r>
            <a:r>
              <a:rPr lang="en-US" sz="2000" dirty="0"/>
              <a:t> for the number of specified phases. If you would like unbalanced loads, you can define separate single‐phase loads.</a:t>
            </a:r>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4139305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Installation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TextBox 9"/>
          <p:cNvSpPr txBox="1"/>
          <p:nvPr/>
        </p:nvSpPr>
        <p:spPr>
          <a:xfrm>
            <a:off x="533400" y="914400"/>
            <a:ext cx="8153400" cy="569387"/>
          </a:xfrm>
          <a:prstGeom prst="rect">
            <a:avLst/>
          </a:prstGeom>
          <a:noFill/>
        </p:spPr>
        <p:txBody>
          <a:bodyPr wrap="square" rtlCol="0">
            <a:spAutoFit/>
          </a:bodyPr>
          <a:lstStyle/>
          <a:p>
            <a:pPr marL="342900" lvl="0" indent="-342900">
              <a:buFont typeface="Arial" panose="020B0604020202020204" pitchFamily="34" charset="0"/>
              <a:buChar char="•"/>
            </a:pPr>
            <a:r>
              <a:rPr lang="en-US" sz="1200" dirty="0">
                <a:solidFill>
                  <a:srgbClr val="000000"/>
                </a:solidFill>
              </a:rPr>
              <a:t>Enter the link </a:t>
            </a:r>
            <a:r>
              <a:rPr lang="en-US" sz="1200" dirty="0">
                <a:solidFill>
                  <a:srgbClr val="000000"/>
                </a:solidFill>
                <a:hlinkClick r:id="rId3"/>
              </a:rPr>
              <a:t>https://sourceforge.net/projects/electricdss/</a:t>
            </a:r>
            <a:r>
              <a:rPr lang="en-US" sz="1200" dirty="0">
                <a:solidFill>
                  <a:srgbClr val="000000"/>
                </a:solidFill>
              </a:rPr>
              <a:t> in your internet browser.</a:t>
            </a:r>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200" dirty="0"/>
              <a:t>Click “Download” button in the figure below, the software will be downloaded automatically.</a:t>
            </a:r>
            <a:endParaRPr lang="en-US" dirty="0"/>
          </a:p>
          <a:p>
            <a:endParaRPr lang="en-US" sz="1050" baseline="30000" dirty="0"/>
          </a:p>
        </p:txBody>
      </p:sp>
      <p:pic>
        <p:nvPicPr>
          <p:cNvPr id="13" name="Picture 12"/>
          <p:cNvPicPr>
            <a:picLocks noChangeAspect="1"/>
          </p:cNvPicPr>
          <p:nvPr/>
        </p:nvPicPr>
        <p:blipFill>
          <a:blip r:embed="rId4"/>
          <a:stretch>
            <a:fillRect/>
          </a:stretch>
        </p:blipFill>
        <p:spPr>
          <a:xfrm>
            <a:off x="2514600" y="1371600"/>
            <a:ext cx="3317274" cy="1981200"/>
          </a:xfrm>
          <a:prstGeom prst="rect">
            <a:avLst/>
          </a:prstGeom>
        </p:spPr>
      </p:pic>
      <p:sp>
        <p:nvSpPr>
          <p:cNvPr id="14" name="TextBox 13"/>
          <p:cNvSpPr txBox="1"/>
          <p:nvPr/>
        </p:nvSpPr>
        <p:spPr>
          <a:xfrm>
            <a:off x="556054" y="3484602"/>
            <a:ext cx="8153400" cy="553998"/>
          </a:xfrm>
          <a:prstGeom prst="rect">
            <a:avLst/>
          </a:prstGeom>
          <a:noFill/>
        </p:spPr>
        <p:txBody>
          <a:bodyPr wrap="square" rtlCol="0">
            <a:spAutoFit/>
          </a:bodyPr>
          <a:lstStyle/>
          <a:p>
            <a:pPr marL="342900" indent="-342900">
              <a:buFont typeface="Arial" panose="020B0604020202020204" pitchFamily="34" charset="0"/>
              <a:buChar char="•"/>
            </a:pPr>
            <a:r>
              <a:rPr lang="en-US" sz="1200" dirty="0"/>
              <a:t>Open the downloaded </a:t>
            </a:r>
            <a:r>
              <a:rPr lang="en-US" sz="1200" dirty="0" err="1"/>
              <a:t>OpenDSSInstaller</a:t>
            </a:r>
            <a:r>
              <a:rPr lang="en-US" sz="1200" dirty="0"/>
              <a:t>.</a:t>
            </a:r>
          </a:p>
          <a:p>
            <a:r>
              <a:rPr lang="en-US" sz="1100" dirty="0"/>
              <a:t>          (If your PC displays the reminder as below, click “more info”,  then click “Run anyway”.)</a:t>
            </a:r>
            <a:endParaRPr lang="en-US" dirty="0"/>
          </a:p>
          <a:p>
            <a:endParaRPr lang="en-US" sz="1050" baseline="30000" dirty="0"/>
          </a:p>
        </p:txBody>
      </p:sp>
      <p:pic>
        <p:nvPicPr>
          <p:cNvPr id="15" name="Picture 14"/>
          <p:cNvPicPr>
            <a:picLocks noChangeAspect="1"/>
          </p:cNvPicPr>
          <p:nvPr/>
        </p:nvPicPr>
        <p:blipFill>
          <a:blip r:embed="rId5"/>
          <a:stretch>
            <a:fillRect/>
          </a:stretch>
        </p:blipFill>
        <p:spPr>
          <a:xfrm>
            <a:off x="1447800" y="3910323"/>
            <a:ext cx="2315526" cy="2155386"/>
          </a:xfrm>
          <a:prstGeom prst="rect">
            <a:avLst/>
          </a:prstGeom>
        </p:spPr>
      </p:pic>
      <p:pic>
        <p:nvPicPr>
          <p:cNvPr id="16" name="Picture 15"/>
          <p:cNvPicPr>
            <a:picLocks noChangeAspect="1"/>
          </p:cNvPicPr>
          <p:nvPr/>
        </p:nvPicPr>
        <p:blipFill>
          <a:blip r:embed="rId6"/>
          <a:stretch>
            <a:fillRect/>
          </a:stretch>
        </p:blipFill>
        <p:spPr>
          <a:xfrm>
            <a:off x="4403189" y="3910324"/>
            <a:ext cx="2281419" cy="2152038"/>
          </a:xfrm>
          <a:prstGeom prst="rect">
            <a:avLst/>
          </a:prstGeom>
        </p:spPr>
      </p:pic>
    </p:spTree>
    <p:extLst>
      <p:ext uri="{BB962C8B-B14F-4D97-AF65-F5344CB8AC3E}">
        <p14:creationId xmlns:p14="http://schemas.microsoft.com/office/powerpoint/2010/main" val="21592966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7" name="TextBox 6"/>
          <p:cNvSpPr txBox="1"/>
          <p:nvPr/>
        </p:nvSpPr>
        <p:spPr>
          <a:xfrm>
            <a:off x="533400" y="1219200"/>
            <a:ext cx="8009238" cy="4124206"/>
          </a:xfrm>
          <a:prstGeom prst="rect">
            <a:avLst/>
          </a:prstGeom>
          <a:noFill/>
        </p:spPr>
        <p:txBody>
          <a:bodyPr wrap="square" rtlCol="0">
            <a:spAutoFit/>
          </a:bodyPr>
          <a:lstStyle/>
          <a:p>
            <a:pPr lvl="0" algn="just"/>
            <a:r>
              <a:rPr lang="en-US" sz="1800" dirty="0"/>
              <a:t>There are three normal ways to specify the base load:</a:t>
            </a:r>
          </a:p>
          <a:p>
            <a:pPr marL="914400" lvl="0" algn="just">
              <a:spcBef>
                <a:spcPts val="600"/>
              </a:spcBef>
              <a:spcAft>
                <a:spcPts val="0"/>
              </a:spcAft>
            </a:pPr>
            <a:r>
              <a:rPr lang="en-US" sz="1800" dirty="0"/>
              <a:t>1. kW, PF</a:t>
            </a:r>
          </a:p>
          <a:p>
            <a:pPr marL="914400" lvl="0" algn="just">
              <a:spcBef>
                <a:spcPts val="0"/>
              </a:spcBef>
              <a:spcAft>
                <a:spcPts val="0"/>
              </a:spcAft>
            </a:pPr>
            <a:r>
              <a:rPr lang="en-US" sz="1800" dirty="0"/>
              <a:t>2. kW, </a:t>
            </a:r>
            <a:r>
              <a:rPr lang="en-US" sz="1800" dirty="0" err="1"/>
              <a:t>kvar</a:t>
            </a:r>
            <a:endParaRPr lang="en-US" sz="1800" dirty="0"/>
          </a:p>
          <a:p>
            <a:pPr marL="914400" lvl="0" algn="just">
              <a:spcBef>
                <a:spcPts val="0"/>
              </a:spcBef>
              <a:spcAft>
                <a:spcPts val="600"/>
              </a:spcAft>
            </a:pPr>
            <a:r>
              <a:rPr lang="en-US" sz="1800" dirty="0"/>
              <a:t>3. kVA, PF</a:t>
            </a:r>
          </a:p>
          <a:p>
            <a:pPr lvl="0" algn="just"/>
            <a:endParaRPr lang="en-US" sz="1800" dirty="0"/>
          </a:p>
          <a:p>
            <a:pPr lvl="0" algn="just"/>
            <a:r>
              <a:rPr lang="en-US" sz="1800" dirty="0"/>
              <a:t>The properties are:</a:t>
            </a: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dirty="0">
                <a:latin typeface="Courier New" panose="02070309020205020404" pitchFamily="49" charset="0"/>
                <a:cs typeface="Courier New" panose="02070309020205020404" pitchFamily="49" charset="0"/>
              </a:rPr>
              <a:t> = Name of bus to which the load is connected. You should include node definitions if the terminal conductors are connected abnormally. </a:t>
            </a: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latin typeface="Courier New" panose="02070309020205020404" pitchFamily="49" charset="0"/>
                <a:cs typeface="Courier New" panose="02070309020205020404" pitchFamily="49" charset="0"/>
              </a:rPr>
              <a:t> = No. of phases of this load.</a:t>
            </a:r>
          </a:p>
          <a:p>
            <a:pPr marL="914400" lvl="0" algn="just"/>
            <a:r>
              <a:rPr lang="en-US" sz="1400" b="1" dirty="0">
                <a:solidFill>
                  <a:srgbClr val="FF0000"/>
                </a:solidFill>
                <a:latin typeface="Courier New" panose="02070309020205020404" pitchFamily="49" charset="0"/>
                <a:cs typeface="Courier New" panose="02070309020205020404" pitchFamily="49" charset="0"/>
              </a:rPr>
              <a:t>Kv</a:t>
            </a:r>
            <a:r>
              <a:rPr lang="en-US" sz="1400" dirty="0">
                <a:latin typeface="Courier New" panose="02070309020205020404" pitchFamily="49" charset="0"/>
                <a:cs typeface="Courier New" panose="02070309020205020404" pitchFamily="49" charset="0"/>
              </a:rPr>
              <a:t> = Base voltage for load. For 2‐ or 3‐phase loads, it is specified in phase‐to‐phase kV. For all other loads, specify the actual kV across the load branch. If wye (star) connected, then specify phase‐to‐neutral (L‐N) kV. If delta or phase‐to‐phase connected, specify the phase‐to‐phase (L‐L) kV.</a:t>
            </a:r>
          </a:p>
          <a:p>
            <a:pPr lvl="0" algn="just"/>
            <a:r>
              <a:rPr lang="en-US" sz="1800" dirty="0"/>
              <a:t>	…</a:t>
            </a:r>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7608456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TextBox 5"/>
          <p:cNvSpPr txBox="1"/>
          <p:nvPr/>
        </p:nvSpPr>
        <p:spPr>
          <a:xfrm>
            <a:off x="533400" y="1322487"/>
            <a:ext cx="8009238" cy="4862870"/>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a:solidFill>
                  <a:srgbClr val="FF0000"/>
                </a:solidFill>
                <a:latin typeface="Courier New" panose="02070309020205020404" pitchFamily="49" charset="0"/>
                <a:cs typeface="Courier New" panose="02070309020205020404" pitchFamily="49" charset="0"/>
              </a:rPr>
              <a:t>Kw</a:t>
            </a:r>
            <a:r>
              <a:rPr lang="en-US" sz="1400" dirty="0">
                <a:latin typeface="Courier New" panose="02070309020205020404" pitchFamily="49" charset="0"/>
                <a:cs typeface="Courier New" panose="02070309020205020404" pitchFamily="49" charset="0"/>
              </a:rPr>
              <a:t> = nominal active power, in kW, for the load. Total of all phases. See kVA.</a:t>
            </a:r>
          </a:p>
          <a:p>
            <a:pPr marL="914400" lvl="0" algn="just"/>
            <a:r>
              <a:rPr lang="en-US" sz="1400" b="1" dirty="0">
                <a:solidFill>
                  <a:srgbClr val="FF0000"/>
                </a:solidFill>
                <a:latin typeface="Courier New" panose="02070309020205020404" pitchFamily="49" charset="0"/>
                <a:cs typeface="Courier New" panose="02070309020205020404" pitchFamily="49" charset="0"/>
              </a:rPr>
              <a:t>Pf</a:t>
            </a:r>
            <a:r>
              <a:rPr lang="en-US" sz="1400" dirty="0">
                <a:latin typeface="Courier New" panose="02070309020205020404" pitchFamily="49" charset="0"/>
                <a:cs typeface="Courier New" panose="02070309020205020404" pitchFamily="49" charset="0"/>
              </a:rPr>
              <a:t> = nominal Power Factor for load. Negative PF is leading. Specify either PF or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(see below). If both are specified, the last one specified takes precedence.</a:t>
            </a:r>
          </a:p>
          <a:p>
            <a:pPr marL="914400" lvl="0" algn="just"/>
            <a:r>
              <a:rPr lang="en-US" sz="1400" b="1" dirty="0">
                <a:solidFill>
                  <a:srgbClr val="FF0000"/>
                </a:solidFill>
                <a:latin typeface="Courier New" panose="02070309020205020404" pitchFamily="49" charset="0"/>
                <a:cs typeface="Courier New" panose="02070309020205020404" pitchFamily="49" charset="0"/>
              </a:rPr>
              <a:t>Model</a:t>
            </a:r>
            <a:r>
              <a:rPr lang="en-US" sz="1400" dirty="0">
                <a:latin typeface="Courier New" panose="02070309020205020404" pitchFamily="49" charset="0"/>
                <a:cs typeface="Courier New" panose="02070309020205020404" pitchFamily="49" charset="0"/>
              </a:rPr>
              <a:t> = An integer defining how the load will vary with voltage. The load models currently implemented are:</a:t>
            </a:r>
          </a:p>
          <a:p>
            <a:pPr marL="914400" lvl="0" algn="just"/>
            <a:r>
              <a:rPr lang="en-US" sz="1400" dirty="0">
                <a:latin typeface="Courier New" panose="02070309020205020404" pitchFamily="49" charset="0"/>
                <a:cs typeface="Courier New" panose="02070309020205020404" pitchFamily="49" charset="0"/>
              </a:rPr>
              <a:t>1: Constant P and constant Q (Default): Commonly used for power flow studies</a:t>
            </a:r>
          </a:p>
          <a:p>
            <a:pPr marL="914400" lvl="0" algn="just"/>
            <a:r>
              <a:rPr lang="en-US" sz="1400" dirty="0">
                <a:latin typeface="Courier New" panose="02070309020205020404" pitchFamily="49" charset="0"/>
                <a:cs typeface="Courier New" panose="02070309020205020404" pitchFamily="49" charset="0"/>
              </a:rPr>
              <a:t>2: Constant Z (or constant impedance)</a:t>
            </a:r>
          </a:p>
          <a:p>
            <a:pPr marL="914400" lvl="0" algn="just"/>
            <a:r>
              <a:rPr lang="en-US" sz="1400" dirty="0">
                <a:latin typeface="Courier New" panose="02070309020205020404" pitchFamily="49" charset="0"/>
                <a:cs typeface="Courier New" panose="02070309020205020404" pitchFamily="49" charset="0"/>
              </a:rPr>
              <a:t>3: Constant P and quadratic Q</a:t>
            </a:r>
          </a:p>
          <a:p>
            <a:pPr marL="914400" lvl="0" algn="just"/>
            <a:r>
              <a:rPr lang="en-US" sz="1400" dirty="0">
                <a:latin typeface="Courier New" panose="02070309020205020404" pitchFamily="49" charset="0"/>
                <a:cs typeface="Courier New" panose="02070309020205020404" pitchFamily="49" charset="0"/>
              </a:rPr>
              <a:t>4: Exponential</a:t>
            </a:r>
          </a:p>
          <a:p>
            <a:pPr marL="914400" lvl="0" algn="just"/>
            <a:r>
              <a:rPr lang="en-US" sz="1400" dirty="0">
                <a:latin typeface="Courier New" panose="02070309020205020404" pitchFamily="49" charset="0"/>
                <a:cs typeface="Courier New" panose="02070309020205020404" pitchFamily="49" charset="0"/>
              </a:rPr>
              <a:t>5: Constant I (or constant current magnitude). Sometimes used for rectifier load</a:t>
            </a:r>
          </a:p>
          <a:p>
            <a:pPr marL="914400" lvl="0" algn="just"/>
            <a:r>
              <a:rPr lang="en-US" sz="1400" dirty="0">
                <a:latin typeface="Courier New" panose="02070309020205020404" pitchFamily="49" charset="0"/>
                <a:cs typeface="Courier New" panose="02070309020205020404" pitchFamily="49" charset="0"/>
              </a:rPr>
              <a:t>6: Constant P and fixed Q (at the nominal value)</a:t>
            </a:r>
          </a:p>
          <a:p>
            <a:pPr marL="914400" lvl="0" algn="just"/>
            <a:r>
              <a:rPr lang="en-US" sz="1400" dirty="0">
                <a:latin typeface="Courier New" panose="02070309020205020404" pitchFamily="49" charset="0"/>
                <a:cs typeface="Courier New" panose="02070309020205020404" pitchFamily="49" charset="0"/>
              </a:rPr>
              <a:t>7: Constant P and quadratic Q (i.e., fixed reactance)</a:t>
            </a:r>
          </a:p>
          <a:p>
            <a:pPr marL="914400" lvl="0" algn="just"/>
            <a:r>
              <a:rPr lang="en-US" sz="1400" dirty="0">
                <a:latin typeface="Courier New" panose="02070309020205020404" pitchFamily="49" charset="0"/>
                <a:cs typeface="Courier New" panose="02070309020205020404" pitchFamily="49" charset="0"/>
              </a:rPr>
              <a:t>8: ZIP (see ZIPV)</a:t>
            </a:r>
          </a:p>
          <a:p>
            <a:pPr algn="just"/>
            <a:r>
              <a:rPr lang="en-US" sz="1800" dirty="0"/>
              <a:t>	…</a:t>
            </a:r>
          </a:p>
          <a:p>
            <a:pPr marL="914400" lvl="0" algn="just"/>
            <a:endParaRPr lang="en-US" sz="1800" dirty="0"/>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9023680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7" name="TextBox 6"/>
          <p:cNvSpPr txBox="1"/>
          <p:nvPr/>
        </p:nvSpPr>
        <p:spPr>
          <a:xfrm>
            <a:off x="533400" y="1183243"/>
            <a:ext cx="8009238" cy="5293757"/>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a:solidFill>
                  <a:srgbClr val="FF0000"/>
                </a:solidFill>
                <a:latin typeface="Courier New" panose="02070309020205020404" pitchFamily="49" charset="0"/>
                <a:cs typeface="Courier New" panose="02070309020205020404" pitchFamily="49" charset="0"/>
              </a:rPr>
              <a:t>Yearly</a:t>
            </a:r>
            <a:r>
              <a:rPr lang="en-US" sz="1400" dirty="0">
                <a:latin typeface="Courier New" panose="02070309020205020404" pitchFamily="49" charset="0"/>
                <a:cs typeface="Courier New" panose="02070309020205020404" pitchFamily="49" charset="0"/>
              </a:rPr>
              <a:t> = Name of Yearly load shape.</a:t>
            </a:r>
          </a:p>
          <a:p>
            <a:pPr marL="914400" lvl="0" algn="just"/>
            <a:r>
              <a:rPr lang="en-US" sz="1400" b="1" dirty="0">
                <a:solidFill>
                  <a:srgbClr val="FF0000"/>
                </a:solidFill>
                <a:latin typeface="Courier New" panose="02070309020205020404" pitchFamily="49" charset="0"/>
                <a:cs typeface="Courier New" panose="02070309020205020404" pitchFamily="49" charset="0"/>
              </a:rPr>
              <a:t>Daily</a:t>
            </a:r>
            <a:r>
              <a:rPr lang="en-US" sz="1400" dirty="0">
                <a:latin typeface="Courier New" panose="02070309020205020404" pitchFamily="49" charset="0"/>
                <a:cs typeface="Courier New" panose="02070309020205020404" pitchFamily="49" charset="0"/>
              </a:rPr>
              <a:t> = Name of Daily load shape.</a:t>
            </a:r>
          </a:p>
          <a:p>
            <a:pPr marL="914400" lvl="0" algn="just"/>
            <a:r>
              <a:rPr lang="en-US" sz="1400" b="1" dirty="0">
                <a:solidFill>
                  <a:srgbClr val="FF0000"/>
                </a:solidFill>
                <a:latin typeface="Courier New" panose="02070309020205020404" pitchFamily="49" charset="0"/>
                <a:cs typeface="Courier New" panose="02070309020205020404" pitchFamily="49" charset="0"/>
              </a:rPr>
              <a:t>Duty</a:t>
            </a:r>
            <a:r>
              <a:rPr lang="en-US" sz="1400" dirty="0">
                <a:latin typeface="Courier New" panose="02070309020205020404" pitchFamily="49" charset="0"/>
                <a:cs typeface="Courier New" panose="02070309020205020404" pitchFamily="49" charset="0"/>
              </a:rPr>
              <a:t> = Name of Duty cycle load shape. Defaults to Daily load shape if not defined.</a:t>
            </a:r>
          </a:p>
          <a:p>
            <a:pPr marL="914400" lvl="0" algn="just"/>
            <a:r>
              <a:rPr lang="en-US" sz="1400" b="1" dirty="0">
                <a:latin typeface="Courier New" panose="02070309020205020404" pitchFamily="49" charset="0"/>
                <a:cs typeface="Courier New" panose="02070309020205020404" pitchFamily="49" charset="0"/>
              </a:rPr>
              <a:t>Growth</a:t>
            </a:r>
            <a:r>
              <a:rPr lang="en-US" sz="1400" dirty="0">
                <a:latin typeface="Courier New" panose="02070309020205020404" pitchFamily="49" charset="0"/>
                <a:cs typeface="Courier New" panose="02070309020205020404" pitchFamily="49" charset="0"/>
              </a:rPr>
              <a:t> = Name of Growth Shape. Growth factor defaults to the circuit's default growth rate if not defined. (see Set %Growth command)</a:t>
            </a:r>
          </a:p>
          <a:p>
            <a:pPr marL="914400" lvl="0" algn="just"/>
            <a:r>
              <a:rPr lang="en-US" sz="1400" b="1" dirty="0">
                <a:solidFill>
                  <a:srgbClr val="FF0000"/>
                </a:solidFill>
                <a:latin typeface="Courier New" panose="02070309020205020404" pitchFamily="49" charset="0"/>
                <a:cs typeface="Courier New" panose="02070309020205020404" pitchFamily="49" charset="0"/>
              </a:rPr>
              <a:t>Conn</a:t>
            </a:r>
            <a:r>
              <a:rPr lang="en-US" sz="1400" dirty="0">
                <a:latin typeface="Courier New" panose="02070309020205020404" pitchFamily="49" charset="0"/>
                <a:cs typeface="Courier New" panose="02070309020205020404" pitchFamily="49" charset="0"/>
              </a:rPr>
              <a:t> = {wye | y | LN} for Wye (Line‐Neutral) connection; {delta | LL} for Delta (Line‐Line) connection. Default = wye.</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 Base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If this is specified, it </a:t>
            </a:r>
            <a:r>
              <a:rPr lang="en-US" sz="1400" dirty="0" err="1">
                <a:latin typeface="Courier New" panose="02070309020205020404" pitchFamily="49" charset="0"/>
                <a:cs typeface="Courier New" panose="02070309020205020404" pitchFamily="49" charset="0"/>
              </a:rPr>
              <a:t>supercedes</a:t>
            </a:r>
            <a:r>
              <a:rPr lang="en-US" sz="1400" dirty="0">
                <a:latin typeface="Courier New" panose="02070309020205020404" pitchFamily="49" charset="0"/>
                <a:cs typeface="Courier New" panose="02070309020205020404" pitchFamily="49" charset="0"/>
              </a:rPr>
              <a:t> PF. (see PF)</a:t>
            </a:r>
          </a:p>
          <a:p>
            <a:pPr marL="914400" lvl="0" algn="just"/>
            <a:r>
              <a:rPr lang="en-US" sz="1400" b="1" dirty="0">
                <a:latin typeface="Courier New" panose="02070309020205020404" pitchFamily="49" charset="0"/>
                <a:cs typeface="Courier New" panose="02070309020205020404" pitchFamily="49" charset="0"/>
              </a:rPr>
              <a:t>Rneut</a:t>
            </a:r>
            <a:r>
              <a:rPr lang="en-US" sz="1400" dirty="0">
                <a:latin typeface="Courier New" panose="02070309020205020404" pitchFamily="49" charset="0"/>
                <a:cs typeface="Courier New" panose="02070309020205020404" pitchFamily="49" charset="0"/>
              </a:rPr>
              <a:t> = Neutral resistance, ohms. If entered as negative, non‐zero number, neutral is assumed open, or ungrounded. Ignored for delta or line‐line connected loads.</a:t>
            </a:r>
          </a:p>
          <a:p>
            <a:pPr marL="914400" lvl="0" algn="just"/>
            <a:r>
              <a:rPr lang="en-US" sz="1400" b="1" dirty="0" err="1">
                <a:latin typeface="Courier New" panose="02070309020205020404" pitchFamily="49" charset="0"/>
                <a:cs typeface="Courier New" panose="02070309020205020404" pitchFamily="49" charset="0"/>
              </a:rPr>
              <a:t>Xneut</a:t>
            </a:r>
            <a:r>
              <a:rPr lang="en-US" sz="1400" dirty="0">
                <a:latin typeface="Courier New" panose="02070309020205020404" pitchFamily="49" charset="0"/>
                <a:cs typeface="Courier New" panose="02070309020205020404" pitchFamily="49" charset="0"/>
              </a:rPr>
              <a:t> = Neutral reactance, ohms. Ignored for delta or line‐line connected loads. Assumed to be in series with Rneut value.</a:t>
            </a:r>
          </a:p>
          <a:p>
            <a:pPr marL="914400" lvl="0" algn="just"/>
            <a:r>
              <a:rPr lang="en-US" sz="1400" b="1" dirty="0">
                <a:latin typeface="Courier New" panose="02070309020205020404" pitchFamily="49" charset="0"/>
                <a:cs typeface="Courier New" panose="02070309020205020404" pitchFamily="49" charset="0"/>
              </a:rPr>
              <a:t>Status</a:t>
            </a:r>
            <a:r>
              <a:rPr lang="en-US" sz="1400" dirty="0">
                <a:latin typeface="Courier New" panose="02070309020205020404" pitchFamily="49" charset="0"/>
                <a:cs typeface="Courier New" panose="02070309020205020404" pitchFamily="49" charset="0"/>
              </a:rPr>
              <a:t> = {fixed| variable}. Default is variable. If fixed, then the load is not modified by multipliers; it is fixed at its defined base value.</a:t>
            </a:r>
          </a:p>
          <a:p>
            <a:pPr lvl="0" algn="just"/>
            <a:r>
              <a:rPr lang="en-US" sz="1800" dirty="0"/>
              <a:t>	…</a:t>
            </a:r>
          </a:p>
          <a:p>
            <a:pPr marL="914400" lvl="0" algn="just"/>
            <a:endParaRPr lang="en-US" sz="1800" dirty="0"/>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8266369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TextBox 5"/>
          <p:cNvSpPr txBox="1"/>
          <p:nvPr/>
        </p:nvSpPr>
        <p:spPr>
          <a:xfrm>
            <a:off x="533400" y="1385530"/>
            <a:ext cx="8009238" cy="5078313"/>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a:latin typeface="Courier New" panose="02070309020205020404" pitchFamily="49" charset="0"/>
                <a:cs typeface="Courier New" panose="02070309020205020404" pitchFamily="49" charset="0"/>
              </a:rPr>
              <a:t>Class</a:t>
            </a:r>
            <a:r>
              <a:rPr lang="en-US" sz="1400" dirty="0">
                <a:latin typeface="Courier New" panose="02070309020205020404" pitchFamily="49" charset="0"/>
                <a:cs typeface="Courier New" panose="02070309020205020404" pitchFamily="49" charset="0"/>
              </a:rPr>
              <a:t> = An integer number segregating the load according to a particular class.</a:t>
            </a:r>
          </a:p>
          <a:p>
            <a:pPr marL="914400" lvl="0" algn="just"/>
            <a:r>
              <a:rPr lang="en-US" sz="1400" b="1" dirty="0" err="1">
                <a:latin typeface="Courier New" panose="02070309020205020404" pitchFamily="49" charset="0"/>
                <a:cs typeface="Courier New" panose="02070309020205020404" pitchFamily="49" charset="0"/>
              </a:rPr>
              <a:t>Vminpu</a:t>
            </a:r>
            <a:r>
              <a:rPr lang="en-US" sz="1400" dirty="0">
                <a:latin typeface="Courier New" panose="02070309020205020404" pitchFamily="49" charset="0"/>
                <a:cs typeface="Courier New" panose="02070309020205020404" pitchFamily="49" charset="0"/>
              </a:rPr>
              <a:t> = Default = 0.95. Minimum per unit voltage for which the MODEL is assumed to apply. Below this value, the load model reverts to a constant impedance model.</a:t>
            </a:r>
          </a:p>
          <a:p>
            <a:pPr marL="914400" lvl="0" algn="just"/>
            <a:r>
              <a:rPr lang="en-US" sz="1400" b="1" dirty="0" err="1">
                <a:latin typeface="Courier New" panose="02070309020205020404" pitchFamily="49" charset="0"/>
                <a:cs typeface="Courier New" panose="02070309020205020404" pitchFamily="49" charset="0"/>
              </a:rPr>
              <a:t>Vmaxpu</a:t>
            </a:r>
            <a:r>
              <a:rPr lang="en-US" sz="1400" dirty="0">
                <a:latin typeface="Courier New" panose="02070309020205020404" pitchFamily="49" charset="0"/>
                <a:cs typeface="Courier New" panose="02070309020205020404" pitchFamily="49" charset="0"/>
              </a:rPr>
              <a:t> = Default = 1.05. Maximum per unit voltage for which the MODEL is assumed to apply. Above this value, the load model reverts to a constant impedance model.</a:t>
            </a:r>
          </a:p>
          <a:p>
            <a:pPr marL="914400" lvl="0" algn="just"/>
            <a:r>
              <a:rPr lang="en-US" sz="1400" b="1" dirty="0" err="1">
                <a:latin typeface="Courier New" panose="02070309020205020404" pitchFamily="49" charset="0"/>
                <a:cs typeface="Courier New" panose="02070309020205020404" pitchFamily="49" charset="0"/>
              </a:rPr>
              <a:t>VminNorm</a:t>
            </a:r>
            <a:r>
              <a:rPr lang="en-US" sz="1400" dirty="0">
                <a:latin typeface="Courier New" panose="02070309020205020404" pitchFamily="49" charset="0"/>
                <a:cs typeface="Courier New" panose="02070309020205020404" pitchFamily="49" charset="0"/>
              </a:rPr>
              <a:t> = Minimum per unit voltage for load EEN (Energy Exceeding Normal) evaluations, Normal limit.</a:t>
            </a:r>
          </a:p>
          <a:p>
            <a:pPr marL="914400" lvl="0" algn="just"/>
            <a:r>
              <a:rPr lang="en-US" sz="1400" b="1" dirty="0" err="1">
                <a:latin typeface="Courier New" panose="02070309020205020404" pitchFamily="49" charset="0"/>
                <a:cs typeface="Courier New" panose="02070309020205020404" pitchFamily="49" charset="0"/>
              </a:rPr>
              <a:t>VminEmerg</a:t>
            </a:r>
            <a:r>
              <a:rPr lang="en-US" sz="1400" dirty="0">
                <a:latin typeface="Courier New" panose="02070309020205020404" pitchFamily="49" charset="0"/>
                <a:cs typeface="Courier New" panose="02070309020205020404" pitchFamily="49" charset="0"/>
              </a:rPr>
              <a:t> = Minimum per unit voltage for load UE (Unserved Energy) evaluations, Emergency limit. Default = 0, which defaults to system "</a:t>
            </a:r>
            <a:r>
              <a:rPr lang="en-US" sz="1400" dirty="0" err="1">
                <a:latin typeface="Courier New" panose="02070309020205020404" pitchFamily="49" charset="0"/>
                <a:cs typeface="Courier New" panose="02070309020205020404" pitchFamily="49" charset="0"/>
              </a:rPr>
              <a:t>vminemerg</a:t>
            </a:r>
            <a:r>
              <a:rPr lang="en-US" sz="1400" dirty="0">
                <a:latin typeface="Courier New" panose="02070309020205020404" pitchFamily="49" charset="0"/>
                <a:cs typeface="Courier New" panose="02070309020205020404" pitchFamily="49" charset="0"/>
              </a:rPr>
              <a:t>" property (see Set Command under Executive).</a:t>
            </a:r>
          </a:p>
          <a:p>
            <a:pPr marL="914400" lvl="0" algn="just"/>
            <a:r>
              <a:rPr lang="en-US" sz="1400" b="1" dirty="0" err="1">
                <a:latin typeface="Courier New" panose="02070309020205020404" pitchFamily="49" charset="0"/>
                <a:cs typeface="Courier New" panose="02070309020205020404" pitchFamily="49" charset="0"/>
              </a:rPr>
              <a:t>XfkVA</a:t>
            </a:r>
            <a:r>
              <a:rPr lang="en-US" sz="1400" dirty="0">
                <a:latin typeface="Courier New" panose="02070309020205020404" pitchFamily="49" charset="0"/>
                <a:cs typeface="Courier New" panose="02070309020205020404" pitchFamily="49" charset="0"/>
              </a:rPr>
              <a:t> = Default = 0.0. Rated kVA of service transformer for allocating loads based on connected kVA at a bus.</a:t>
            </a:r>
          </a:p>
          <a:p>
            <a:pPr marL="914400" lvl="0" algn="just"/>
            <a:r>
              <a:rPr lang="en-US" sz="1400" b="1" dirty="0" err="1">
                <a:latin typeface="Courier New" panose="02070309020205020404" pitchFamily="49" charset="0"/>
                <a:cs typeface="Courier New" panose="02070309020205020404" pitchFamily="49" charset="0"/>
              </a:rPr>
              <a:t>AllocationFactor</a:t>
            </a:r>
            <a:r>
              <a:rPr lang="en-US" sz="1400" dirty="0">
                <a:latin typeface="Courier New" panose="02070309020205020404" pitchFamily="49" charset="0"/>
                <a:cs typeface="Courier New" panose="02070309020205020404" pitchFamily="49" charset="0"/>
              </a:rPr>
              <a:t> = Default = 0.5. Allocation factor for allocating loads based on connected kVA at a bus.</a:t>
            </a:r>
          </a:p>
          <a:p>
            <a:pPr lvl="0" algn="just"/>
            <a:r>
              <a:rPr lang="en-US" sz="1800" dirty="0"/>
              <a:t>	…</a:t>
            </a:r>
          </a:p>
          <a:p>
            <a:pPr marL="914400" lvl="0" algn="just"/>
            <a:endParaRPr lang="en-US" sz="1800" dirty="0"/>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1756933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7" name="TextBox 6"/>
          <p:cNvSpPr txBox="1"/>
          <p:nvPr/>
        </p:nvSpPr>
        <p:spPr>
          <a:xfrm>
            <a:off x="533400" y="1322487"/>
            <a:ext cx="8009238" cy="5078313"/>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a:latin typeface="Courier New" panose="02070309020205020404" pitchFamily="49" charset="0"/>
                <a:cs typeface="Courier New" panose="02070309020205020404" pitchFamily="49" charset="0"/>
              </a:rPr>
              <a:t>kVA</a:t>
            </a:r>
            <a:r>
              <a:rPr lang="en-US" sz="1400" dirty="0">
                <a:latin typeface="Courier New" panose="02070309020205020404" pitchFamily="49" charset="0"/>
                <a:cs typeface="Courier New" panose="02070309020205020404" pitchFamily="49" charset="0"/>
              </a:rPr>
              <a:t> = Definition of the Base load in kVA, total of all phases. This is intended to be used in combination with the power factor (PF) to determine the actual load. Legal ways to define base load (kW and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a:t>
            </a:r>
          </a:p>
          <a:p>
            <a:pPr marL="1828800" lvl="2" algn="just"/>
            <a:r>
              <a:rPr lang="en-US" sz="1400" dirty="0">
                <a:latin typeface="Courier New" panose="02070309020205020404" pitchFamily="49" charset="0"/>
                <a:cs typeface="Courier New" panose="02070309020205020404" pitchFamily="49" charset="0"/>
              </a:rPr>
              <a:t>kW, PF</a:t>
            </a:r>
          </a:p>
          <a:p>
            <a:pPr marL="1828800" lvl="2" algn="just"/>
            <a:r>
              <a:rPr lang="en-US" sz="1400" dirty="0">
                <a:latin typeface="Courier New" panose="02070309020205020404" pitchFamily="49" charset="0"/>
                <a:cs typeface="Courier New" panose="02070309020205020404" pitchFamily="49" charset="0"/>
              </a:rPr>
              <a:t>kW, </a:t>
            </a:r>
            <a:r>
              <a:rPr lang="en-US" sz="1400" dirty="0" err="1">
                <a:latin typeface="Courier New" panose="02070309020205020404" pitchFamily="49" charset="0"/>
                <a:cs typeface="Courier New" panose="02070309020205020404" pitchFamily="49" charset="0"/>
              </a:rPr>
              <a:t>kvar</a:t>
            </a:r>
            <a:endParaRPr lang="en-US" sz="1400" dirty="0">
              <a:latin typeface="Courier New" panose="02070309020205020404" pitchFamily="49" charset="0"/>
              <a:cs typeface="Courier New" panose="02070309020205020404" pitchFamily="49" charset="0"/>
            </a:endParaRPr>
          </a:p>
          <a:p>
            <a:pPr marL="1828800" lvl="2" algn="just"/>
            <a:r>
              <a:rPr lang="en-US" sz="1400" dirty="0">
                <a:latin typeface="Courier New" panose="02070309020205020404" pitchFamily="49" charset="0"/>
                <a:cs typeface="Courier New" panose="02070309020205020404" pitchFamily="49" charset="0"/>
              </a:rPr>
              <a:t>kVA, PF</a:t>
            </a:r>
          </a:p>
          <a:p>
            <a:pPr marL="1828800" lvl="2" algn="just"/>
            <a:r>
              <a:rPr lang="en-US" sz="1400" dirty="0">
                <a:latin typeface="Courier New" panose="02070309020205020404" pitchFamily="49" charset="0"/>
                <a:cs typeface="Courier New" panose="02070309020205020404" pitchFamily="49" charset="0"/>
              </a:rPr>
              <a:t>XFKVA * </a:t>
            </a:r>
            <a:r>
              <a:rPr lang="en-US" sz="1400" dirty="0" err="1">
                <a:latin typeface="Courier New" panose="02070309020205020404" pitchFamily="49" charset="0"/>
                <a:cs typeface="Courier New" panose="02070309020205020404" pitchFamily="49" charset="0"/>
              </a:rPr>
              <a:t>Allocationfactor</a:t>
            </a:r>
            <a:r>
              <a:rPr lang="en-US" sz="1400" dirty="0">
                <a:latin typeface="Courier New" panose="02070309020205020404" pitchFamily="49" charset="0"/>
                <a:cs typeface="Courier New" panose="02070309020205020404" pitchFamily="49" charset="0"/>
              </a:rPr>
              <a:t>, PF</a:t>
            </a:r>
          </a:p>
          <a:p>
            <a:pPr marL="1828800" lvl="2" algn="just"/>
            <a:r>
              <a:rPr lang="en-US" sz="1400" dirty="0">
                <a:latin typeface="Courier New" panose="02070309020205020404" pitchFamily="49" charset="0"/>
                <a:cs typeface="Courier New" panose="02070309020205020404" pitchFamily="49" charset="0"/>
              </a:rPr>
              <a:t>kWh/(</a:t>
            </a:r>
            <a:r>
              <a:rPr lang="en-US" sz="1400" dirty="0" err="1">
                <a:latin typeface="Courier New" panose="02070309020205020404" pitchFamily="49" charset="0"/>
                <a:cs typeface="Courier New" panose="02070309020205020404" pitchFamily="49" charset="0"/>
              </a:rPr>
              <a:t>kWhdays</a:t>
            </a:r>
            <a:r>
              <a:rPr lang="en-US" sz="1400" dirty="0">
                <a:latin typeface="Courier New" panose="02070309020205020404" pitchFamily="49" charset="0"/>
                <a:cs typeface="Courier New" panose="02070309020205020404" pitchFamily="49" charset="0"/>
              </a:rPr>
              <a:t>*24) * </a:t>
            </a:r>
            <a:r>
              <a:rPr lang="en-US" sz="1400" dirty="0" err="1">
                <a:latin typeface="Courier New" panose="02070309020205020404" pitchFamily="49" charset="0"/>
                <a:cs typeface="Courier New" panose="02070309020205020404" pitchFamily="49" charset="0"/>
              </a:rPr>
              <a:t>Cfactor</a:t>
            </a:r>
            <a:r>
              <a:rPr lang="en-US" sz="1400" dirty="0">
                <a:latin typeface="Courier New" panose="02070309020205020404" pitchFamily="49" charset="0"/>
                <a:cs typeface="Courier New" panose="02070309020205020404" pitchFamily="49" charset="0"/>
              </a:rPr>
              <a:t>, PF</a:t>
            </a:r>
          </a:p>
          <a:p>
            <a:pPr marL="914400" lvl="0" algn="just"/>
            <a:r>
              <a:rPr lang="en-US" sz="1400" b="1" dirty="0">
                <a:latin typeface="Courier New" panose="02070309020205020404" pitchFamily="49" charset="0"/>
                <a:cs typeface="Courier New" panose="02070309020205020404" pitchFamily="49" charset="0"/>
              </a:rPr>
              <a:t>%mean</a:t>
            </a:r>
            <a:r>
              <a:rPr lang="en-US" sz="1400" dirty="0">
                <a:latin typeface="Courier New" panose="02070309020205020404" pitchFamily="49" charset="0"/>
                <a:cs typeface="Courier New" panose="02070309020205020404" pitchFamily="49" charset="0"/>
              </a:rPr>
              <a:t> = Percent mean value for load to use for monte </a:t>
            </a:r>
            <a:r>
              <a:rPr lang="en-US" sz="1400" dirty="0" err="1">
                <a:latin typeface="Courier New" panose="02070309020205020404" pitchFamily="49" charset="0"/>
                <a:cs typeface="Courier New" panose="02070309020205020404" pitchFamily="49" charset="0"/>
              </a:rPr>
              <a:t>carlo</a:t>
            </a:r>
            <a:r>
              <a:rPr lang="en-US" sz="1400" dirty="0">
                <a:latin typeface="Courier New" panose="02070309020205020404" pitchFamily="49" charset="0"/>
                <a:cs typeface="Courier New" panose="02070309020205020404" pitchFamily="49" charset="0"/>
              </a:rPr>
              <a:t> studies if no loadshape is assigned to this load. Default is 50.</a:t>
            </a:r>
          </a:p>
          <a:p>
            <a:pPr marL="914400" lvl="0" algn="just"/>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stddev</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Percent Std deviation value for load to use for monte </a:t>
            </a:r>
            <a:r>
              <a:rPr lang="en-US" sz="1400" dirty="0" err="1">
                <a:latin typeface="Courier New" panose="02070309020205020404" pitchFamily="49" charset="0"/>
                <a:cs typeface="Courier New" panose="02070309020205020404" pitchFamily="49" charset="0"/>
              </a:rPr>
              <a:t>carlo</a:t>
            </a:r>
            <a:r>
              <a:rPr lang="en-US" sz="1400" dirty="0">
                <a:latin typeface="Courier New" panose="02070309020205020404" pitchFamily="49" charset="0"/>
                <a:cs typeface="Courier New" panose="02070309020205020404" pitchFamily="49" charset="0"/>
              </a:rPr>
              <a:t> studies if no loadshape is assigned to this load. Default is 10.</a:t>
            </a:r>
          </a:p>
          <a:p>
            <a:pPr marL="914400" lvl="0" algn="just"/>
            <a:r>
              <a:rPr lang="en-US" sz="1400" b="1" dirty="0" err="1">
                <a:latin typeface="Courier New" panose="02070309020205020404" pitchFamily="49" charset="0"/>
                <a:cs typeface="Courier New" panose="02070309020205020404" pitchFamily="49" charset="0"/>
              </a:rPr>
              <a:t>CVRwatts</a:t>
            </a:r>
            <a:r>
              <a:rPr lang="en-US" sz="1400" dirty="0">
                <a:latin typeface="Courier New" panose="02070309020205020404" pitchFamily="49" charset="0"/>
                <a:cs typeface="Courier New" panose="02070309020205020404" pitchFamily="49" charset="0"/>
              </a:rPr>
              <a:t> = Exponential parameter that defines the relationship between voltage (V) and active power (P) based on the following: P/P0 = (V/V0)^</a:t>
            </a:r>
            <a:r>
              <a:rPr lang="en-US" sz="1400" dirty="0" err="1">
                <a:latin typeface="Courier New" panose="02070309020205020404" pitchFamily="49" charset="0"/>
                <a:cs typeface="Courier New" panose="02070309020205020404" pitchFamily="49" charset="0"/>
              </a:rPr>
              <a:t>CVRwatts</a:t>
            </a:r>
            <a:r>
              <a:rPr lang="en-US" sz="1400" dirty="0">
                <a:latin typeface="Courier New" panose="02070309020205020404" pitchFamily="49" charset="0"/>
                <a:cs typeface="Courier New" panose="02070309020205020404" pitchFamily="49" charset="0"/>
              </a:rPr>
              <a:t>. P0 is the nominal power of the load at the base voltage V0.</a:t>
            </a:r>
          </a:p>
          <a:p>
            <a:pPr lvl="0" algn="just"/>
            <a:r>
              <a:rPr lang="en-US" sz="1800" dirty="0"/>
              <a:t>	…</a:t>
            </a:r>
          </a:p>
          <a:p>
            <a:pPr marL="914400" lvl="0" algn="just"/>
            <a:endParaRPr lang="en-US" sz="1800" dirty="0"/>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2302953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TextBox 5"/>
          <p:cNvSpPr txBox="1"/>
          <p:nvPr/>
        </p:nvSpPr>
        <p:spPr>
          <a:xfrm>
            <a:off x="533400" y="1385530"/>
            <a:ext cx="8009238" cy="4647426"/>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a:latin typeface="Courier New" panose="02070309020205020404" pitchFamily="49" charset="0"/>
                <a:cs typeface="Courier New" panose="02070309020205020404" pitchFamily="49" charset="0"/>
              </a:rPr>
              <a:t>CVRvars</a:t>
            </a:r>
            <a:r>
              <a:rPr lang="en-US" sz="1400" dirty="0">
                <a:latin typeface="Courier New" panose="02070309020205020404" pitchFamily="49" charset="0"/>
                <a:cs typeface="Courier New" panose="02070309020205020404" pitchFamily="49" charset="0"/>
              </a:rPr>
              <a:t> = Exponential parameter that defines the relationship between voltage (V0) and reactive power (Q0) based on the following: Q/Q0 = (V/V0)^</a:t>
            </a:r>
            <a:r>
              <a:rPr lang="en-US" sz="1400" dirty="0" err="1">
                <a:latin typeface="Courier New" panose="02070309020205020404" pitchFamily="49" charset="0"/>
                <a:cs typeface="Courier New" panose="02070309020205020404" pitchFamily="49" charset="0"/>
              </a:rPr>
              <a:t>CVRwars</a:t>
            </a:r>
            <a:r>
              <a:rPr lang="en-US" sz="1400" dirty="0">
                <a:latin typeface="Courier New" panose="02070309020205020404" pitchFamily="49" charset="0"/>
                <a:cs typeface="Courier New" panose="02070309020205020404" pitchFamily="49" charset="0"/>
              </a:rPr>
              <a:t>. Q0 is the nominal power of the load at the base voltage V0.</a:t>
            </a:r>
          </a:p>
          <a:p>
            <a:pPr marL="914400" lvl="0" algn="just"/>
            <a:r>
              <a:rPr lang="en-US" sz="1400" b="1" dirty="0">
                <a:latin typeface="Courier New" panose="02070309020205020404" pitchFamily="49" charset="0"/>
                <a:cs typeface="Courier New" panose="02070309020205020404" pitchFamily="49" charset="0"/>
              </a:rPr>
              <a:t>kWh</a:t>
            </a:r>
            <a:r>
              <a:rPr lang="en-US" sz="1400" dirty="0">
                <a:latin typeface="Courier New" panose="02070309020205020404" pitchFamily="49" charset="0"/>
                <a:cs typeface="Courier New" panose="02070309020205020404" pitchFamily="49" charset="0"/>
              </a:rPr>
              <a:t> = kWh billed for this period. Default is 0. See help on kVA and </a:t>
            </a:r>
            <a:r>
              <a:rPr lang="en-US" sz="1400" dirty="0" err="1">
                <a:latin typeface="Courier New" panose="02070309020205020404" pitchFamily="49" charset="0"/>
                <a:cs typeface="Courier New" panose="02070309020205020404" pitchFamily="49" charset="0"/>
              </a:rPr>
              <a:t>Cfactor</a:t>
            </a:r>
            <a:r>
              <a:rPr lang="en-US" sz="1400" dirty="0">
                <a:latin typeface="Courier New" panose="02070309020205020404" pitchFamily="49" charset="0"/>
                <a:cs typeface="Courier New" panose="02070309020205020404" pitchFamily="49" charset="0"/>
              </a:rPr>
              <a:t> and </a:t>
            </a:r>
            <a:r>
              <a:rPr lang="en-US" sz="1400" dirty="0" err="1">
                <a:latin typeface="Courier New" panose="02070309020205020404" pitchFamily="49" charset="0"/>
                <a:cs typeface="Courier New" panose="02070309020205020404" pitchFamily="49" charset="0"/>
              </a:rPr>
              <a:t>kWhDays</a:t>
            </a:r>
            <a:r>
              <a:rPr lang="en-US" sz="1400" dirty="0">
                <a:latin typeface="Courier New" panose="02070309020205020404" pitchFamily="49" charset="0"/>
                <a:cs typeface="Courier New" panose="02070309020205020404" pitchFamily="49" charset="0"/>
              </a:rPr>
              <a:t>.</a:t>
            </a:r>
          </a:p>
          <a:p>
            <a:pPr marL="914400" lvl="0" algn="just"/>
            <a:r>
              <a:rPr lang="en-US" sz="1400" b="1" dirty="0" err="1">
                <a:latin typeface="Courier New" panose="02070309020205020404" pitchFamily="49" charset="0"/>
                <a:cs typeface="Courier New" panose="02070309020205020404" pitchFamily="49" charset="0"/>
              </a:rPr>
              <a:t>kWhDays</a:t>
            </a:r>
            <a:r>
              <a:rPr lang="en-US" sz="1400" dirty="0">
                <a:latin typeface="Courier New" panose="02070309020205020404" pitchFamily="49" charset="0"/>
                <a:cs typeface="Courier New" panose="02070309020205020404" pitchFamily="49" charset="0"/>
              </a:rPr>
              <a:t> = Length of kWh billing period in days (24 </a:t>
            </a:r>
            <a:r>
              <a:rPr lang="en-US" sz="1400" dirty="0" err="1">
                <a:latin typeface="Courier New" panose="02070309020205020404" pitchFamily="49" charset="0"/>
                <a:cs typeface="Courier New" panose="02070309020205020404" pitchFamily="49" charset="0"/>
              </a:rPr>
              <a:t>hr</a:t>
            </a:r>
            <a:r>
              <a:rPr lang="en-US" sz="1400" dirty="0">
                <a:latin typeface="Courier New" panose="02070309020205020404" pitchFamily="49" charset="0"/>
                <a:cs typeface="Courier New" panose="02070309020205020404" pitchFamily="49" charset="0"/>
              </a:rPr>
              <a:t> days). Default is 30. Average demand is computed using this value.</a:t>
            </a:r>
          </a:p>
          <a:p>
            <a:pPr marL="914400" lvl="0" algn="just"/>
            <a:r>
              <a:rPr lang="en-US" sz="1400" b="1" dirty="0" err="1">
                <a:latin typeface="Courier New" panose="02070309020205020404" pitchFamily="49" charset="0"/>
                <a:cs typeface="Courier New" panose="02070309020205020404" pitchFamily="49" charset="0"/>
              </a:rPr>
              <a:t>CFactor</a:t>
            </a:r>
            <a:r>
              <a:rPr lang="en-US" sz="1400" dirty="0">
                <a:latin typeface="Courier New" panose="02070309020205020404" pitchFamily="49" charset="0"/>
                <a:cs typeface="Courier New" panose="02070309020205020404" pitchFamily="49" charset="0"/>
              </a:rPr>
              <a:t> = Factor relating average kW to peak kW. Default is 4.0. See kWh and </a:t>
            </a:r>
            <a:r>
              <a:rPr lang="en-US" sz="1400" dirty="0" err="1">
                <a:latin typeface="Courier New" panose="02070309020205020404" pitchFamily="49" charset="0"/>
                <a:cs typeface="Courier New" panose="02070309020205020404" pitchFamily="49" charset="0"/>
              </a:rPr>
              <a:t>kWhdays</a:t>
            </a:r>
            <a:r>
              <a:rPr lang="en-US" sz="1400" dirty="0">
                <a:latin typeface="Courier New" panose="02070309020205020404" pitchFamily="49" charset="0"/>
                <a:cs typeface="Courier New" panose="02070309020205020404" pitchFamily="49" charset="0"/>
              </a:rPr>
              <a:t>. See kVA.</a:t>
            </a:r>
          </a:p>
          <a:p>
            <a:pPr marL="914400" lvl="0" algn="just"/>
            <a:r>
              <a:rPr lang="en-US" sz="1400" b="1" dirty="0" err="1">
                <a:latin typeface="Courier New" panose="02070309020205020404" pitchFamily="49" charset="0"/>
                <a:cs typeface="Courier New" panose="02070309020205020404" pitchFamily="49" charset="0"/>
              </a:rPr>
              <a:t>CVRCurve</a:t>
            </a:r>
            <a:r>
              <a:rPr lang="en-US" sz="1400" dirty="0">
                <a:latin typeface="Courier New" panose="02070309020205020404" pitchFamily="49" charset="0"/>
                <a:cs typeface="Courier New" panose="02070309020205020404" pitchFamily="49" charset="0"/>
              </a:rPr>
              <a:t> = Default is NONE. Curve describing both watt and </a:t>
            </a:r>
            <a:r>
              <a:rPr lang="en-US" sz="1400" dirty="0" err="1">
                <a:latin typeface="Courier New" panose="02070309020205020404" pitchFamily="49" charset="0"/>
                <a:cs typeface="Courier New" panose="02070309020205020404" pitchFamily="49" charset="0"/>
              </a:rPr>
              <a:t>var</a:t>
            </a:r>
            <a:r>
              <a:rPr lang="en-US" sz="1400" dirty="0">
                <a:latin typeface="Courier New" panose="02070309020205020404" pitchFamily="49" charset="0"/>
                <a:cs typeface="Courier New" panose="02070309020205020404" pitchFamily="49" charset="0"/>
              </a:rPr>
              <a:t> factors as a function of time.</a:t>
            </a:r>
          </a:p>
          <a:p>
            <a:pPr marL="914400" lvl="0" algn="just"/>
            <a:r>
              <a:rPr lang="en-US" sz="1400" b="1" dirty="0" err="1">
                <a:latin typeface="Courier New" panose="02070309020205020404" pitchFamily="49" charset="0"/>
                <a:cs typeface="Courier New" panose="02070309020205020404" pitchFamily="49" charset="0"/>
              </a:rPr>
              <a:t>NumCust</a:t>
            </a:r>
            <a:r>
              <a:rPr lang="en-US" sz="1400" dirty="0">
                <a:latin typeface="Courier New" panose="02070309020205020404" pitchFamily="49" charset="0"/>
                <a:cs typeface="Courier New" panose="02070309020205020404" pitchFamily="49" charset="0"/>
              </a:rPr>
              <a:t> = Number of customers, this load. Default is 1.</a:t>
            </a:r>
          </a:p>
          <a:p>
            <a:pPr marL="914400" lvl="0" algn="just"/>
            <a:r>
              <a:rPr lang="en-US" sz="1400" b="1" dirty="0">
                <a:latin typeface="Courier New" panose="02070309020205020404" pitchFamily="49" charset="0"/>
                <a:cs typeface="Courier New" panose="02070309020205020404" pitchFamily="49" charset="0"/>
              </a:rPr>
              <a:t>spectrum</a:t>
            </a:r>
            <a:r>
              <a:rPr lang="en-US" sz="1400" dirty="0">
                <a:latin typeface="Courier New" panose="02070309020205020404" pitchFamily="49" charset="0"/>
                <a:cs typeface="Courier New" panose="02070309020205020404" pitchFamily="49" charset="0"/>
              </a:rPr>
              <a:t> = Name of harmonic current spectrum for this load. Default is "</a:t>
            </a:r>
            <a:r>
              <a:rPr lang="en-US" sz="1400" dirty="0" err="1">
                <a:latin typeface="Courier New" panose="02070309020205020404" pitchFamily="49" charset="0"/>
                <a:cs typeface="Courier New" panose="02070309020205020404" pitchFamily="49" charset="0"/>
              </a:rPr>
              <a:t>defaultload</a:t>
            </a:r>
            <a:r>
              <a:rPr lang="en-US" sz="1400" dirty="0">
                <a:latin typeface="Courier New" panose="02070309020205020404" pitchFamily="49" charset="0"/>
                <a:cs typeface="Courier New" panose="02070309020205020404" pitchFamily="49" charset="0"/>
              </a:rPr>
              <a:t>", which is defined when the DSS starts.</a:t>
            </a:r>
          </a:p>
          <a:p>
            <a:pPr marL="914400" lvl="0" algn="just"/>
            <a:endParaRPr lang="en-US" sz="1400" dirty="0">
              <a:latin typeface="Courier New" panose="02070309020205020404" pitchFamily="49" charset="0"/>
              <a:cs typeface="Courier New" panose="02070309020205020404" pitchFamily="49" charset="0"/>
            </a:endParaRPr>
          </a:p>
          <a:p>
            <a:pPr lvl="0" algn="just"/>
            <a:r>
              <a:rPr lang="en-US" sz="1800" dirty="0"/>
              <a:t>	…</a:t>
            </a:r>
          </a:p>
          <a:p>
            <a:pPr marL="914400" lvl="0" algn="just"/>
            <a:endParaRPr lang="en-US" sz="1800" dirty="0"/>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8886854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7" name="TextBox 6"/>
          <p:cNvSpPr txBox="1"/>
          <p:nvPr/>
        </p:nvSpPr>
        <p:spPr>
          <a:xfrm>
            <a:off x="533400" y="1372374"/>
            <a:ext cx="8009238" cy="4431983"/>
          </a:xfrm>
          <a:prstGeom prst="rect">
            <a:avLst/>
          </a:prstGeom>
          <a:noFill/>
        </p:spPr>
        <p:txBody>
          <a:bodyPr wrap="square" rtlCol="0">
            <a:spAutoFit/>
          </a:bodyPr>
          <a:lstStyle/>
          <a:p>
            <a:pPr lvl="0" algn="just"/>
            <a:r>
              <a:rPr lang="en-US" sz="1800" dirty="0"/>
              <a:t>The properties are:</a:t>
            </a:r>
          </a:p>
          <a:p>
            <a:pPr algn="just"/>
            <a:r>
              <a:rPr lang="en-US" sz="1800" dirty="0"/>
              <a:t>	…</a:t>
            </a:r>
          </a:p>
          <a:p>
            <a:pPr marL="914400" lvl="0" algn="just"/>
            <a:r>
              <a:rPr lang="en-US" sz="1400" b="1" dirty="0">
                <a:latin typeface="Courier New" panose="02070309020205020404" pitchFamily="49" charset="0"/>
                <a:cs typeface="Courier New" panose="02070309020205020404" pitchFamily="49" charset="0"/>
              </a:rPr>
              <a:t>ZIPV</a:t>
            </a:r>
            <a:r>
              <a:rPr lang="en-US" sz="1400" dirty="0">
                <a:latin typeface="Courier New" panose="02070309020205020404" pitchFamily="49" charset="0"/>
                <a:cs typeface="Courier New" panose="02070309020205020404" pitchFamily="49" charset="0"/>
              </a:rPr>
              <a:t> = Array of 7 coefficients:</a:t>
            </a:r>
          </a:p>
          <a:p>
            <a:pPr marL="914400" lvl="0" algn="just"/>
            <a:r>
              <a:rPr lang="en-US" sz="1400" dirty="0">
                <a:latin typeface="Courier New" panose="02070309020205020404" pitchFamily="49" charset="0"/>
                <a:cs typeface="Courier New" panose="02070309020205020404" pitchFamily="49" charset="0"/>
              </a:rPr>
              <a:t>1. First 3 are ZIP weighting factors for active power (should sum to 1)</a:t>
            </a:r>
          </a:p>
          <a:p>
            <a:pPr marL="914400" lvl="0" algn="just"/>
            <a:r>
              <a:rPr lang="en-US" sz="1400" dirty="0">
                <a:latin typeface="Courier New" panose="02070309020205020404" pitchFamily="49" charset="0"/>
                <a:cs typeface="Courier New" panose="02070309020205020404" pitchFamily="49" charset="0"/>
              </a:rPr>
              <a:t>2. Next 3 are ZIP weighting factors for reactive power (should sum to 1)</a:t>
            </a:r>
          </a:p>
          <a:p>
            <a:pPr marL="914400" lvl="0" algn="just"/>
            <a:r>
              <a:rPr lang="en-US" sz="1400" dirty="0">
                <a:latin typeface="Courier New" panose="02070309020205020404" pitchFamily="49" charset="0"/>
                <a:cs typeface="Courier New" panose="02070309020205020404" pitchFamily="49" charset="0"/>
              </a:rPr>
              <a:t>3. Last 1 is cut‐off voltage in </a:t>
            </a:r>
            <a:r>
              <a:rPr lang="en-US" sz="1400" dirty="0" err="1">
                <a:latin typeface="Courier New" panose="02070309020205020404" pitchFamily="49" charset="0"/>
                <a:cs typeface="Courier New" panose="02070309020205020404" pitchFamily="49" charset="0"/>
              </a:rPr>
              <a:t>p.u</a:t>
            </a:r>
            <a:r>
              <a:rPr lang="en-US" sz="1400" dirty="0">
                <a:latin typeface="Courier New" panose="02070309020205020404" pitchFamily="49" charset="0"/>
                <a:cs typeface="Courier New" panose="02070309020205020404" pitchFamily="49" charset="0"/>
              </a:rPr>
              <a:t>. of base kV; load is 0 below this cut‐off, no defaults; all coefficients must be specified if using model=8.</a:t>
            </a:r>
          </a:p>
          <a:p>
            <a:pPr marL="914400" lvl="0" algn="just"/>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SeriesRL</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Percent of load that is series R‐L for Harmonic studies. Default is 50. Remainder is assumed to be parallel R and L. This has a significant impact on the amount of damping observed in Harmonics solutions.</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for which this load is defined. Default is 60.0.</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 Name of another Load object on which to base this one.</a:t>
            </a:r>
          </a:p>
          <a:p>
            <a:pPr lvl="0" algn="just"/>
            <a:endParaRPr lang="en-US" sz="1800" dirty="0"/>
          </a:p>
          <a:p>
            <a:pPr marL="914400" lvl="0" algn="just"/>
            <a:endParaRPr lang="en-US" sz="1800" dirty="0"/>
          </a:p>
        </p:txBody>
      </p:sp>
      <p:sp>
        <p:nvSpPr>
          <p:cNvPr id="8" name="Rectangle 7"/>
          <p:cNvSpPr/>
          <p:nvPr/>
        </p:nvSpPr>
        <p:spPr>
          <a:xfrm>
            <a:off x="533400" y="807206"/>
            <a:ext cx="1712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Load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78383570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295400"/>
            <a:ext cx="8009238" cy="4801314"/>
          </a:xfrm>
          <a:prstGeom prst="rect">
            <a:avLst/>
          </a:prstGeom>
          <a:noFill/>
        </p:spPr>
        <p:txBody>
          <a:bodyPr wrap="square" rtlCol="0">
            <a:spAutoFit/>
          </a:bodyPr>
          <a:lstStyle/>
          <a:p>
            <a:pPr lvl="0" algn="just"/>
            <a:r>
              <a:rPr lang="en-US" sz="1800" dirty="0"/>
              <a:t>A Generator is a Power Conversion element similar to a Load object. Its rating is basically defined by its nominal kW and PF or its kW and </a:t>
            </a:r>
            <a:r>
              <a:rPr lang="en-US" sz="1800" dirty="0" err="1"/>
              <a:t>kvar</a:t>
            </a:r>
            <a:r>
              <a:rPr lang="en-US" sz="1800" dirty="0"/>
              <a:t>. It can also be modified by a number of </a:t>
            </a:r>
            <a:r>
              <a:rPr lang="en-US" sz="1800" b="1" i="1" dirty="0"/>
              <a:t>multipliers</a:t>
            </a:r>
            <a:r>
              <a:rPr lang="en-US" sz="1800" dirty="0"/>
              <a:t>, including the global circuit load multiplier, yearly load shape, daily load shape, and a </a:t>
            </a:r>
            <a:r>
              <a:rPr lang="en-US" sz="1800" dirty="0" err="1"/>
              <a:t>dutycycle</a:t>
            </a:r>
            <a:r>
              <a:rPr lang="en-US" sz="1800" dirty="0"/>
              <a:t> load shape.</a:t>
            </a:r>
          </a:p>
          <a:p>
            <a:pPr lvl="0" algn="just"/>
            <a:endParaRPr lang="en-US" sz="1800" dirty="0"/>
          </a:p>
          <a:p>
            <a:pPr marL="285750" lvl="0" indent="-285750" algn="just">
              <a:buFont typeface="Arial" panose="020B0604020202020204" pitchFamily="34" charset="0"/>
              <a:buChar char="•"/>
            </a:pPr>
            <a:r>
              <a:rPr lang="en-US" sz="1800" dirty="0"/>
              <a:t>For power flow studies, the generator is essentially a </a:t>
            </a:r>
            <a:r>
              <a:rPr lang="en-US" sz="1800" b="1" i="1" dirty="0"/>
              <a:t>negative load </a:t>
            </a:r>
            <a:r>
              <a:rPr lang="en-US" sz="1800" dirty="0"/>
              <a:t>that can be dispatched.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If the dispatch value (</a:t>
            </a:r>
            <a:r>
              <a:rPr lang="en-US" sz="1800" dirty="0" err="1"/>
              <a:t>DispValue</a:t>
            </a:r>
            <a:r>
              <a:rPr lang="en-US" sz="1800" dirty="0"/>
              <a:t> property) is 0, the generator always follows the appropriate </a:t>
            </a:r>
            <a:r>
              <a:rPr lang="en-US" sz="1800" b="1" i="1" dirty="0"/>
              <a:t>dispatch curve</a:t>
            </a:r>
            <a:r>
              <a:rPr lang="en-US" sz="1800" dirty="0"/>
              <a:t>, which is simply a Loadshape object.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If you want to model a generator that is fully on whenever it is dispatched on, simply designate "Status=Fixed".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Generator powers are assumed </a:t>
            </a:r>
            <a:r>
              <a:rPr lang="en-US" sz="1800" b="1" i="1" dirty="0"/>
              <a:t>balanced</a:t>
            </a:r>
            <a:r>
              <a:rPr lang="en-US" sz="1800" dirty="0"/>
              <a:t> over the number of phases. If you would like unbalanced generators, enter separate single‐phase generators.</a:t>
            </a:r>
          </a:p>
          <a:p>
            <a:pPr marL="285750" lvl="0" indent="-285750" algn="just">
              <a:buFont typeface="Arial" panose="020B0604020202020204" pitchFamily="34" charset="0"/>
              <a:buChar char="•"/>
            </a:pPr>
            <a:endParaRPr lang="en-US" sz="1800" dirty="0"/>
          </a:p>
        </p:txBody>
      </p:sp>
    </p:spTree>
    <p:extLst>
      <p:ext uri="{BB962C8B-B14F-4D97-AF65-F5344CB8AC3E}">
        <p14:creationId xmlns:p14="http://schemas.microsoft.com/office/powerpoint/2010/main" val="39201600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94686"/>
            <a:ext cx="8009238" cy="4832092"/>
          </a:xfrm>
          <a:prstGeom prst="rect">
            <a:avLst/>
          </a:prstGeom>
          <a:noFill/>
        </p:spPr>
        <p:txBody>
          <a:bodyPr wrap="square" rtlCol="0">
            <a:spAutoFit/>
          </a:bodyPr>
          <a:lstStyle/>
          <a:p>
            <a:pPr lvl="0" algn="just"/>
            <a:r>
              <a:rPr lang="en-US" sz="1800" dirty="0"/>
              <a:t>Generator power models for power flow simulations are:</a:t>
            </a:r>
          </a:p>
          <a:p>
            <a:pPr marL="914400" lvl="0" algn="just"/>
            <a:r>
              <a:rPr lang="en-US" sz="1400" dirty="0">
                <a:latin typeface="Courier New" panose="02070309020205020404" pitchFamily="49" charset="0"/>
                <a:cs typeface="Courier New" panose="02070309020205020404" pitchFamily="49" charset="0"/>
              </a:rPr>
              <a:t>1. Constant P, Q (* dispatch curve, if appropriate).</a:t>
            </a:r>
          </a:p>
          <a:p>
            <a:pPr marL="914400" lvl="0" algn="just"/>
            <a:r>
              <a:rPr lang="en-US" sz="1400" dirty="0">
                <a:latin typeface="Courier New" panose="02070309020205020404" pitchFamily="49" charset="0"/>
                <a:cs typeface="Courier New" panose="02070309020205020404" pitchFamily="49" charset="0"/>
              </a:rPr>
              <a:t>2. Constant Z (For simple, approximate solution)</a:t>
            </a:r>
          </a:p>
          <a:p>
            <a:pPr marL="914400" lvl="0" algn="just"/>
            <a:r>
              <a:rPr lang="en-US" sz="1400" dirty="0">
                <a:latin typeface="Courier New" panose="02070309020205020404" pitchFamily="49" charset="0"/>
                <a:cs typeface="Courier New" panose="02070309020205020404" pitchFamily="49" charset="0"/>
              </a:rPr>
              <a:t>3. Constant P, |V|, somewhat like a standard power flow with voltage magnitudes and angles as the variables instead of P and Q.</a:t>
            </a:r>
          </a:p>
          <a:p>
            <a:pPr marL="914400" lvl="0" algn="just"/>
            <a:r>
              <a:rPr lang="en-US" sz="1400" dirty="0">
                <a:latin typeface="Courier New" panose="02070309020205020404" pitchFamily="49" charset="0"/>
                <a:cs typeface="Courier New" panose="02070309020205020404" pitchFamily="49" charset="0"/>
              </a:rPr>
              <a:t>4. Constant P, fixed Q. P follows dispatch; Q is always the same.</a:t>
            </a:r>
          </a:p>
          <a:p>
            <a:pPr marL="914400" lvl="0" algn="just"/>
            <a:r>
              <a:rPr lang="en-US" sz="1400" dirty="0">
                <a:latin typeface="Courier New" panose="02070309020205020404" pitchFamily="49" charset="0"/>
                <a:cs typeface="Courier New" panose="02070309020205020404" pitchFamily="49" charset="0"/>
              </a:rPr>
              <a:t>5. Constant P, fixed reactance. P follows dispatch, Q is computed as if it were a fixed reactance.</a:t>
            </a:r>
          </a:p>
          <a:p>
            <a:pPr marL="914400" lvl="0" algn="just"/>
            <a:r>
              <a:rPr lang="en-US" sz="1400" dirty="0">
                <a:latin typeface="Courier New" panose="02070309020205020404" pitchFamily="49" charset="0"/>
                <a:cs typeface="Courier New" panose="02070309020205020404" pitchFamily="49" charset="0"/>
              </a:rPr>
              <a:t>6. User‐written model</a:t>
            </a:r>
          </a:p>
          <a:p>
            <a:pPr marL="914400" lvl="0" algn="just"/>
            <a:r>
              <a:rPr lang="en-US" sz="1400" dirty="0">
                <a:latin typeface="Courier New" panose="02070309020205020404" pitchFamily="49" charset="0"/>
                <a:cs typeface="Courier New" panose="02070309020205020404" pitchFamily="49" charset="0"/>
              </a:rPr>
              <a:t>7. Current‐limited constant P, Q model (like some inverters).</a:t>
            </a:r>
            <a:endParaRPr lang="en-US" sz="1800" dirty="0"/>
          </a:p>
          <a:p>
            <a:pPr marL="285750" lvl="0" indent="-285750" algn="just">
              <a:buFont typeface="Arial" panose="020B0604020202020204" pitchFamily="34" charset="0"/>
              <a:buChar char="•"/>
            </a:pPr>
            <a:r>
              <a:rPr lang="en-US" sz="1800" dirty="0"/>
              <a:t>Most of the time you will use #1 for planning studies, assuming you want to specify a specific power. All generator models can follow </a:t>
            </a:r>
            <a:r>
              <a:rPr lang="en-US" sz="1800" dirty="0" err="1"/>
              <a:t>Loadshapes</a:t>
            </a:r>
            <a:r>
              <a:rPr lang="en-US" sz="1800" dirty="0"/>
              <a:t>. Some follow only the P component while the Type 1 can follow both a P and Q characteristic.</a:t>
            </a:r>
          </a:p>
          <a:p>
            <a:pPr lvl="0" algn="just"/>
            <a:r>
              <a:rPr lang="en-US" sz="1800" dirty="0">
                <a:solidFill>
                  <a:srgbClr val="000000"/>
                </a:solidFill>
              </a:rPr>
              <a:t>The properties, in numerical order, are:</a:t>
            </a:r>
          </a:p>
          <a:p>
            <a:pPr marL="914400" lvl="0" algn="just"/>
            <a:r>
              <a:rPr lang="en-US" sz="1400" b="1" dirty="0">
                <a:solidFill>
                  <a:srgbClr val="FF0000"/>
                </a:solidFill>
                <a:latin typeface="Courier New" panose="02070309020205020404" pitchFamily="49" charset="0"/>
                <a:cs typeface="Courier New" panose="02070309020205020404" pitchFamily="49" charset="0"/>
              </a:rPr>
              <a:t>bus1</a:t>
            </a:r>
            <a:r>
              <a:rPr lang="en-US" sz="1400" dirty="0">
                <a:solidFill>
                  <a:srgbClr val="000000"/>
                </a:solidFill>
                <a:latin typeface="Courier New" panose="02070309020205020404" pitchFamily="49" charset="0"/>
                <a:cs typeface="Courier New" panose="02070309020205020404" pitchFamily="49" charset="0"/>
              </a:rPr>
              <a:t> = Name of bus to which the generator is connected.</a:t>
            </a:r>
          </a:p>
          <a:p>
            <a:pPr marL="914400" lvl="0" algn="just"/>
            <a:r>
              <a:rPr lang="en-US" sz="1400" b="1" dirty="0">
                <a:solidFill>
                  <a:srgbClr val="FF0000"/>
                </a:solidFill>
                <a:latin typeface="Courier New" panose="02070309020205020404" pitchFamily="49" charset="0"/>
                <a:cs typeface="Courier New" panose="02070309020205020404" pitchFamily="49" charset="0"/>
              </a:rPr>
              <a:t>Phases</a:t>
            </a:r>
            <a:r>
              <a:rPr lang="en-US" sz="1400" dirty="0">
                <a:solidFill>
                  <a:srgbClr val="000000"/>
                </a:solidFill>
                <a:latin typeface="Courier New" panose="02070309020205020404" pitchFamily="49" charset="0"/>
                <a:cs typeface="Courier New" panose="02070309020205020404" pitchFamily="49" charset="0"/>
              </a:rPr>
              <a:t> = No. of phases of this generator.</a:t>
            </a:r>
          </a:p>
          <a:p>
            <a:pPr lvl="0" algn="just"/>
            <a:r>
              <a:rPr lang="en-US" sz="1800" dirty="0"/>
              <a:t>	...</a:t>
            </a:r>
          </a:p>
        </p:txBody>
      </p:sp>
    </p:spTree>
    <p:extLst>
      <p:ext uri="{BB962C8B-B14F-4D97-AF65-F5344CB8AC3E}">
        <p14:creationId xmlns:p14="http://schemas.microsoft.com/office/powerpoint/2010/main" val="16018886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371600"/>
            <a:ext cx="8009238" cy="4585871"/>
          </a:xfrm>
          <a:prstGeom prst="rect">
            <a:avLst/>
          </a:prstGeom>
          <a:noFill/>
        </p:spPr>
        <p:txBody>
          <a:bodyPr wrap="square" rtlCol="0">
            <a:spAutoFit/>
          </a:bodyPr>
          <a:lstStyle/>
          <a:p>
            <a:pPr lvl="0" algn="just"/>
            <a:r>
              <a:rPr lang="en-US" sz="1800" dirty="0"/>
              <a:t>The properties, in numerical order,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914400" lvl="0" algn="just"/>
            <a:r>
              <a:rPr lang="en-US" sz="1400" b="1" dirty="0">
                <a:solidFill>
                  <a:srgbClr val="FF0000"/>
                </a:solidFill>
                <a:latin typeface="Courier New" panose="02070309020205020404" pitchFamily="49" charset="0"/>
                <a:cs typeface="Courier New" panose="02070309020205020404" pitchFamily="49" charset="0"/>
              </a:rPr>
              <a:t>Kv</a:t>
            </a:r>
            <a:r>
              <a:rPr lang="en-US" sz="1400" dirty="0">
                <a:latin typeface="Courier New" panose="02070309020205020404" pitchFamily="49" charset="0"/>
                <a:cs typeface="Courier New" panose="02070309020205020404" pitchFamily="49" charset="0"/>
              </a:rPr>
              <a:t> = Base voltage for generator. For 2‐ or 3‐phase generators, specify phase‐to-phase kV. For all other generators, specify the actual kV across the generator branch. If wye (star) connected, specify the phase‐to‐neutral (L‐N) kV. If delta or phase‐to-phase connected, specify the phase‐to‐phase (L‐L) kV.</a:t>
            </a:r>
          </a:p>
          <a:p>
            <a:pPr marL="914400" lvl="0" algn="just"/>
            <a:r>
              <a:rPr lang="en-US" sz="1400" b="1" dirty="0">
                <a:solidFill>
                  <a:srgbClr val="FF0000"/>
                </a:solidFill>
                <a:latin typeface="Courier New" panose="02070309020205020404" pitchFamily="49" charset="0"/>
                <a:cs typeface="Courier New" panose="02070309020205020404" pitchFamily="49" charset="0"/>
              </a:rPr>
              <a:t>Kw</a:t>
            </a:r>
            <a:r>
              <a:rPr lang="en-US" sz="1400" dirty="0">
                <a:latin typeface="Courier New" panose="02070309020205020404" pitchFamily="49" charset="0"/>
                <a:cs typeface="Courier New" panose="02070309020205020404" pitchFamily="49" charset="0"/>
              </a:rPr>
              <a:t> = nominal kW for generator. Total of all phases.</a:t>
            </a:r>
          </a:p>
          <a:p>
            <a:pPr marL="914400" lvl="0" algn="just"/>
            <a:r>
              <a:rPr lang="en-US" sz="1400" b="1" dirty="0">
                <a:solidFill>
                  <a:srgbClr val="FF0000"/>
                </a:solidFill>
                <a:latin typeface="Courier New" panose="02070309020205020404" pitchFamily="49" charset="0"/>
                <a:cs typeface="Courier New" panose="02070309020205020404" pitchFamily="49" charset="0"/>
              </a:rPr>
              <a:t>Pf</a:t>
            </a:r>
            <a:r>
              <a:rPr lang="en-US" sz="1400" dirty="0">
                <a:latin typeface="Courier New" panose="02070309020205020404" pitchFamily="49" charset="0"/>
                <a:cs typeface="Courier New" panose="02070309020205020404" pitchFamily="49" charset="0"/>
              </a:rPr>
              <a:t> = nominal Power Factor for generator. Negative PF is leading (absorbing </a:t>
            </a:r>
            <a:r>
              <a:rPr lang="en-US" sz="1400" dirty="0" err="1">
                <a:latin typeface="Courier New" panose="02070309020205020404" pitchFamily="49" charset="0"/>
                <a:cs typeface="Courier New" panose="02070309020205020404" pitchFamily="49" charset="0"/>
              </a:rPr>
              <a:t>vars</a:t>
            </a:r>
            <a:r>
              <a:rPr lang="en-US" sz="1400" dirty="0">
                <a:latin typeface="Courier New" panose="02070309020205020404" pitchFamily="49" charset="0"/>
                <a:cs typeface="Courier New" panose="02070309020205020404" pitchFamily="49" charset="0"/>
              </a:rPr>
              <a:t>). Specify either PF or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(see below). If both are specified, the last one specified takes precedence.</a:t>
            </a:r>
          </a:p>
          <a:p>
            <a:pPr marL="914400" lvl="0" algn="just"/>
            <a:r>
              <a:rPr lang="en-US" sz="1400" b="1" dirty="0">
                <a:solidFill>
                  <a:srgbClr val="FF0000"/>
                </a:solidFill>
                <a:latin typeface="Courier New" panose="02070309020205020404" pitchFamily="49" charset="0"/>
                <a:cs typeface="Courier New" panose="02070309020205020404" pitchFamily="49" charset="0"/>
              </a:rPr>
              <a:t>Model</a:t>
            </a:r>
            <a:r>
              <a:rPr lang="en-US" sz="1400" dirty="0">
                <a:latin typeface="Courier New" panose="02070309020205020404" pitchFamily="49" charset="0"/>
                <a:cs typeface="Courier New" panose="02070309020205020404" pitchFamily="49" charset="0"/>
              </a:rPr>
              <a:t>= An integer defining how the generator will vary with voltage. Presently defined models are:</a:t>
            </a:r>
          </a:p>
          <a:p>
            <a:pPr marL="1371600" lvl="1" algn="just"/>
            <a:r>
              <a:rPr lang="en-US" sz="1400" dirty="0">
                <a:latin typeface="Courier New" panose="02070309020205020404" pitchFamily="49" charset="0"/>
                <a:cs typeface="Courier New" panose="02070309020205020404" pitchFamily="49" charset="0"/>
              </a:rPr>
              <a:t>1: Generator injects a constant kW at specified power 	factor.</a:t>
            </a:r>
          </a:p>
          <a:p>
            <a:pPr marL="1371600" lvl="1" algn="just"/>
            <a:r>
              <a:rPr lang="en-US" sz="1400" dirty="0">
                <a:latin typeface="Courier New" panose="02070309020205020404" pitchFamily="49" charset="0"/>
                <a:cs typeface="Courier New" panose="02070309020205020404" pitchFamily="49" charset="0"/>
              </a:rPr>
              <a:t>2: Generator is modeled as a constant admittance.</a:t>
            </a:r>
          </a:p>
          <a:p>
            <a:pPr marL="1371600" lvl="1" algn="just"/>
            <a:r>
              <a:rPr lang="en-US" sz="1400" dirty="0">
                <a:latin typeface="Courier New" panose="02070309020205020404" pitchFamily="49" charset="0"/>
                <a:cs typeface="Courier New" panose="02070309020205020404" pitchFamily="49" charset="0"/>
              </a:rPr>
              <a:t>3: Constant kW, constant kV. Somewhat like a conventional 	transmission power flow P‐V generator.</a:t>
            </a:r>
          </a:p>
          <a:p>
            <a:pPr marL="1371600" lvl="1" algn="just"/>
            <a:r>
              <a:rPr lang="en-US" sz="1400" dirty="0">
                <a:latin typeface="Courier New" panose="02070309020205020404" pitchFamily="49" charset="0"/>
                <a:cs typeface="Courier New" panose="02070309020205020404" pitchFamily="49" charset="0"/>
              </a:rPr>
              <a:t>4: Constant kW, Fixed Q (Q never varies)</a:t>
            </a:r>
          </a:p>
          <a:p>
            <a:pPr lvl="0" algn="just"/>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49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Installation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19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TextBox 9"/>
          <p:cNvSpPr txBox="1"/>
          <p:nvPr/>
        </p:nvSpPr>
        <p:spPr>
          <a:xfrm>
            <a:off x="533400" y="721943"/>
            <a:ext cx="3352800" cy="276999"/>
          </a:xfrm>
          <a:prstGeom prst="rect">
            <a:avLst/>
          </a:prstGeom>
          <a:noFill/>
        </p:spPr>
        <p:txBody>
          <a:bodyPr wrap="square" rtlCol="0">
            <a:spAutoFit/>
          </a:bodyPr>
          <a:lstStyle/>
          <a:p>
            <a:pPr marL="342900" indent="-342900">
              <a:buFont typeface="Arial" panose="020B0604020202020204" pitchFamily="34" charset="0"/>
              <a:buChar char="•"/>
            </a:pPr>
            <a:r>
              <a:rPr lang="en-US" sz="1200" dirty="0"/>
              <a:t>Click “Yes” in the popup dialog box.</a:t>
            </a:r>
          </a:p>
        </p:txBody>
      </p:sp>
      <p:pic>
        <p:nvPicPr>
          <p:cNvPr id="11" name="Picture 10"/>
          <p:cNvPicPr>
            <a:picLocks noChangeAspect="1"/>
          </p:cNvPicPr>
          <p:nvPr/>
        </p:nvPicPr>
        <p:blipFill>
          <a:blip r:embed="rId3"/>
          <a:stretch>
            <a:fillRect/>
          </a:stretch>
        </p:blipFill>
        <p:spPr>
          <a:xfrm>
            <a:off x="990600" y="1006145"/>
            <a:ext cx="2971800" cy="2237433"/>
          </a:xfrm>
          <a:prstGeom prst="rect">
            <a:avLst/>
          </a:prstGeom>
        </p:spPr>
      </p:pic>
      <p:sp>
        <p:nvSpPr>
          <p:cNvPr id="12" name="TextBox 11"/>
          <p:cNvSpPr txBox="1"/>
          <p:nvPr/>
        </p:nvSpPr>
        <p:spPr>
          <a:xfrm>
            <a:off x="4648200" y="721943"/>
            <a:ext cx="3352800" cy="276999"/>
          </a:xfrm>
          <a:prstGeom prst="rect">
            <a:avLst/>
          </a:prstGeom>
          <a:noFill/>
        </p:spPr>
        <p:txBody>
          <a:bodyPr wrap="square" rtlCol="0">
            <a:spAutoFit/>
          </a:bodyPr>
          <a:lstStyle/>
          <a:p>
            <a:pPr marL="342900" indent="-342900">
              <a:buFont typeface="Arial" panose="020B0604020202020204" pitchFamily="34" charset="0"/>
              <a:buChar char="•"/>
            </a:pPr>
            <a:r>
              <a:rPr lang="en-US" sz="1200" dirty="0"/>
              <a:t>Click “Next” button.</a:t>
            </a:r>
          </a:p>
        </p:txBody>
      </p:sp>
      <p:pic>
        <p:nvPicPr>
          <p:cNvPr id="18" name="Picture 17"/>
          <p:cNvPicPr>
            <a:picLocks noChangeAspect="1"/>
          </p:cNvPicPr>
          <p:nvPr/>
        </p:nvPicPr>
        <p:blipFill>
          <a:blip r:embed="rId4"/>
          <a:stretch>
            <a:fillRect/>
          </a:stretch>
        </p:blipFill>
        <p:spPr>
          <a:xfrm>
            <a:off x="5090984" y="998942"/>
            <a:ext cx="2910016" cy="2277658"/>
          </a:xfrm>
          <a:prstGeom prst="rect">
            <a:avLst/>
          </a:prstGeom>
        </p:spPr>
      </p:pic>
      <p:sp>
        <p:nvSpPr>
          <p:cNvPr id="19" name="TextBox 18"/>
          <p:cNvSpPr txBox="1"/>
          <p:nvPr/>
        </p:nvSpPr>
        <p:spPr>
          <a:xfrm>
            <a:off x="510746" y="3348335"/>
            <a:ext cx="3451654" cy="461665"/>
          </a:xfrm>
          <a:prstGeom prst="rect">
            <a:avLst/>
          </a:prstGeom>
          <a:noFill/>
        </p:spPr>
        <p:txBody>
          <a:bodyPr wrap="square" rtlCol="0">
            <a:spAutoFit/>
          </a:bodyPr>
          <a:lstStyle/>
          <a:p>
            <a:pPr marL="342900" indent="-342900">
              <a:buFont typeface="Arial" panose="020B0604020202020204" pitchFamily="34" charset="0"/>
              <a:buChar char="•"/>
            </a:pPr>
            <a:r>
              <a:rPr lang="en-US" sz="1200" dirty="0"/>
              <a:t>Select “I accept the terms of the license agreement” and click “Next”.</a:t>
            </a:r>
          </a:p>
        </p:txBody>
      </p:sp>
      <p:pic>
        <p:nvPicPr>
          <p:cNvPr id="21" name="Picture 20"/>
          <p:cNvPicPr>
            <a:picLocks noChangeAspect="1"/>
          </p:cNvPicPr>
          <p:nvPr/>
        </p:nvPicPr>
        <p:blipFill>
          <a:blip r:embed="rId5"/>
          <a:stretch>
            <a:fillRect/>
          </a:stretch>
        </p:blipFill>
        <p:spPr>
          <a:xfrm>
            <a:off x="910281" y="3770646"/>
            <a:ext cx="2971800" cy="2309479"/>
          </a:xfrm>
          <a:prstGeom prst="rect">
            <a:avLst/>
          </a:prstGeom>
        </p:spPr>
      </p:pic>
      <p:sp>
        <p:nvSpPr>
          <p:cNvPr id="22" name="TextBox 21"/>
          <p:cNvSpPr txBox="1"/>
          <p:nvPr/>
        </p:nvSpPr>
        <p:spPr>
          <a:xfrm>
            <a:off x="4625546" y="3505200"/>
            <a:ext cx="3451654" cy="276999"/>
          </a:xfrm>
          <a:prstGeom prst="rect">
            <a:avLst/>
          </a:prstGeom>
          <a:noFill/>
        </p:spPr>
        <p:txBody>
          <a:bodyPr wrap="square" rtlCol="0">
            <a:spAutoFit/>
          </a:bodyPr>
          <a:lstStyle/>
          <a:p>
            <a:pPr marL="342900" indent="-342900">
              <a:buFont typeface="Arial" panose="020B0604020202020204" pitchFamily="34" charset="0"/>
              <a:buChar char="•"/>
            </a:pPr>
            <a:r>
              <a:rPr lang="en-US" sz="1200" dirty="0"/>
              <a:t>Click “Next”.</a:t>
            </a:r>
          </a:p>
        </p:txBody>
      </p:sp>
      <p:pic>
        <p:nvPicPr>
          <p:cNvPr id="24" name="Picture 23"/>
          <p:cNvPicPr>
            <a:picLocks noChangeAspect="1"/>
          </p:cNvPicPr>
          <p:nvPr/>
        </p:nvPicPr>
        <p:blipFill>
          <a:blip r:embed="rId6"/>
          <a:stretch>
            <a:fillRect/>
          </a:stretch>
        </p:blipFill>
        <p:spPr>
          <a:xfrm>
            <a:off x="5060092" y="3793609"/>
            <a:ext cx="2940908" cy="2302391"/>
          </a:xfrm>
          <a:prstGeom prst="rect">
            <a:avLst/>
          </a:prstGeom>
        </p:spPr>
      </p:pic>
    </p:spTree>
    <p:extLst>
      <p:ext uri="{BB962C8B-B14F-4D97-AF65-F5344CB8AC3E}">
        <p14:creationId xmlns:p14="http://schemas.microsoft.com/office/powerpoint/2010/main" val="237552553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281529"/>
            <a:ext cx="8009238" cy="4585871"/>
          </a:xfrm>
          <a:prstGeom prst="rect">
            <a:avLst/>
          </a:prstGeom>
          <a:noFill/>
        </p:spPr>
        <p:txBody>
          <a:bodyPr wrap="square" rtlCol="0">
            <a:spAutoFit/>
          </a:bodyPr>
          <a:lstStyle/>
          <a:p>
            <a:pPr lvl="0" algn="just"/>
            <a:r>
              <a:rPr lang="en-US" sz="1800" dirty="0"/>
              <a:t>The properties, in numerical order,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1371600" lvl="1" algn="just"/>
            <a:r>
              <a:rPr lang="en-US" sz="1400" dirty="0">
                <a:latin typeface="Courier New" panose="02070309020205020404" pitchFamily="49" charset="0"/>
                <a:cs typeface="Courier New" panose="02070309020205020404" pitchFamily="49" charset="0"/>
              </a:rPr>
              <a:t>5: </a:t>
            </a:r>
            <a:r>
              <a:rPr lang="en-US" sz="1400" dirty="0" err="1">
                <a:latin typeface="Courier New" panose="02070309020205020404" pitchFamily="49" charset="0"/>
                <a:cs typeface="Courier New" panose="02070309020205020404" pitchFamily="49" charset="0"/>
              </a:rPr>
              <a:t>Const</a:t>
            </a:r>
            <a:r>
              <a:rPr lang="en-US" sz="1400" dirty="0">
                <a:latin typeface="Courier New" panose="02070309020205020404" pitchFamily="49" charset="0"/>
                <a:cs typeface="Courier New" panose="02070309020205020404" pitchFamily="49" charset="0"/>
              </a:rPr>
              <a:t> kW, Fixed Q(as a constant reactance)</a:t>
            </a:r>
          </a:p>
          <a:p>
            <a:pPr marL="1371600" lvl="1" algn="just"/>
            <a:r>
              <a:rPr lang="en-US" sz="1400" dirty="0">
                <a:latin typeface="Courier New" panose="02070309020205020404" pitchFamily="49" charset="0"/>
                <a:cs typeface="Courier New" panose="02070309020205020404" pitchFamily="49" charset="0"/>
              </a:rPr>
              <a:t>6: Compute load injection from User‐written Model.(see usage 	of </a:t>
            </a:r>
            <a:r>
              <a:rPr lang="en-US" sz="1400" dirty="0" err="1">
                <a:latin typeface="Courier New" panose="02070309020205020404" pitchFamily="49" charset="0"/>
                <a:cs typeface="Courier New" panose="02070309020205020404" pitchFamily="49" charset="0"/>
              </a:rPr>
              <a:t>Xd</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Xdp</a:t>
            </a:r>
            <a:r>
              <a:rPr lang="en-US" sz="1400" dirty="0">
                <a:latin typeface="Courier New" panose="02070309020205020404" pitchFamily="49" charset="0"/>
                <a:cs typeface="Courier New" panose="02070309020205020404" pitchFamily="49" charset="0"/>
              </a:rPr>
              <a:t>)</a:t>
            </a:r>
          </a:p>
          <a:p>
            <a:pPr marL="1371600" lvl="1" algn="just"/>
            <a:r>
              <a:rPr lang="en-US" sz="1400" dirty="0">
                <a:latin typeface="Courier New" panose="02070309020205020404" pitchFamily="49" charset="0"/>
                <a:cs typeface="Courier New" panose="02070309020205020404" pitchFamily="49" charset="0"/>
              </a:rPr>
              <a:t>7: Constant kW,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but current is limited when voltage is 	below </a:t>
            </a:r>
            <a:r>
              <a:rPr lang="en-US" sz="1400" dirty="0" err="1">
                <a:latin typeface="Courier New" panose="02070309020205020404" pitchFamily="49" charset="0"/>
                <a:cs typeface="Courier New" panose="02070309020205020404" pitchFamily="49" charset="0"/>
              </a:rPr>
              <a:t>Vminpu</a:t>
            </a:r>
            <a:endParaRPr lang="en-US" sz="1400" dirty="0">
              <a:latin typeface="Courier New" panose="02070309020205020404" pitchFamily="49" charset="0"/>
              <a:cs typeface="Courier New" panose="02070309020205020404" pitchFamily="49" charset="0"/>
            </a:endParaRPr>
          </a:p>
          <a:p>
            <a:pPr marL="914400" lvl="0" algn="just"/>
            <a:r>
              <a:rPr lang="en-US" sz="1400" b="1" dirty="0">
                <a:solidFill>
                  <a:srgbClr val="FF0000"/>
                </a:solidFill>
                <a:latin typeface="Courier New" panose="02070309020205020404" pitchFamily="49" charset="0"/>
                <a:cs typeface="Courier New" panose="02070309020205020404" pitchFamily="49" charset="0"/>
              </a:rPr>
              <a:t>Yearly</a:t>
            </a:r>
            <a:r>
              <a:rPr lang="en-US" sz="1400" dirty="0">
                <a:latin typeface="Courier New" panose="02070309020205020404" pitchFamily="49" charset="0"/>
                <a:cs typeface="Courier New" panose="02070309020205020404" pitchFamily="49" charset="0"/>
              </a:rPr>
              <a:t> = Name of Yearly load shape.</a:t>
            </a:r>
          </a:p>
          <a:p>
            <a:pPr marL="914400" lvl="0" algn="just"/>
            <a:r>
              <a:rPr lang="en-US" sz="1400" b="1" dirty="0">
                <a:solidFill>
                  <a:srgbClr val="FF0000"/>
                </a:solidFill>
                <a:latin typeface="Courier New" panose="02070309020205020404" pitchFamily="49" charset="0"/>
                <a:cs typeface="Courier New" panose="02070309020205020404" pitchFamily="49" charset="0"/>
              </a:rPr>
              <a:t>Daily</a:t>
            </a:r>
            <a:r>
              <a:rPr lang="en-US" sz="1400" dirty="0">
                <a:latin typeface="Courier New" panose="02070309020205020404" pitchFamily="49" charset="0"/>
                <a:cs typeface="Courier New" panose="02070309020205020404" pitchFamily="49" charset="0"/>
              </a:rPr>
              <a:t> = Name of Daily load shape.</a:t>
            </a:r>
          </a:p>
          <a:p>
            <a:pPr marL="914400" lvl="0" algn="just"/>
            <a:r>
              <a:rPr lang="en-US" sz="1400" b="1" dirty="0">
                <a:solidFill>
                  <a:srgbClr val="FF0000"/>
                </a:solidFill>
                <a:latin typeface="Courier New" panose="02070309020205020404" pitchFamily="49" charset="0"/>
                <a:cs typeface="Courier New" panose="02070309020205020404" pitchFamily="49" charset="0"/>
              </a:rPr>
              <a:t>Duty</a:t>
            </a:r>
            <a:r>
              <a:rPr lang="en-US" sz="1400" dirty="0">
                <a:latin typeface="Courier New" panose="02070309020205020404" pitchFamily="49" charset="0"/>
                <a:cs typeface="Courier New" panose="02070309020205020404" pitchFamily="49" charset="0"/>
              </a:rPr>
              <a:t> = name of Duty cycle load shape. Defaults to Daily load shape if not defined.</a:t>
            </a:r>
          </a:p>
          <a:p>
            <a:pPr marL="914400" lvl="0" algn="just"/>
            <a:r>
              <a:rPr lang="en-US" sz="1400" b="1" dirty="0" err="1">
                <a:latin typeface="Courier New" panose="02070309020205020404" pitchFamily="49" charset="0"/>
                <a:cs typeface="Courier New" panose="02070309020205020404" pitchFamily="49" charset="0"/>
              </a:rPr>
              <a:t>Dispvalue</a:t>
            </a:r>
            <a:r>
              <a:rPr lang="en-US" sz="1400" dirty="0">
                <a:latin typeface="Courier New" panose="02070309020205020404" pitchFamily="49" charset="0"/>
                <a:cs typeface="Courier New" panose="02070309020205020404" pitchFamily="49" charset="0"/>
              </a:rPr>
              <a:t> = Dispatch value. If = 0.0 then Generator follows dispatch curves. If &gt; 0 then Generator is ON only when the global load multiplier exceeds this value. Then the generator follows dispatch curves (see also Status)</a:t>
            </a:r>
          </a:p>
          <a:p>
            <a:pPr marL="914400" lvl="0" algn="just"/>
            <a:r>
              <a:rPr lang="en-US" sz="1400" b="1" dirty="0">
                <a:solidFill>
                  <a:srgbClr val="FF0000"/>
                </a:solidFill>
                <a:latin typeface="Courier New" panose="02070309020205020404" pitchFamily="49" charset="0"/>
                <a:cs typeface="Courier New" panose="02070309020205020404" pitchFamily="49" charset="0"/>
              </a:rPr>
              <a:t>Conn</a:t>
            </a:r>
            <a:r>
              <a:rPr lang="en-US" sz="1400" dirty="0">
                <a:latin typeface="Courier New" panose="02070309020205020404" pitchFamily="49" charset="0"/>
                <a:cs typeface="Courier New" panose="02070309020205020404" pitchFamily="49" charset="0"/>
              </a:rPr>
              <a:t> = {wye | y | LN} for Wye (Line‐Neutral) connection; {delta | LL} for Delta (Line‐Line) connection. Default = wye.</a:t>
            </a:r>
          </a:p>
          <a:p>
            <a:pPr marL="914400" lvl="0" algn="just"/>
            <a:r>
              <a:rPr lang="en-US" sz="1400" b="1" dirty="0" err="1">
                <a:solidFill>
                  <a:srgbClr val="FF0000"/>
                </a:solidFill>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 Base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If this is specified, will </a:t>
            </a:r>
            <a:r>
              <a:rPr lang="en-US" sz="1400" dirty="0" err="1">
                <a:latin typeface="Courier New" panose="02070309020205020404" pitchFamily="49" charset="0"/>
                <a:cs typeface="Courier New" panose="02070309020205020404" pitchFamily="49" charset="0"/>
              </a:rPr>
              <a:t>supercede</a:t>
            </a:r>
            <a:r>
              <a:rPr lang="en-US" sz="1400" dirty="0">
                <a:latin typeface="Courier New" panose="02070309020205020404" pitchFamily="49" charset="0"/>
                <a:cs typeface="Courier New" panose="02070309020205020404" pitchFamily="49" charset="0"/>
              </a:rPr>
              <a:t> PF. (see PF)</a:t>
            </a:r>
          </a:p>
          <a:p>
            <a:pPr lvl="0" algn="just"/>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8062735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68373"/>
            <a:ext cx="8009238" cy="4585871"/>
          </a:xfrm>
          <a:prstGeom prst="rect">
            <a:avLst/>
          </a:prstGeom>
          <a:noFill/>
        </p:spPr>
        <p:txBody>
          <a:bodyPr wrap="square" rtlCol="0">
            <a:spAutoFit/>
          </a:bodyPr>
          <a:lstStyle/>
          <a:p>
            <a:pPr lvl="0" algn="just"/>
            <a:r>
              <a:rPr lang="en-US" sz="1800" dirty="0"/>
              <a:t>The properties, in numerical order,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914400" lvl="0" algn="just"/>
            <a:r>
              <a:rPr lang="en-US" sz="1400" b="1" dirty="0">
                <a:latin typeface="Courier New" panose="02070309020205020404" pitchFamily="49" charset="0"/>
                <a:cs typeface="Courier New" panose="02070309020205020404" pitchFamily="49" charset="0"/>
              </a:rPr>
              <a:t>Rneut</a:t>
            </a:r>
            <a:r>
              <a:rPr lang="en-US" sz="1400" dirty="0">
                <a:latin typeface="Courier New" panose="02070309020205020404" pitchFamily="49" charset="0"/>
                <a:cs typeface="Courier New" panose="02070309020205020404" pitchFamily="49" charset="0"/>
              </a:rPr>
              <a:t> = Neutral resistance, in ohms. If entered as negative, non‐zero number, neutral is assumed open, or ungrounded. Ignored for delta or line‐line connected generators. Default is 0.</a:t>
            </a:r>
          </a:p>
          <a:p>
            <a:pPr marL="914400" lvl="0" algn="just"/>
            <a:r>
              <a:rPr lang="en-US" sz="1400" b="1" dirty="0" err="1">
                <a:latin typeface="Courier New" panose="02070309020205020404" pitchFamily="49" charset="0"/>
                <a:cs typeface="Courier New" panose="02070309020205020404" pitchFamily="49" charset="0"/>
              </a:rPr>
              <a:t>Xneut</a:t>
            </a:r>
            <a:r>
              <a:rPr lang="en-US" sz="1400" dirty="0">
                <a:latin typeface="Courier New" panose="02070309020205020404" pitchFamily="49" charset="0"/>
                <a:cs typeface="Courier New" panose="02070309020205020404" pitchFamily="49" charset="0"/>
              </a:rPr>
              <a:t> = Neutral reactance, in ohms. Ignored for delta or line‐line connected generators. Assumed to be in series with Rneut value.</a:t>
            </a:r>
          </a:p>
          <a:p>
            <a:pPr marL="914400" lvl="0" algn="just"/>
            <a:r>
              <a:rPr lang="en-US" sz="1400" b="1" dirty="0">
                <a:latin typeface="Courier New" panose="02070309020205020404" pitchFamily="49" charset="0"/>
                <a:cs typeface="Courier New" panose="02070309020205020404" pitchFamily="49" charset="0"/>
              </a:rPr>
              <a:t>Status</a:t>
            </a:r>
            <a:r>
              <a:rPr lang="en-US" sz="1400" dirty="0">
                <a:latin typeface="Courier New" panose="02070309020205020404" pitchFamily="49" charset="0"/>
                <a:cs typeface="Courier New" panose="02070309020205020404" pitchFamily="49" charset="0"/>
              </a:rPr>
              <a:t> = {fixed | variable}. If Fixed, then dispatch multipliers do not apply. The generator is always at full power when it is ON. Default is Variable (follows curves).</a:t>
            </a:r>
          </a:p>
          <a:p>
            <a:pPr marL="914400" lvl="0" algn="just"/>
            <a:r>
              <a:rPr lang="en-US" sz="1400" b="1" dirty="0">
                <a:latin typeface="Courier New" panose="02070309020205020404" pitchFamily="49" charset="0"/>
                <a:cs typeface="Courier New" panose="02070309020205020404" pitchFamily="49" charset="0"/>
              </a:rPr>
              <a:t>Class</a:t>
            </a:r>
            <a:r>
              <a:rPr lang="en-US" sz="1400" dirty="0">
                <a:latin typeface="Courier New" panose="02070309020205020404" pitchFamily="49" charset="0"/>
                <a:cs typeface="Courier New" panose="02070309020205020404" pitchFamily="49" charset="0"/>
              </a:rPr>
              <a:t> = An integer number segregating the generator according to a particular class.</a:t>
            </a:r>
          </a:p>
          <a:p>
            <a:pPr marL="914400" lvl="0" algn="just"/>
            <a:r>
              <a:rPr lang="en-US" sz="1400" b="1" dirty="0" err="1">
                <a:latin typeface="Courier New" panose="02070309020205020404" pitchFamily="49" charset="0"/>
                <a:cs typeface="Courier New" panose="02070309020205020404" pitchFamily="49" charset="0"/>
              </a:rPr>
              <a:t>Maxkvar</a:t>
            </a:r>
            <a:r>
              <a:rPr lang="en-US" sz="1400" dirty="0">
                <a:latin typeface="Courier New" panose="02070309020205020404" pitchFamily="49" charset="0"/>
                <a:cs typeface="Courier New" panose="02070309020205020404" pitchFamily="49" charset="0"/>
              </a:rPr>
              <a:t> = Maximum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limit for Model = 3. Defaults to twice the specified load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Always reset this if you change PF or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properties.</a:t>
            </a:r>
          </a:p>
          <a:p>
            <a:pPr marL="914400" lvl="0" algn="just"/>
            <a:r>
              <a:rPr lang="en-US" sz="1400" b="1" dirty="0" err="1">
                <a:latin typeface="Courier New" panose="02070309020205020404" pitchFamily="49" charset="0"/>
                <a:cs typeface="Courier New" panose="02070309020205020404" pitchFamily="49" charset="0"/>
              </a:rPr>
              <a:t>Minkvar</a:t>
            </a:r>
            <a:r>
              <a:rPr lang="en-US" sz="1400" dirty="0">
                <a:latin typeface="Courier New" panose="02070309020205020404" pitchFamily="49" charset="0"/>
                <a:cs typeface="Courier New" panose="02070309020205020404" pitchFamily="49" charset="0"/>
              </a:rPr>
              <a:t> = Minimum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limit for Model = 3. Enter a negative number if generator can absorb vars. Defaults to negative of </a:t>
            </a:r>
            <a:r>
              <a:rPr lang="en-US" sz="1400" dirty="0" err="1">
                <a:latin typeface="Courier New" panose="02070309020205020404" pitchFamily="49" charset="0"/>
                <a:cs typeface="Courier New" panose="02070309020205020404" pitchFamily="49" charset="0"/>
              </a:rPr>
              <a:t>Maxkvar</a:t>
            </a:r>
            <a:r>
              <a:rPr lang="en-US" sz="1400" dirty="0">
                <a:latin typeface="Courier New" panose="02070309020205020404" pitchFamily="49" charset="0"/>
                <a:cs typeface="Courier New" panose="02070309020205020404" pitchFamily="49" charset="0"/>
              </a:rPr>
              <a:t>. Always reset this if you change PF or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properties.</a:t>
            </a:r>
          </a:p>
          <a:p>
            <a:pPr lvl="0" algn="just"/>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1188847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344573"/>
            <a:ext cx="8009238" cy="4370427"/>
          </a:xfrm>
          <a:prstGeom prst="rect">
            <a:avLst/>
          </a:prstGeom>
          <a:noFill/>
        </p:spPr>
        <p:txBody>
          <a:bodyPr wrap="square" rtlCol="0">
            <a:spAutoFit/>
          </a:bodyPr>
          <a:lstStyle/>
          <a:p>
            <a:pPr lvl="0" algn="just"/>
            <a:r>
              <a:rPr lang="en-US" sz="1800" dirty="0"/>
              <a:t>The properties, in numerical order,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914400" lvl="0" algn="just"/>
            <a:r>
              <a:rPr lang="en-US" sz="1400" b="1" dirty="0">
                <a:latin typeface="Courier New" panose="02070309020205020404" pitchFamily="49" charset="0"/>
                <a:cs typeface="Courier New" panose="02070309020205020404" pitchFamily="49" charset="0"/>
              </a:rPr>
              <a:t>Pvfactor</a:t>
            </a:r>
            <a:r>
              <a:rPr lang="en-US" sz="1400" dirty="0">
                <a:latin typeface="Courier New" panose="02070309020205020404" pitchFamily="49" charset="0"/>
                <a:cs typeface="Courier New" panose="02070309020205020404" pitchFamily="49" charset="0"/>
              </a:rPr>
              <a:t> = Convergence deceleration factor for P‐V generator model (Model=3). Default is 0.1. If the circuit converges easily, you may want to use a higher number such as 1.0. Use a lower number if solution diverges. Use </a:t>
            </a:r>
            <a:r>
              <a:rPr lang="en-US" sz="1400" dirty="0" err="1">
                <a:latin typeface="Courier New" panose="02070309020205020404" pitchFamily="49" charset="0"/>
                <a:cs typeface="Courier New" panose="02070309020205020404" pitchFamily="49" charset="0"/>
              </a:rPr>
              <a:t>Debugtrace</a:t>
            </a:r>
            <a:r>
              <a:rPr lang="en-US" sz="1400" dirty="0">
                <a:latin typeface="Courier New" panose="02070309020205020404" pitchFamily="49" charset="0"/>
                <a:cs typeface="Courier New" panose="02070309020205020404" pitchFamily="49" charset="0"/>
              </a:rPr>
              <a:t>=yes to create a file that will trace the convergence of a generator model.</a:t>
            </a:r>
          </a:p>
          <a:p>
            <a:pPr marL="914400" lvl="0" algn="just"/>
            <a:r>
              <a:rPr lang="en-US" sz="1400" b="1" dirty="0" err="1">
                <a:latin typeface="Courier New" panose="02070309020205020404" pitchFamily="49" charset="0"/>
                <a:cs typeface="Courier New" panose="02070309020205020404" pitchFamily="49" charset="0"/>
              </a:rPr>
              <a:t>Debugtrace</a:t>
            </a:r>
            <a:r>
              <a:rPr lang="en-US" sz="1400" dirty="0">
                <a:latin typeface="Courier New" panose="02070309020205020404" pitchFamily="49" charset="0"/>
                <a:cs typeface="Courier New" panose="02070309020205020404" pitchFamily="49" charset="0"/>
              </a:rPr>
              <a:t> = {Yes | No } Default is no. Turn this on to capture the progress of the generator model for each iteration. Creates a separate file for each generator named "GEN_name.CSV".</a:t>
            </a:r>
          </a:p>
          <a:p>
            <a:pPr marL="914400" lvl="0" algn="just"/>
            <a:r>
              <a:rPr lang="en-US" sz="1400" b="1" dirty="0" err="1">
                <a:latin typeface="Courier New" panose="02070309020205020404" pitchFamily="49" charset="0"/>
                <a:cs typeface="Courier New" panose="02070309020205020404" pitchFamily="49" charset="0"/>
              </a:rPr>
              <a:t>Vminpu</a:t>
            </a:r>
            <a:r>
              <a:rPr lang="en-US" sz="1400" dirty="0">
                <a:latin typeface="Courier New" panose="02070309020205020404" pitchFamily="49" charset="0"/>
                <a:cs typeface="Courier New" panose="02070309020205020404" pitchFamily="49" charset="0"/>
              </a:rPr>
              <a:t> = Default = 0.95. Minimum per unit voltage for which the Model is assumed to apply. Below this value, the generator model reverts to a constant impedance model. For Model 7, this is used to determine the upper current limit. For example, if </a:t>
            </a:r>
            <a:r>
              <a:rPr lang="en-US" sz="1400" dirty="0" err="1">
                <a:latin typeface="Courier New" panose="02070309020205020404" pitchFamily="49" charset="0"/>
                <a:cs typeface="Courier New" panose="02070309020205020404" pitchFamily="49" charset="0"/>
              </a:rPr>
              <a:t>Vminpu</a:t>
            </a:r>
            <a:r>
              <a:rPr lang="en-US" sz="1400" dirty="0">
                <a:latin typeface="Courier New" panose="02070309020205020404" pitchFamily="49" charset="0"/>
                <a:cs typeface="Courier New" panose="02070309020205020404" pitchFamily="49" charset="0"/>
              </a:rPr>
              <a:t> is</a:t>
            </a:r>
          </a:p>
          <a:p>
            <a:pPr marL="914400" lvl="0" algn="just"/>
            <a:r>
              <a:rPr lang="en-US" sz="1400" dirty="0">
                <a:latin typeface="Courier New" panose="02070309020205020404" pitchFamily="49" charset="0"/>
                <a:cs typeface="Courier New" panose="02070309020205020404" pitchFamily="49" charset="0"/>
              </a:rPr>
              <a:t>0.90 then the current limit is (1/0.90) = 111%.</a:t>
            </a:r>
          </a:p>
          <a:p>
            <a:pPr marL="914400" lvl="0" algn="just"/>
            <a:r>
              <a:rPr lang="en-US" sz="1400" b="1" dirty="0" err="1">
                <a:latin typeface="Courier New" panose="02070309020205020404" pitchFamily="49" charset="0"/>
                <a:cs typeface="Courier New" panose="02070309020205020404" pitchFamily="49" charset="0"/>
              </a:rPr>
              <a:t>Vmaxpu</a:t>
            </a:r>
            <a:r>
              <a:rPr lang="en-US" sz="1400" dirty="0">
                <a:latin typeface="Courier New" panose="02070309020205020404" pitchFamily="49" charset="0"/>
                <a:cs typeface="Courier New" panose="02070309020205020404" pitchFamily="49" charset="0"/>
              </a:rPr>
              <a:t> = Default = 1.05. Maximum per unit voltage for which the Model is assumed to apply. Above this value, the generator model reverts to a constant impedance model.</a:t>
            </a:r>
          </a:p>
          <a:p>
            <a:pPr lvl="0" algn="just"/>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01252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7474"/>
            <a:ext cx="8009238" cy="5016758"/>
          </a:xfrm>
          <a:prstGeom prst="rect">
            <a:avLst/>
          </a:prstGeom>
          <a:noFill/>
        </p:spPr>
        <p:txBody>
          <a:bodyPr wrap="square" rtlCol="0">
            <a:spAutoFit/>
          </a:bodyPr>
          <a:lstStyle/>
          <a:p>
            <a:pPr lvl="0" algn="just"/>
            <a:r>
              <a:rPr lang="en-US" sz="1800" dirty="0"/>
              <a:t>The properties, in numerical order,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914400" lvl="0" algn="just"/>
            <a:r>
              <a:rPr lang="en-US" sz="1400" b="1" dirty="0">
                <a:latin typeface="Courier New" panose="02070309020205020404" pitchFamily="49" charset="0"/>
                <a:cs typeface="Courier New" panose="02070309020205020404" pitchFamily="49" charset="0"/>
              </a:rPr>
              <a:t>ForceON</a:t>
            </a:r>
            <a:r>
              <a:rPr lang="en-US" sz="1400" dirty="0">
                <a:latin typeface="Courier New" panose="02070309020205020404" pitchFamily="49" charset="0"/>
                <a:cs typeface="Courier New" panose="02070309020205020404" pitchFamily="49" charset="0"/>
              </a:rPr>
              <a:t> = {Yes | No} Forces generator ON despite requirements of other dispatch modes. Stays ON until this property is set to NO, or an internal algorithm cancels the forced ON state.</a:t>
            </a:r>
          </a:p>
          <a:p>
            <a:pPr marL="914400" lvl="0" algn="just"/>
            <a:r>
              <a:rPr lang="en-US" sz="1400" b="1" dirty="0">
                <a:latin typeface="Courier New" panose="02070309020205020404" pitchFamily="49" charset="0"/>
                <a:cs typeface="Courier New" panose="02070309020205020404" pitchFamily="49" charset="0"/>
              </a:rPr>
              <a:t>kVA</a:t>
            </a:r>
            <a:r>
              <a:rPr lang="en-US" sz="1400" dirty="0">
                <a:latin typeface="Courier New" panose="02070309020205020404" pitchFamily="49" charset="0"/>
                <a:cs typeface="Courier New" panose="02070309020205020404" pitchFamily="49" charset="0"/>
              </a:rPr>
              <a:t> = kVA rating of electrical machine. Defaults to 1.2* kW, if not specified. Applied to machine or inverter definition for Dynamics mode solutions.</a:t>
            </a:r>
          </a:p>
          <a:p>
            <a:pPr marL="914400" lvl="0" algn="just"/>
            <a:r>
              <a:rPr lang="en-US" sz="1400" b="1" dirty="0">
                <a:latin typeface="Courier New" panose="02070309020205020404" pitchFamily="49" charset="0"/>
                <a:cs typeface="Courier New" panose="02070309020205020404" pitchFamily="49" charset="0"/>
              </a:rPr>
              <a:t>MVA</a:t>
            </a:r>
            <a:r>
              <a:rPr lang="en-US" sz="1400" dirty="0">
                <a:latin typeface="Courier New" panose="02070309020205020404" pitchFamily="49" charset="0"/>
                <a:cs typeface="Courier New" panose="02070309020205020404" pitchFamily="49" charset="0"/>
              </a:rPr>
              <a:t> = MVA rating of electrical machine. Alternative to using kVA=.</a:t>
            </a:r>
          </a:p>
          <a:p>
            <a:pPr marL="914400" lvl="0" algn="just"/>
            <a:r>
              <a:rPr lang="en-US" sz="1400" b="1" dirty="0" err="1">
                <a:latin typeface="Courier New" panose="02070309020205020404" pitchFamily="49" charset="0"/>
                <a:cs typeface="Courier New" panose="02070309020205020404" pitchFamily="49" charset="0"/>
              </a:rPr>
              <a:t>Xd</a:t>
            </a:r>
            <a:r>
              <a:rPr lang="en-US" sz="1400" dirty="0">
                <a:latin typeface="Courier New" panose="02070309020205020404" pitchFamily="49" charset="0"/>
                <a:cs typeface="Courier New" panose="02070309020205020404" pitchFamily="49" charset="0"/>
              </a:rPr>
              <a:t> = Per unit synchronous reactance of machine. Presently used only for </a:t>
            </a:r>
            <a:r>
              <a:rPr lang="en-US" sz="1400" dirty="0" err="1">
                <a:latin typeface="Courier New" panose="02070309020205020404" pitchFamily="49" charset="0"/>
                <a:cs typeface="Courier New" panose="02070309020205020404" pitchFamily="49" charset="0"/>
              </a:rPr>
              <a:t>Thevinen</a:t>
            </a:r>
            <a:r>
              <a:rPr lang="en-US" sz="1400" dirty="0">
                <a:latin typeface="Courier New" panose="02070309020205020404" pitchFamily="49" charset="0"/>
                <a:cs typeface="Courier New" panose="02070309020205020404" pitchFamily="49" charset="0"/>
              </a:rPr>
              <a:t> impedance for power flow </a:t>
            </a:r>
            <a:r>
              <a:rPr lang="en-US" sz="1400" dirty="0" err="1">
                <a:latin typeface="Courier New" panose="02070309020205020404" pitchFamily="49" charset="0"/>
                <a:cs typeface="Courier New" panose="02070309020205020404" pitchFamily="49" charset="0"/>
              </a:rPr>
              <a:t>calcs</a:t>
            </a:r>
            <a:r>
              <a:rPr lang="en-US" sz="1400" dirty="0">
                <a:latin typeface="Courier New" panose="02070309020205020404" pitchFamily="49" charset="0"/>
                <a:cs typeface="Courier New" panose="02070309020205020404" pitchFamily="49" charset="0"/>
              </a:rPr>
              <a:t> of user models (model=6). Typically use a value from 0.4 to 1.0. Default is 1.0</a:t>
            </a:r>
          </a:p>
          <a:p>
            <a:pPr marL="914400" lvl="0" algn="just"/>
            <a:r>
              <a:rPr lang="en-US" sz="1400" b="1" dirty="0" err="1">
                <a:latin typeface="Courier New" panose="02070309020205020404" pitchFamily="49" charset="0"/>
                <a:cs typeface="Courier New" panose="02070309020205020404" pitchFamily="49" charset="0"/>
              </a:rPr>
              <a:t>Xdp</a:t>
            </a:r>
            <a:r>
              <a:rPr lang="en-US" sz="1400" dirty="0">
                <a:latin typeface="Courier New" panose="02070309020205020404" pitchFamily="49" charset="0"/>
                <a:cs typeface="Courier New" panose="02070309020205020404" pitchFamily="49" charset="0"/>
              </a:rPr>
              <a:t> = Per unit transient reactance of the machine. Used for Dynamics mode and Fault studies. Default is 0.27. For user models, this value is used for the </a:t>
            </a:r>
            <a:r>
              <a:rPr lang="en-US" sz="1400" dirty="0" err="1">
                <a:latin typeface="Courier New" panose="02070309020205020404" pitchFamily="49" charset="0"/>
                <a:cs typeface="Courier New" panose="02070309020205020404" pitchFamily="49" charset="0"/>
              </a:rPr>
              <a:t>Thevinen</a:t>
            </a:r>
            <a:r>
              <a:rPr lang="en-US" sz="1400" dirty="0">
                <a:latin typeface="Courier New" panose="02070309020205020404" pitchFamily="49" charset="0"/>
                <a:cs typeface="Courier New" panose="02070309020205020404" pitchFamily="49" charset="0"/>
              </a:rPr>
              <a:t>/Norton impedance for Dynamics Mode.</a:t>
            </a:r>
          </a:p>
          <a:p>
            <a:pPr marL="914400" lvl="0" algn="just"/>
            <a:r>
              <a:rPr lang="en-US" sz="1400" b="1" dirty="0">
                <a:latin typeface="Courier New" panose="02070309020205020404" pitchFamily="49" charset="0"/>
                <a:cs typeface="Courier New" panose="02070309020205020404" pitchFamily="49" charset="0"/>
              </a:rPr>
              <a:t>H</a:t>
            </a:r>
            <a:r>
              <a:rPr lang="en-US" sz="1400" dirty="0">
                <a:latin typeface="Courier New" panose="02070309020205020404" pitchFamily="49" charset="0"/>
                <a:cs typeface="Courier New" panose="02070309020205020404" pitchFamily="49" charset="0"/>
              </a:rPr>
              <a:t> = Per unit mass constant of the machine. MW‐sec/MVA. Default is 1.0.</a:t>
            </a:r>
          </a:p>
          <a:p>
            <a:pPr marL="914400" lvl="0" algn="just"/>
            <a:r>
              <a:rPr lang="en-US" sz="1400" b="1"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 Damping constant. Usual range is 0 to 4. Default is 1.0. Adjust to get damping.</a:t>
            </a:r>
          </a:p>
          <a:p>
            <a:pPr lvl="0" algn="just"/>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04843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310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Generator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217474"/>
            <a:ext cx="8009238" cy="4955203"/>
          </a:xfrm>
          <a:prstGeom prst="rect">
            <a:avLst/>
          </a:prstGeom>
          <a:noFill/>
        </p:spPr>
        <p:txBody>
          <a:bodyPr wrap="square" rtlCol="0">
            <a:spAutoFit/>
          </a:bodyPr>
          <a:lstStyle/>
          <a:p>
            <a:pPr lvl="0" algn="just"/>
            <a:r>
              <a:rPr lang="en-US" sz="1800" dirty="0"/>
              <a:t>The properties, in numerical order, are:</a:t>
            </a:r>
          </a:p>
          <a:p>
            <a:pPr algn="just"/>
            <a:r>
              <a:rPr lang="en-US" sz="1800" dirty="0">
                <a:latin typeface="Times New Roman" panose="02020603050405020304" pitchFamily="18" charset="0"/>
                <a:cs typeface="Times New Roman" panose="02020603050405020304" pitchFamily="18" charset="0"/>
              </a:rPr>
              <a:t>	…</a:t>
            </a:r>
            <a:endParaRPr lang="en-US" sz="1800" dirty="0"/>
          </a:p>
          <a:p>
            <a:pPr marL="914400" lvl="0" algn="just"/>
            <a:r>
              <a:rPr lang="en-US" sz="1400" b="1" dirty="0" err="1">
                <a:latin typeface="Courier New" panose="02070309020205020404" pitchFamily="49" charset="0"/>
                <a:cs typeface="Courier New" panose="02070309020205020404" pitchFamily="49" charset="0"/>
              </a:rPr>
              <a:t>UserModel</a:t>
            </a:r>
            <a:r>
              <a:rPr lang="en-US" sz="1400" dirty="0">
                <a:latin typeface="Courier New" panose="02070309020205020404" pitchFamily="49" charset="0"/>
                <a:cs typeface="Courier New" panose="02070309020205020404" pitchFamily="49" charset="0"/>
              </a:rPr>
              <a:t> = Name of DLL containing user‐written model, which computes the terminal currents for Dynamics studies, overriding the default model. Set to "none" to negate previous setting.</a:t>
            </a:r>
          </a:p>
          <a:p>
            <a:pPr marL="914400" lvl="0" algn="just"/>
            <a:r>
              <a:rPr lang="en-US" sz="1400" b="1" dirty="0" err="1">
                <a:latin typeface="Courier New" panose="02070309020205020404" pitchFamily="49" charset="0"/>
                <a:cs typeface="Courier New" panose="02070309020205020404" pitchFamily="49" charset="0"/>
              </a:rPr>
              <a:t>UserData</a:t>
            </a:r>
            <a:r>
              <a:rPr lang="en-US" sz="1400" dirty="0">
                <a:latin typeface="Courier New" panose="02070309020205020404" pitchFamily="49" charset="0"/>
                <a:cs typeface="Courier New" panose="02070309020205020404" pitchFamily="49" charset="0"/>
              </a:rPr>
              <a:t> = String (in quotes or parentheses) that gets passed to user‐written model for defining the data required for that model.</a:t>
            </a:r>
          </a:p>
          <a:p>
            <a:pPr marL="914400" lvl="0" algn="just"/>
            <a:r>
              <a:rPr lang="en-US" sz="1400" b="1" dirty="0" err="1">
                <a:latin typeface="Courier New" panose="02070309020205020404" pitchFamily="49" charset="0"/>
                <a:cs typeface="Courier New" panose="02070309020205020404" pitchFamily="49" charset="0"/>
              </a:rPr>
              <a:t>ShaftModel</a:t>
            </a:r>
            <a:r>
              <a:rPr lang="en-US" sz="1400" dirty="0">
                <a:latin typeface="Courier New" panose="02070309020205020404" pitchFamily="49" charset="0"/>
                <a:cs typeface="Courier New" panose="02070309020205020404" pitchFamily="49" charset="0"/>
              </a:rPr>
              <a:t> = Name of user‐written DLL containing a Shaft model, which models the prime mover and determines the power on the shaft for Dynamics studies. Models additional mass elements other than the single‐mass model in the DSS default model. Set to "none" to negate previous setting.</a:t>
            </a:r>
          </a:p>
          <a:p>
            <a:pPr marL="914400" lvl="0" algn="just"/>
            <a:r>
              <a:rPr lang="en-US" sz="1400" b="1" dirty="0" err="1">
                <a:latin typeface="Courier New" panose="02070309020205020404" pitchFamily="49" charset="0"/>
                <a:cs typeface="Courier New" panose="02070309020205020404" pitchFamily="49" charset="0"/>
              </a:rPr>
              <a:t>ShaftData</a:t>
            </a:r>
            <a:r>
              <a:rPr lang="en-US" sz="1400" dirty="0">
                <a:latin typeface="Courier New" panose="02070309020205020404" pitchFamily="49" charset="0"/>
                <a:cs typeface="Courier New" panose="02070309020205020404" pitchFamily="49" charset="0"/>
              </a:rPr>
              <a:t> = String that gets passed to user‐written shaft dynamic model for defining the data for that model.</a:t>
            </a:r>
          </a:p>
          <a:p>
            <a:pPr marL="914400" lvl="0" algn="just"/>
            <a:r>
              <a:rPr lang="en-US" sz="1400" b="1" dirty="0">
                <a:latin typeface="Courier New" panose="02070309020205020404" pitchFamily="49" charset="0"/>
                <a:cs typeface="Courier New" panose="02070309020205020404" pitchFamily="49" charset="0"/>
              </a:rPr>
              <a:t>spectrum</a:t>
            </a:r>
            <a:r>
              <a:rPr lang="en-US" sz="1400" dirty="0">
                <a:latin typeface="Courier New" panose="02070309020205020404" pitchFamily="49" charset="0"/>
                <a:cs typeface="Courier New" panose="02070309020205020404" pitchFamily="49" charset="0"/>
              </a:rPr>
              <a:t> = Name of harmonic voltage or current spectrum for this generator. Voltage behind “</a:t>
            </a:r>
            <a:r>
              <a:rPr lang="en-US" sz="1400" dirty="0" err="1">
                <a:latin typeface="Courier New" panose="02070309020205020404" pitchFamily="49" charset="0"/>
                <a:cs typeface="Courier New" panose="02070309020205020404" pitchFamily="49" charset="0"/>
              </a:rPr>
              <a:t>Xd</a:t>
            </a:r>
            <a:r>
              <a:rPr lang="en-US" sz="1400" dirty="0">
                <a:latin typeface="Courier New" panose="02070309020205020404" pitchFamily="49" charset="0"/>
                <a:cs typeface="Courier New" panose="02070309020205020404" pitchFamily="49" charset="0"/>
              </a:rPr>
              <a:t>” for machine. Current injection for inverter. </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Base frequency for which this generator is defined. Default is 60.0.</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Name of another Generator object on which to base this one.</a:t>
            </a:r>
          </a:p>
          <a:p>
            <a:pPr marL="914400" lvl="0" algn="just"/>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746118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0892" y="76200"/>
            <a:ext cx="9265508" cy="704478"/>
          </a:xfrm>
        </p:spPr>
        <p:txBody>
          <a:bodyPr/>
          <a:lstStyle/>
          <a:p>
            <a:r>
              <a:rPr lang="en-US" sz="3700" dirty="0">
                <a:latin typeface="Times New Roman" panose="02020603050405020304" pitchFamily="18" charset="0"/>
                <a:cs typeface="Times New Roman" panose="02020603050405020304" pitchFamily="18" charset="0"/>
              </a:rPr>
              <a:t>Define A Circuit – Power Conversion Element</a:t>
            </a:r>
          </a:p>
        </p:txBody>
      </p:sp>
      <p:sp>
        <p:nvSpPr>
          <p:cNvPr id="6" name="Rectangle 5"/>
          <p:cNvSpPr/>
          <p:nvPr/>
        </p:nvSpPr>
        <p:spPr>
          <a:xfrm>
            <a:off x="533400" y="807206"/>
            <a:ext cx="20201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Storage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522274"/>
            <a:ext cx="8009238" cy="1754326"/>
          </a:xfrm>
          <a:prstGeom prst="rect">
            <a:avLst/>
          </a:prstGeom>
          <a:noFill/>
        </p:spPr>
        <p:txBody>
          <a:bodyPr wrap="square" rtlCol="0">
            <a:spAutoFit/>
          </a:bodyPr>
          <a:lstStyle/>
          <a:p>
            <a:pPr marL="285750" lvl="0" indent="-285750" algn="just">
              <a:buFont typeface="Arial" panose="020B0604020202020204" pitchFamily="34" charset="0"/>
              <a:buChar char="•"/>
            </a:pPr>
            <a:r>
              <a:rPr lang="en-US" sz="1800" dirty="0"/>
              <a:t>Storage object is a recently added model into OpenDSS, there is no description about it now. If you want to know more about storage object, you can search in the OpenDSS forum or contact Roger Dugan.</a:t>
            </a:r>
          </a:p>
          <a:p>
            <a:pPr lvl="0" algn="just"/>
            <a:endParaRPr lang="en-US" sz="1800" dirty="0"/>
          </a:p>
          <a:p>
            <a:pPr marL="285750" lvl="0" indent="-285750" algn="just">
              <a:buFont typeface="Arial" panose="020B0604020202020204" pitchFamily="34" charset="0"/>
              <a:buChar char="•"/>
            </a:pPr>
            <a:r>
              <a:rPr lang="en-US" sz="1800" dirty="0"/>
              <a:t>However, the properties of storage object are summarized into a table, you can refer to the OpenDSS manual.</a:t>
            </a:r>
          </a:p>
        </p:txBody>
      </p:sp>
    </p:spTree>
    <p:extLst>
      <p:ext uri="{BB962C8B-B14F-4D97-AF65-F5344CB8AC3E}">
        <p14:creationId xmlns:p14="http://schemas.microsoft.com/office/powerpoint/2010/main" val="377091793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57200" y="76200"/>
            <a:ext cx="81225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8" name="TextBox 7"/>
          <p:cNvSpPr txBox="1"/>
          <p:nvPr/>
        </p:nvSpPr>
        <p:spPr>
          <a:xfrm>
            <a:off x="1066800" y="1676400"/>
            <a:ext cx="7399638" cy="2416046"/>
          </a:xfrm>
          <a:prstGeom prst="rect">
            <a:avLst/>
          </a:prstGeom>
          <a:noFill/>
        </p:spPr>
        <p:txBody>
          <a:bodyPr wrap="square" rtlCol="0">
            <a:spAutoFit/>
          </a:bodyPr>
          <a:lstStyle/>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err="1"/>
              <a:t>CapControl</a:t>
            </a:r>
            <a:r>
              <a:rPr lang="en-US" dirty="0"/>
              <a:t> Object;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RegControl Object.</a:t>
            </a:r>
          </a:p>
          <a:p>
            <a:endParaRPr lang="en-US" dirty="0"/>
          </a:p>
          <a:p>
            <a:r>
              <a:rPr lang="en-US" dirty="0"/>
              <a:t> </a:t>
            </a:r>
          </a:p>
          <a:p>
            <a:endParaRPr lang="en-US" sz="1050" baseline="30000" dirty="0"/>
          </a:p>
        </p:txBody>
      </p:sp>
    </p:spTree>
    <p:extLst>
      <p:ext uri="{BB962C8B-B14F-4D97-AF65-F5344CB8AC3E}">
        <p14:creationId xmlns:p14="http://schemas.microsoft.com/office/powerpoint/2010/main" val="402352801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85035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0201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Control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295400"/>
            <a:ext cx="8009238" cy="4462760"/>
          </a:xfrm>
          <a:prstGeom prst="rect">
            <a:avLst/>
          </a:prstGeom>
          <a:noFill/>
        </p:spPr>
        <p:txBody>
          <a:bodyPr wrap="square" rtlCol="0">
            <a:spAutoFit/>
          </a:bodyPr>
          <a:lstStyle/>
          <a:p>
            <a:pPr marL="285750" lvl="0" indent="-285750" algn="just">
              <a:buFont typeface="Arial" panose="020B0604020202020204" pitchFamily="34" charset="0"/>
              <a:buChar char="•"/>
            </a:pPr>
            <a:r>
              <a:rPr lang="en-US" sz="2000" dirty="0"/>
              <a:t>In OpenDSS, control elements are modeled </a:t>
            </a:r>
            <a:r>
              <a:rPr lang="en-US" sz="2000" b="1" i="1" dirty="0"/>
              <a:t>separately</a:t>
            </a:r>
            <a:r>
              <a:rPr lang="en-US" sz="2000" dirty="0"/>
              <a:t> from the power‐carrying elements, which is one of the distinctive capabilities of OpenDSS. This design provides significant </a:t>
            </a:r>
            <a:r>
              <a:rPr lang="en-US" sz="2000" b="1" i="1" dirty="0"/>
              <a:t>flexibility</a:t>
            </a:r>
            <a:r>
              <a:rPr lang="en-US" sz="2000" dirty="0"/>
              <a:t>. </a:t>
            </a:r>
          </a:p>
          <a:p>
            <a:pPr lvl="0" algn="just"/>
            <a:endParaRPr lang="en-US" sz="2000" dirty="0"/>
          </a:p>
          <a:p>
            <a:pPr marL="285750" lvl="0" indent="-285750" algn="just">
              <a:buFont typeface="Arial" panose="020B0604020202020204" pitchFamily="34" charset="0"/>
              <a:buChar char="•"/>
            </a:pPr>
            <a:r>
              <a:rPr lang="en-US" sz="2000" dirty="0"/>
              <a:t>Control elements typically have a </a:t>
            </a:r>
            <a:r>
              <a:rPr lang="en-US" sz="2000" b="1" i="1" dirty="0"/>
              <a:t>Sample</a:t>
            </a:r>
            <a:r>
              <a:rPr lang="en-US" sz="2000" dirty="0"/>
              <a:t> function that samples the voltage and current at the terminal that the control is monitoring. </a:t>
            </a:r>
          </a:p>
          <a:p>
            <a:pPr marL="285750" lvl="0" indent="-285750" algn="just">
              <a:buFont typeface="Arial" panose="020B0604020202020204" pitchFamily="34" charset="0"/>
              <a:buChar char="•"/>
            </a:pPr>
            <a:endParaRPr lang="en-US" sz="2000" dirty="0"/>
          </a:p>
          <a:p>
            <a:pPr marL="285750" lvl="0" indent="-285750" algn="just">
              <a:buFont typeface="Arial" panose="020B0604020202020204" pitchFamily="34" charset="0"/>
              <a:buChar char="•"/>
            </a:pPr>
            <a:endParaRPr lang="en-US" sz="2000" dirty="0"/>
          </a:p>
          <a:p>
            <a:pPr lvl="0">
              <a:defRPr/>
            </a:pPr>
            <a:r>
              <a:rPr lang="en-US" dirty="0" err="1">
                <a:solidFill>
                  <a:srgbClr val="000000"/>
                </a:solidFill>
              </a:rPr>
              <a:t>CapControl</a:t>
            </a:r>
            <a:r>
              <a:rPr lang="en-US" dirty="0">
                <a:solidFill>
                  <a:srgbClr val="000000"/>
                </a:solidFill>
              </a:rPr>
              <a:t> Object</a:t>
            </a:r>
          </a:p>
          <a:p>
            <a:pPr lvl="0">
              <a:defRPr/>
            </a:pPr>
            <a:endParaRPr lang="en-US" sz="2000" dirty="0"/>
          </a:p>
          <a:p>
            <a:pPr lvl="0" algn="just"/>
            <a:r>
              <a:rPr lang="en-US" sz="2000" dirty="0"/>
              <a:t>The capacitor control monitors the </a:t>
            </a:r>
            <a:r>
              <a:rPr lang="en-US" sz="2000" b="1" i="1" dirty="0"/>
              <a:t>voltage</a:t>
            </a:r>
            <a:r>
              <a:rPr lang="en-US" sz="2000" dirty="0"/>
              <a:t> and </a:t>
            </a:r>
            <a:r>
              <a:rPr lang="en-US" sz="2000" b="1" i="1" dirty="0"/>
              <a:t>current</a:t>
            </a:r>
            <a:r>
              <a:rPr lang="en-US" sz="2000" dirty="0"/>
              <a:t> at a terminal of a </a:t>
            </a:r>
            <a:r>
              <a:rPr lang="en-US" sz="2000" dirty="0" err="1"/>
              <a:t>PDelement</a:t>
            </a:r>
            <a:r>
              <a:rPr lang="en-US" sz="2000" dirty="0"/>
              <a:t> or a </a:t>
            </a:r>
            <a:r>
              <a:rPr lang="en-US" sz="2000" dirty="0" err="1"/>
              <a:t>PCelement</a:t>
            </a:r>
            <a:r>
              <a:rPr lang="en-US" sz="2000" dirty="0"/>
              <a:t>, and sends </a:t>
            </a:r>
            <a:r>
              <a:rPr lang="en-US" sz="2000" b="1" i="1" dirty="0"/>
              <a:t>switching messages </a:t>
            </a:r>
            <a:r>
              <a:rPr lang="en-US" sz="2000" dirty="0"/>
              <a:t>to a Capacitor object. </a:t>
            </a:r>
          </a:p>
          <a:p>
            <a:pPr marL="285750" lvl="0" indent="-285750" algn="just">
              <a:buFont typeface="Arial" panose="020B0604020202020204" pitchFamily="34" charset="0"/>
              <a:buChar char="•"/>
            </a:pPr>
            <a:endParaRPr lang="en-US" sz="2000" dirty="0"/>
          </a:p>
        </p:txBody>
      </p:sp>
    </p:spTree>
    <p:extLst>
      <p:ext uri="{BB962C8B-B14F-4D97-AF65-F5344CB8AC3E}">
        <p14:creationId xmlns:p14="http://schemas.microsoft.com/office/powerpoint/2010/main" val="36924739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64292" y="76200"/>
            <a:ext cx="81987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CapControl</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9200"/>
            <a:ext cx="8009238" cy="4262705"/>
          </a:xfrm>
          <a:prstGeom prst="rect">
            <a:avLst/>
          </a:prstGeom>
          <a:noFill/>
        </p:spPr>
        <p:txBody>
          <a:bodyPr wrap="square" rtlCol="0">
            <a:spAutoFit/>
          </a:bodyPr>
          <a:lstStyle/>
          <a:p>
            <a:pPr lvl="0" algn="just">
              <a:spcAft>
                <a:spcPts val="600"/>
              </a:spcAft>
            </a:pPr>
            <a:r>
              <a:rPr lang="en-US" sz="1800" dirty="0"/>
              <a:t>The properties are:</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Element</a:t>
            </a:r>
            <a:r>
              <a:rPr lang="en-US" sz="1400" dirty="0">
                <a:latin typeface="Courier New" panose="02070309020205020404" pitchFamily="49" charset="0"/>
                <a:cs typeface="Courier New" panose="02070309020205020404" pitchFamily="49" charset="0"/>
              </a:rPr>
              <a:t> = Specifies the full object name of the circuit element, typically a line or transformer, to which the capacitor control's PT and/or CT are connected. There is no default; must be specified.</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Capacitor</a:t>
            </a:r>
            <a:r>
              <a:rPr lang="en-US" sz="1400" dirty="0">
                <a:latin typeface="Courier New" panose="02070309020205020404" pitchFamily="49" charset="0"/>
                <a:cs typeface="Courier New" panose="02070309020205020404" pitchFamily="49" charset="0"/>
              </a:rPr>
              <a:t> = Specifies the name of Capacitor element which the </a:t>
            </a:r>
            <a:r>
              <a:rPr lang="en-US" sz="1400" dirty="0" err="1">
                <a:latin typeface="Courier New" panose="02070309020205020404" pitchFamily="49" charset="0"/>
                <a:cs typeface="Courier New" panose="02070309020205020404" pitchFamily="49" charset="0"/>
              </a:rPr>
              <a:t>CapControl</a:t>
            </a:r>
            <a:r>
              <a:rPr lang="en-US" sz="1400" dirty="0">
                <a:latin typeface="Courier New" panose="02070309020205020404" pitchFamily="49" charset="0"/>
                <a:cs typeface="Courier New" panose="02070309020205020404" pitchFamily="49" charset="0"/>
              </a:rPr>
              <a:t> controls. No Default; Must be specified. Do not specify the full object name. Example: Capacitor=cap1</a:t>
            </a:r>
          </a:p>
          <a:p>
            <a:pPr marL="914400" lvl="0" algn="just">
              <a:spcAft>
                <a:spcPts val="600"/>
              </a:spcAft>
            </a:pPr>
            <a:r>
              <a:rPr lang="en-US" sz="1400" b="1" dirty="0" err="1">
                <a:solidFill>
                  <a:srgbClr val="FF0000"/>
                </a:solidFill>
                <a:latin typeface="Courier New" panose="02070309020205020404" pitchFamily="49" charset="0"/>
                <a:cs typeface="Courier New" panose="02070309020205020404" pitchFamily="49" charset="0"/>
              </a:rPr>
              <a:t>CTPhase</a:t>
            </a:r>
            <a:r>
              <a:rPr lang="en-US" sz="1400" dirty="0">
                <a:latin typeface="Courier New" panose="02070309020205020404" pitchFamily="49" charset="0"/>
                <a:cs typeface="Courier New" panose="02070309020205020404" pitchFamily="49" charset="0"/>
              </a:rPr>
              <a:t> = Number of the phase being monitored for CURRENT control or one of {AVG | MAX | MIN} for all phases. Default=1. If delta or L‐L connection, enter the first or the two phases being monitored [1‐2, 2‐3, 3‐1]. It must be less than the number of phases. Does not apply to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control which uses all phases by default.</a:t>
            </a:r>
          </a:p>
          <a:p>
            <a:pPr marL="914400" lvl="0" algn="just">
              <a:spcAft>
                <a:spcPts val="600"/>
              </a:spcAft>
            </a:pPr>
            <a:r>
              <a:rPr lang="en-US" sz="1400" b="1" dirty="0" err="1">
                <a:solidFill>
                  <a:srgbClr val="FF0000"/>
                </a:solidFill>
                <a:latin typeface="Courier New" panose="02070309020205020404" pitchFamily="49" charset="0"/>
                <a:cs typeface="Courier New" panose="02070309020205020404" pitchFamily="49" charset="0"/>
              </a:rPr>
              <a:t>CTratio</a:t>
            </a:r>
            <a:r>
              <a:rPr lang="en-US" sz="1400" dirty="0">
                <a:latin typeface="Courier New" panose="02070309020205020404" pitchFamily="49" charset="0"/>
                <a:cs typeface="Courier New" panose="02070309020205020404" pitchFamily="49" charset="0"/>
              </a:rPr>
              <a:t> = Ratio of the CT from line amps to control ampere setting, for current and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control types.</a:t>
            </a:r>
          </a:p>
          <a:p>
            <a:pPr lvl="0" algn="just">
              <a:spcAft>
                <a:spcPts val="600"/>
              </a:spcAft>
            </a:pPr>
            <a:r>
              <a:rPr lang="en-US" sz="1800" dirty="0"/>
              <a:t>	…</a:t>
            </a:r>
          </a:p>
        </p:txBody>
      </p:sp>
    </p:spTree>
    <p:extLst>
      <p:ext uri="{BB962C8B-B14F-4D97-AF65-F5344CB8AC3E}">
        <p14:creationId xmlns:p14="http://schemas.microsoft.com/office/powerpoint/2010/main" val="37401033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8939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CapControl</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326207"/>
            <a:ext cx="8009238" cy="4693593"/>
          </a:xfrm>
          <a:prstGeom prst="rect">
            <a:avLst/>
          </a:prstGeom>
          <a:noFill/>
        </p:spPr>
        <p:txBody>
          <a:bodyPr wrap="square" rtlCol="0">
            <a:spAutoFit/>
          </a:bodyPr>
          <a:lstStyle/>
          <a:p>
            <a:pPr lvl="0" algn="just">
              <a:spcAft>
                <a:spcPts val="600"/>
              </a:spcAft>
            </a:pPr>
            <a:r>
              <a:rPr lang="en-US" sz="1800" dirty="0"/>
              <a:t>The properties are:</a:t>
            </a:r>
          </a:p>
          <a:p>
            <a:pPr algn="just">
              <a:spcAft>
                <a:spcPts val="600"/>
              </a:spcAft>
            </a:pPr>
            <a:r>
              <a:rPr lang="en-US" sz="1800" dirty="0"/>
              <a:t>	…</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DeadTime</a:t>
            </a:r>
            <a:r>
              <a:rPr lang="en-US" sz="1400" dirty="0">
                <a:latin typeface="Courier New" panose="02070309020205020404" pitchFamily="49" charset="0"/>
                <a:cs typeface="Courier New" panose="02070309020205020404" pitchFamily="49" charset="0"/>
              </a:rPr>
              <a:t> = Specifies the dead time after capacitor is turned OFF before it can be turned back ON. Default is 300 sec.</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Delay</a:t>
            </a:r>
            <a:r>
              <a:rPr lang="en-US" sz="1400" dirty="0">
                <a:latin typeface="Courier New" panose="02070309020205020404" pitchFamily="49" charset="0"/>
                <a:cs typeface="Courier New" panose="02070309020205020404" pitchFamily="49" charset="0"/>
              </a:rPr>
              <a:t> = Specifies time delay, in seconds, from when the control is armed before it sends out the switching command to turn ON. The control may reset before the action actually occurs. This is used to determine which capacity control will act first. Default is 15. You may specify any floating point number to achieve a model of whatever condition is necessary.</a:t>
            </a:r>
          </a:p>
          <a:p>
            <a:pPr marL="914400" lvl="0" algn="just">
              <a:spcAft>
                <a:spcPts val="600"/>
              </a:spcAft>
            </a:pPr>
            <a:r>
              <a:rPr lang="en-US" sz="1400" b="1" dirty="0" err="1">
                <a:solidFill>
                  <a:srgbClr val="FF0000"/>
                </a:solidFill>
                <a:latin typeface="Courier New" panose="02070309020205020404" pitchFamily="49" charset="0"/>
                <a:cs typeface="Courier New" panose="02070309020205020404" pitchFamily="49" charset="0"/>
              </a:rPr>
              <a:t>DelayOFF</a:t>
            </a:r>
            <a:r>
              <a:rPr lang="en-US" sz="1400" dirty="0">
                <a:latin typeface="Courier New" panose="02070309020205020404" pitchFamily="49" charset="0"/>
                <a:cs typeface="Courier New" panose="02070309020205020404" pitchFamily="49" charset="0"/>
              </a:rPr>
              <a:t> = Specifies the time delay, in seconds, for control to turn OFF when present state is ON. Default is 15.</a:t>
            </a:r>
          </a:p>
          <a:p>
            <a:pPr marL="914400" lvl="0" algn="just">
              <a:spcAft>
                <a:spcPts val="600"/>
              </a:spcAft>
            </a:pPr>
            <a:r>
              <a:rPr lang="en-US" sz="1400" b="1" dirty="0" err="1">
                <a:latin typeface="Courier New" panose="02070309020205020404" pitchFamily="49" charset="0"/>
                <a:cs typeface="Courier New" panose="02070309020205020404" pitchFamily="49" charset="0"/>
              </a:rPr>
              <a:t>EventLog</a:t>
            </a:r>
            <a:r>
              <a:rPr lang="en-US" sz="1400" dirty="0">
                <a:latin typeface="Courier New" panose="02070309020205020404" pitchFamily="49" charset="0"/>
                <a:cs typeface="Courier New" panose="02070309020205020404" pitchFamily="49" charset="0"/>
              </a:rPr>
              <a:t> = {Yes/True* | No/False} Default is YES for </a:t>
            </a:r>
            <a:r>
              <a:rPr lang="en-US" sz="1400" dirty="0" err="1">
                <a:latin typeface="Courier New" panose="02070309020205020404" pitchFamily="49" charset="0"/>
                <a:cs typeface="Courier New" panose="02070309020205020404" pitchFamily="49" charset="0"/>
              </a:rPr>
              <a:t>CapControl</a:t>
            </a:r>
            <a:r>
              <a:rPr lang="en-US" sz="1400" dirty="0">
                <a:latin typeface="Courier New" panose="02070309020205020404" pitchFamily="49" charset="0"/>
                <a:cs typeface="Courier New" panose="02070309020205020404" pitchFamily="49" charset="0"/>
              </a:rPr>
              <a:t>. Log control actions to </a:t>
            </a:r>
            <a:r>
              <a:rPr lang="en-US" sz="1400" dirty="0" err="1">
                <a:latin typeface="Courier New" panose="02070309020205020404" pitchFamily="49" charset="0"/>
                <a:cs typeface="Courier New" panose="02070309020205020404" pitchFamily="49" charset="0"/>
              </a:rPr>
              <a:t>Eventlog</a:t>
            </a:r>
            <a:r>
              <a:rPr lang="en-US" sz="1400" dirty="0">
                <a:latin typeface="Courier New" panose="02070309020205020404" pitchFamily="49" charset="0"/>
                <a:cs typeface="Courier New" panose="02070309020205020404" pitchFamily="49" charset="0"/>
              </a:rPr>
              <a:t>.</a:t>
            </a:r>
          </a:p>
          <a:p>
            <a:pPr marL="914400" lvl="0" algn="just">
              <a:spcAft>
                <a:spcPts val="600"/>
              </a:spcAft>
            </a:pPr>
            <a:r>
              <a:rPr lang="en-US" sz="1400" b="1" dirty="0" err="1">
                <a:solidFill>
                  <a:srgbClr val="FF0000"/>
                </a:solidFill>
                <a:latin typeface="Courier New" panose="02070309020205020404" pitchFamily="49" charset="0"/>
                <a:cs typeface="Courier New" panose="02070309020205020404" pitchFamily="49" charset="0"/>
              </a:rPr>
              <a:t>OFFsetting</a:t>
            </a:r>
            <a:r>
              <a:rPr lang="en-US" sz="1400" dirty="0">
                <a:latin typeface="Courier New" panose="02070309020205020404" pitchFamily="49" charset="0"/>
                <a:cs typeface="Courier New" panose="02070309020205020404" pitchFamily="49" charset="0"/>
              </a:rPr>
              <a:t> = Value at which the control arms to switch the capacitor OFF. For Time control, it is OK to have Off time the next day ( &lt; On time)</a:t>
            </a:r>
          </a:p>
          <a:p>
            <a:pPr lvl="0" algn="just">
              <a:spcAft>
                <a:spcPts val="600"/>
              </a:spcAft>
            </a:pPr>
            <a:r>
              <a:rPr lang="en-US" sz="1800" dirty="0"/>
              <a:t>	…</a:t>
            </a:r>
          </a:p>
        </p:txBody>
      </p:sp>
    </p:spTree>
    <p:extLst>
      <p:ext uri="{BB962C8B-B14F-4D97-AF65-F5344CB8AC3E}">
        <p14:creationId xmlns:p14="http://schemas.microsoft.com/office/powerpoint/2010/main" val="3020289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09800"/>
            <a:ext cx="5715000" cy="1143000"/>
          </a:xfrm>
        </p:spPr>
        <p:txBody>
          <a:bodyPr/>
          <a:lstStyle/>
          <a:p>
            <a:r>
              <a:rPr lang="en-US" sz="4000" dirty="0">
                <a:latin typeface="Times New Roman" panose="02020603050405020304" pitchFamily="18" charset="0"/>
                <a:cs typeface="Times New Roman" panose="02020603050405020304" pitchFamily="18" charset="0"/>
              </a:rPr>
              <a:t>Part I: OpenDSS Tutorial</a:t>
            </a:r>
          </a:p>
        </p:txBody>
      </p:sp>
      <p:sp>
        <p:nvSpPr>
          <p:cNvPr id="4" name="Slide Number Placeholder 3"/>
          <p:cNvSpPr>
            <a:spLocks noGrp="1"/>
          </p:cNvSpPr>
          <p:nvPr>
            <p:ph type="sldNum" sz="quarter" idx="4"/>
          </p:nvPr>
        </p:nvSpPr>
        <p:spPr/>
        <p:txBody>
          <a:bodyPr/>
          <a:lstStyle/>
          <a:p>
            <a:fld id="{179A9A4E-4C82-4D44-9372-C31BB3818094}" type="slidenum">
              <a:rPr lang="en-US" smtClean="0"/>
              <a:pPr/>
              <a:t>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Tree>
    <p:extLst>
      <p:ext uri="{BB962C8B-B14F-4D97-AF65-F5344CB8AC3E}">
        <p14:creationId xmlns:p14="http://schemas.microsoft.com/office/powerpoint/2010/main" val="1704994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Installation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20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TextBox 9"/>
          <p:cNvSpPr txBox="1"/>
          <p:nvPr/>
        </p:nvSpPr>
        <p:spPr>
          <a:xfrm>
            <a:off x="533400" y="721943"/>
            <a:ext cx="8153400" cy="461665"/>
          </a:xfrm>
          <a:prstGeom prst="rect">
            <a:avLst/>
          </a:prstGeom>
          <a:noFill/>
        </p:spPr>
        <p:txBody>
          <a:bodyPr wrap="square" rtlCol="0">
            <a:spAutoFit/>
          </a:bodyPr>
          <a:lstStyle/>
          <a:p>
            <a:pPr marL="342900" indent="-342900">
              <a:buFont typeface="Arial" panose="020B0604020202020204" pitchFamily="34" charset="0"/>
              <a:buChar char="•"/>
            </a:pPr>
            <a:r>
              <a:rPr lang="en-US" sz="1200" dirty="0"/>
              <a:t>Then, a dialog box like the picture on the left will appear. Click the red cross and select “Will be installed on local hard drive”.</a:t>
            </a:r>
          </a:p>
        </p:txBody>
      </p:sp>
      <p:sp>
        <p:nvSpPr>
          <p:cNvPr id="19" name="TextBox 18"/>
          <p:cNvSpPr txBox="1"/>
          <p:nvPr/>
        </p:nvSpPr>
        <p:spPr>
          <a:xfrm>
            <a:off x="510746" y="3348335"/>
            <a:ext cx="3451654" cy="461665"/>
          </a:xfrm>
          <a:prstGeom prst="rect">
            <a:avLst/>
          </a:prstGeom>
          <a:noFill/>
        </p:spPr>
        <p:txBody>
          <a:bodyPr wrap="square" rtlCol="0">
            <a:spAutoFit/>
          </a:bodyPr>
          <a:lstStyle/>
          <a:p>
            <a:pPr marL="342900" indent="-342900">
              <a:buFont typeface="Arial" panose="020B0604020202020204" pitchFamily="34" charset="0"/>
              <a:buChar char="•"/>
            </a:pPr>
            <a:r>
              <a:rPr lang="en-US" sz="1200" dirty="0"/>
              <a:t>Choose the directory where you want to install and click “Next”. </a:t>
            </a:r>
          </a:p>
        </p:txBody>
      </p:sp>
      <p:sp>
        <p:nvSpPr>
          <p:cNvPr id="22" name="TextBox 21"/>
          <p:cNvSpPr txBox="1"/>
          <p:nvPr/>
        </p:nvSpPr>
        <p:spPr>
          <a:xfrm>
            <a:off x="4625546" y="3505200"/>
            <a:ext cx="3451654" cy="276999"/>
          </a:xfrm>
          <a:prstGeom prst="rect">
            <a:avLst/>
          </a:prstGeom>
          <a:noFill/>
        </p:spPr>
        <p:txBody>
          <a:bodyPr wrap="square" rtlCol="0">
            <a:spAutoFit/>
          </a:bodyPr>
          <a:lstStyle/>
          <a:p>
            <a:pPr marL="342900" indent="-342900">
              <a:buFont typeface="Arial" panose="020B0604020202020204" pitchFamily="34" charset="0"/>
              <a:buChar char="•"/>
            </a:pPr>
            <a:r>
              <a:rPr lang="en-US" sz="1200" dirty="0"/>
              <a:t>Click “Next”.</a:t>
            </a:r>
          </a:p>
        </p:txBody>
      </p:sp>
      <p:pic>
        <p:nvPicPr>
          <p:cNvPr id="13" name="Picture 12"/>
          <p:cNvPicPr>
            <a:picLocks noChangeAspect="1"/>
          </p:cNvPicPr>
          <p:nvPr/>
        </p:nvPicPr>
        <p:blipFill>
          <a:blip r:embed="rId3"/>
          <a:stretch>
            <a:fillRect/>
          </a:stretch>
        </p:blipFill>
        <p:spPr>
          <a:xfrm>
            <a:off x="1524000" y="1183608"/>
            <a:ext cx="2739081" cy="2141464"/>
          </a:xfrm>
          <a:prstGeom prst="rect">
            <a:avLst/>
          </a:prstGeom>
        </p:spPr>
      </p:pic>
      <p:pic>
        <p:nvPicPr>
          <p:cNvPr id="14" name="Picture 13"/>
          <p:cNvPicPr>
            <a:picLocks noChangeAspect="1"/>
          </p:cNvPicPr>
          <p:nvPr/>
        </p:nvPicPr>
        <p:blipFill>
          <a:blip r:embed="rId4"/>
          <a:stretch>
            <a:fillRect/>
          </a:stretch>
        </p:blipFill>
        <p:spPr>
          <a:xfrm>
            <a:off x="4828458" y="1202161"/>
            <a:ext cx="2791542" cy="2163412"/>
          </a:xfrm>
          <a:prstGeom prst="rect">
            <a:avLst/>
          </a:prstGeom>
        </p:spPr>
      </p:pic>
      <p:pic>
        <p:nvPicPr>
          <p:cNvPr id="15" name="Picture 14"/>
          <p:cNvPicPr>
            <a:picLocks noChangeAspect="1"/>
          </p:cNvPicPr>
          <p:nvPr/>
        </p:nvPicPr>
        <p:blipFill>
          <a:blip r:embed="rId5"/>
          <a:stretch>
            <a:fillRect/>
          </a:stretch>
        </p:blipFill>
        <p:spPr>
          <a:xfrm>
            <a:off x="1524000" y="3836086"/>
            <a:ext cx="2799633" cy="2183714"/>
          </a:xfrm>
          <a:prstGeom prst="rect">
            <a:avLst/>
          </a:prstGeom>
        </p:spPr>
      </p:pic>
      <p:pic>
        <p:nvPicPr>
          <p:cNvPr id="16" name="Picture 15"/>
          <p:cNvPicPr>
            <a:picLocks noChangeAspect="1"/>
          </p:cNvPicPr>
          <p:nvPr/>
        </p:nvPicPr>
        <p:blipFill>
          <a:blip r:embed="rId6"/>
          <a:stretch>
            <a:fillRect/>
          </a:stretch>
        </p:blipFill>
        <p:spPr>
          <a:xfrm>
            <a:off x="4828458" y="3846378"/>
            <a:ext cx="2791542" cy="2226521"/>
          </a:xfrm>
          <a:prstGeom prst="rect">
            <a:avLst/>
          </a:prstGeom>
        </p:spPr>
      </p:pic>
    </p:spTree>
    <p:extLst>
      <p:ext uri="{BB962C8B-B14F-4D97-AF65-F5344CB8AC3E}">
        <p14:creationId xmlns:p14="http://schemas.microsoft.com/office/powerpoint/2010/main" val="331994764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891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CapControl</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403152"/>
            <a:ext cx="8009238" cy="4755148"/>
          </a:xfrm>
          <a:prstGeom prst="rect">
            <a:avLst/>
          </a:prstGeom>
          <a:noFill/>
        </p:spPr>
        <p:txBody>
          <a:bodyPr wrap="square" rtlCol="0">
            <a:spAutoFit/>
          </a:bodyPr>
          <a:lstStyle/>
          <a:p>
            <a:pPr lvl="0" algn="just">
              <a:spcAft>
                <a:spcPts val="600"/>
              </a:spcAft>
            </a:pPr>
            <a:r>
              <a:rPr lang="en-US" sz="1800" dirty="0"/>
              <a:t>The properties are:</a:t>
            </a:r>
          </a:p>
          <a:p>
            <a:pPr algn="just">
              <a:spcAft>
                <a:spcPts val="600"/>
              </a:spcAft>
            </a:pPr>
            <a:r>
              <a:rPr lang="en-US" sz="1800" dirty="0"/>
              <a:t>	…</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ONsetting</a:t>
            </a:r>
            <a:r>
              <a:rPr lang="en-US" sz="1400" dirty="0">
                <a:latin typeface="Courier New" panose="02070309020205020404" pitchFamily="49" charset="0"/>
                <a:cs typeface="Courier New" panose="02070309020205020404" pitchFamily="49" charset="0"/>
              </a:rPr>
              <a:t> = Value at which the control arms to switch the capacitor ON (or ratchet up a step).</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Type</a:t>
            </a:r>
            <a:r>
              <a:rPr lang="en-US" sz="1400" dirty="0">
                <a:latin typeface="Courier New" panose="02070309020205020404" pitchFamily="49" charset="0"/>
                <a:cs typeface="Courier New" panose="02070309020205020404" pitchFamily="49" charset="0"/>
              </a:rPr>
              <a:t> = Specifies the control type. Be careful to specify the </a:t>
            </a:r>
            <a:r>
              <a:rPr lang="en-US" sz="1400" dirty="0" err="1">
                <a:latin typeface="Courier New" panose="02070309020205020404" pitchFamily="49" charset="0"/>
                <a:cs typeface="Courier New" panose="02070309020205020404" pitchFamily="49" charset="0"/>
              </a:rPr>
              <a:t>ONsetting</a:t>
            </a:r>
            <a:r>
              <a:rPr lang="en-US" sz="1400" dirty="0">
                <a:latin typeface="Courier New" panose="02070309020205020404" pitchFamily="49" charset="0"/>
                <a:cs typeface="Courier New" panose="02070309020205020404" pitchFamily="49" charset="0"/>
              </a:rPr>
              <a:t> and </a:t>
            </a:r>
            <a:r>
              <a:rPr lang="en-US" sz="1400" dirty="0" err="1">
                <a:latin typeface="Courier New" panose="02070309020205020404" pitchFamily="49" charset="0"/>
                <a:cs typeface="Courier New" panose="02070309020205020404" pitchFamily="49" charset="0"/>
              </a:rPr>
              <a:t>OFFsetting</a:t>
            </a:r>
            <a:r>
              <a:rPr lang="en-US" sz="1400" dirty="0">
                <a:latin typeface="Courier New" panose="02070309020205020404" pitchFamily="49" charset="0"/>
                <a:cs typeface="Courier New" panose="02070309020205020404" pitchFamily="49" charset="0"/>
              </a:rPr>
              <a:t> appropriately with the type of control. Type of Control: (1) </a:t>
            </a:r>
            <a:r>
              <a:rPr lang="en-US" sz="1400" b="1" dirty="0">
                <a:latin typeface="Courier New" panose="02070309020205020404" pitchFamily="49" charset="0"/>
                <a:cs typeface="Courier New" panose="02070309020205020404" pitchFamily="49" charset="0"/>
              </a:rPr>
              <a:t>Current</a:t>
            </a:r>
            <a:r>
              <a:rPr lang="en-US" sz="1400" dirty="0">
                <a:latin typeface="Courier New" panose="02070309020205020404" pitchFamily="49" charset="0"/>
                <a:cs typeface="Courier New" panose="02070309020205020404" pitchFamily="49" charset="0"/>
              </a:rPr>
              <a:t>: Line Amps / </a:t>
            </a:r>
            <a:r>
              <a:rPr lang="en-US" sz="1400" dirty="0" err="1">
                <a:latin typeface="Courier New" panose="02070309020205020404" pitchFamily="49" charset="0"/>
                <a:cs typeface="Courier New" panose="02070309020205020404" pitchFamily="49" charset="0"/>
              </a:rPr>
              <a:t>Ctratio</a:t>
            </a:r>
            <a:r>
              <a:rPr lang="en-US" sz="1400" dirty="0">
                <a:latin typeface="Courier New" panose="02070309020205020404" pitchFamily="49" charset="0"/>
                <a:cs typeface="Courier New" panose="02070309020205020404" pitchFamily="49" charset="0"/>
              </a:rPr>
              <a:t>; (2) </a:t>
            </a:r>
            <a:r>
              <a:rPr lang="en-US" sz="1400" b="1" dirty="0">
                <a:latin typeface="Courier New" panose="02070309020205020404" pitchFamily="49" charset="0"/>
                <a:cs typeface="Courier New" panose="02070309020205020404" pitchFamily="49" charset="0"/>
              </a:rPr>
              <a:t>Voltage</a:t>
            </a:r>
            <a:r>
              <a:rPr lang="en-US" sz="1400" dirty="0">
                <a:latin typeface="Courier New" panose="02070309020205020404" pitchFamily="49" charset="0"/>
                <a:cs typeface="Courier New" panose="02070309020205020404" pitchFamily="49" charset="0"/>
              </a:rPr>
              <a:t>: Line‐Neutral (or Line‐Line for delta) Volts / </a:t>
            </a:r>
            <a:r>
              <a:rPr lang="en-US" sz="1400" dirty="0" err="1">
                <a:latin typeface="Courier New" panose="02070309020205020404" pitchFamily="49" charset="0"/>
                <a:cs typeface="Courier New" panose="02070309020205020404" pitchFamily="49" charset="0"/>
              </a:rPr>
              <a:t>Ptratio</a:t>
            </a:r>
            <a:r>
              <a:rPr lang="en-US" sz="1400" dirty="0">
                <a:latin typeface="Courier New" panose="02070309020205020404" pitchFamily="49" charset="0"/>
                <a:cs typeface="Courier New" panose="02070309020205020404" pitchFamily="49" charset="0"/>
              </a:rPr>
              <a:t>; (3) </a:t>
            </a:r>
            <a:r>
              <a:rPr lang="en-US" sz="1400" b="1"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Total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all phases (3‐phase for pos seq model). This is directional; (4) </a:t>
            </a:r>
            <a:r>
              <a:rPr lang="en-US" sz="1400" b="1" dirty="0">
                <a:latin typeface="Courier New" panose="02070309020205020404" pitchFamily="49" charset="0"/>
                <a:cs typeface="Courier New" panose="02070309020205020404" pitchFamily="49" charset="0"/>
              </a:rPr>
              <a:t>PF</a:t>
            </a:r>
            <a:r>
              <a:rPr lang="en-US" sz="1400" dirty="0">
                <a:latin typeface="Courier New" panose="02070309020205020404" pitchFamily="49" charset="0"/>
                <a:cs typeface="Courier New" panose="02070309020205020404" pitchFamily="49" charset="0"/>
              </a:rPr>
              <a:t>: Power Factor, Total power in monitored terminal. Negative for Leading; (5) </a:t>
            </a:r>
            <a:r>
              <a:rPr lang="en-US" sz="1400" b="1" dirty="0">
                <a:latin typeface="Courier New" panose="02070309020205020404" pitchFamily="49" charset="0"/>
                <a:cs typeface="Courier New" panose="02070309020205020404" pitchFamily="49" charset="0"/>
              </a:rPr>
              <a:t>Time</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Hrs</a:t>
            </a:r>
            <a:r>
              <a:rPr lang="en-US" sz="1400" dirty="0">
                <a:latin typeface="Courier New" panose="02070309020205020404" pitchFamily="49" charset="0"/>
                <a:cs typeface="Courier New" panose="02070309020205020404" pitchFamily="49" charset="0"/>
              </a:rPr>
              <a:t> from Midnight as a floating point number (decimal). 7:30am would be entered as 7.5.</a:t>
            </a:r>
          </a:p>
          <a:p>
            <a:pPr marL="914400" lvl="0" algn="just">
              <a:spcAft>
                <a:spcPts val="600"/>
              </a:spcAft>
            </a:pPr>
            <a:r>
              <a:rPr lang="en-US" sz="1400" b="1" dirty="0" err="1">
                <a:solidFill>
                  <a:srgbClr val="FF0000"/>
                </a:solidFill>
                <a:latin typeface="Courier New" panose="02070309020205020404" pitchFamily="49" charset="0"/>
                <a:cs typeface="Courier New" panose="02070309020205020404" pitchFamily="49" charset="0"/>
              </a:rPr>
              <a:t>PTPhase</a:t>
            </a:r>
            <a:r>
              <a:rPr lang="en-US" sz="1400" dirty="0">
                <a:latin typeface="Courier New" panose="02070309020205020404" pitchFamily="49" charset="0"/>
                <a:cs typeface="Courier New" panose="02070309020205020404" pitchFamily="49" charset="0"/>
              </a:rPr>
              <a:t> = Number of the phase being monitored for VOLTAGE control or one of {AVG | MAX | MIN} for all phases. Default=1. If delta or L‐L connection, enter the first or the two phases being monitored [1‐2, 2‐3, 3‐1]. Must be less than the number of phases. Does not apply to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control which uses all phases by default.</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800" dirty="0"/>
              <a:t>…</a:t>
            </a:r>
          </a:p>
        </p:txBody>
      </p:sp>
    </p:spTree>
    <p:extLst>
      <p:ext uri="{BB962C8B-B14F-4D97-AF65-F5344CB8AC3E}">
        <p14:creationId xmlns:p14="http://schemas.microsoft.com/office/powerpoint/2010/main" val="13394323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80463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CapControl</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263908"/>
            <a:ext cx="8009238" cy="4832092"/>
          </a:xfrm>
          <a:prstGeom prst="rect">
            <a:avLst/>
          </a:prstGeom>
          <a:noFill/>
        </p:spPr>
        <p:txBody>
          <a:bodyPr wrap="square" rtlCol="0">
            <a:spAutoFit/>
          </a:bodyPr>
          <a:lstStyle/>
          <a:p>
            <a:pPr lvl="0" algn="just">
              <a:spcAft>
                <a:spcPts val="600"/>
              </a:spcAft>
            </a:pPr>
            <a:r>
              <a:rPr lang="en-US" sz="1800" dirty="0"/>
              <a:t>The properties are:</a:t>
            </a:r>
          </a:p>
          <a:p>
            <a:pPr algn="just">
              <a:spcAft>
                <a:spcPts val="600"/>
              </a:spcAft>
            </a:pPr>
            <a:r>
              <a:rPr lang="en-US" sz="1800" dirty="0"/>
              <a:t>	…</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PTratio</a:t>
            </a:r>
            <a:r>
              <a:rPr lang="en-US" sz="1400" dirty="0">
                <a:latin typeface="Courier New" panose="02070309020205020404" pitchFamily="49" charset="0"/>
                <a:cs typeface="Courier New" panose="02070309020205020404" pitchFamily="49" charset="0"/>
              </a:rPr>
              <a:t> = Ratio of the PT that converts the monitored voltage to the control voltage. Default is 60. If the capacitor is Wye, the 1st phase line‐to‐neutral voltage is monitored. Else, the line‐to‐line voltage (1st ‐ 2nd phase) is monitored.</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terminal</a:t>
            </a:r>
            <a:r>
              <a:rPr lang="en-US" sz="1400" dirty="0">
                <a:latin typeface="Courier New" panose="02070309020205020404" pitchFamily="49" charset="0"/>
                <a:cs typeface="Courier New" panose="02070309020205020404" pitchFamily="49" charset="0"/>
              </a:rPr>
              <a:t> = Number of the terminal of the circuit element to which the </a:t>
            </a:r>
            <a:r>
              <a:rPr lang="en-US" sz="1400" dirty="0" err="1">
                <a:latin typeface="Courier New" panose="02070309020205020404" pitchFamily="49" charset="0"/>
                <a:cs typeface="Courier New" panose="02070309020205020404" pitchFamily="49" charset="0"/>
              </a:rPr>
              <a:t>CapControl</a:t>
            </a:r>
            <a:r>
              <a:rPr lang="en-US" sz="1400" dirty="0">
                <a:latin typeface="Courier New" panose="02070309020205020404" pitchFamily="49" charset="0"/>
                <a:cs typeface="Courier New" panose="02070309020205020404" pitchFamily="49" charset="0"/>
              </a:rPr>
              <a:t> is connected. 1 or 2, typically. Default is 1.</a:t>
            </a:r>
          </a:p>
          <a:p>
            <a:pPr marL="914400" lvl="0" algn="just">
              <a:spcAft>
                <a:spcPts val="600"/>
              </a:spcAft>
            </a:pPr>
            <a:r>
              <a:rPr lang="en-US" sz="1400" b="1" dirty="0" err="1">
                <a:latin typeface="Courier New" panose="02070309020205020404" pitchFamily="49" charset="0"/>
                <a:cs typeface="Courier New" panose="02070309020205020404" pitchFamily="49" charset="0"/>
              </a:rPr>
              <a:t>Vbus</a:t>
            </a:r>
            <a:r>
              <a:rPr lang="en-US" sz="1400" dirty="0">
                <a:latin typeface="Courier New" panose="02070309020205020404" pitchFamily="49" charset="0"/>
                <a:cs typeface="Courier New" panose="02070309020205020404" pitchFamily="49" charset="0"/>
              </a:rPr>
              <a:t> = Name of bus to use for voltage override function. Default is the bus at monitored terminal. Sometimes it is useful to monitor a bus in another location to emulate various DMS control algorithms.</a:t>
            </a:r>
          </a:p>
          <a:p>
            <a:pPr marL="914400" lvl="0" algn="just">
              <a:spcAft>
                <a:spcPts val="600"/>
              </a:spcAft>
            </a:pPr>
            <a:r>
              <a:rPr lang="en-US" sz="1400" b="1" dirty="0" err="1">
                <a:latin typeface="Courier New" panose="02070309020205020404" pitchFamily="49" charset="0"/>
                <a:cs typeface="Courier New" panose="02070309020205020404" pitchFamily="49" charset="0"/>
              </a:rPr>
              <a:t>Vmax</a:t>
            </a:r>
            <a:r>
              <a:rPr lang="en-US" sz="1400" dirty="0">
                <a:latin typeface="Courier New" panose="02070309020205020404" pitchFamily="49" charset="0"/>
                <a:cs typeface="Courier New" panose="02070309020205020404" pitchFamily="49" charset="0"/>
              </a:rPr>
              <a:t> = Maximum voltage, in volts. If the voltage across the capacitor divided by the PTRATIO is greater than this voltage, the capacitor will switch OFF regardless of other control settings. Default is 126 (goes with a PT ratio of 60 for 12.47 kV system).</a:t>
            </a:r>
          </a:p>
          <a:p>
            <a:pPr lvl="0" algn="just">
              <a:spcAft>
                <a:spcPts val="600"/>
              </a:spcAft>
            </a:pPr>
            <a:r>
              <a:rPr lang="en-US" sz="1800" dirty="0"/>
              <a:t>	…</a:t>
            </a:r>
          </a:p>
        </p:txBody>
      </p:sp>
    </p:spTree>
    <p:extLst>
      <p:ext uri="{BB962C8B-B14F-4D97-AF65-F5344CB8AC3E}">
        <p14:creationId xmlns:p14="http://schemas.microsoft.com/office/powerpoint/2010/main" val="32658685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80463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CapControl</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371600"/>
            <a:ext cx="8009238" cy="2385268"/>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 properties are:</a:t>
            </a: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	…</a:t>
            </a:r>
          </a:p>
          <a:p>
            <a:pPr marL="914400" marR="0" lvl="0" indent="0" algn="just"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Vmin</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Minimum voltage, in volts. If the voltage across the capacitor divided by the PTRATIO is less than this voltage, the capacitor will switch ON regardless of other control settings. Default is 115 (goes with a PT ratio of 60 for 12.47 kV system).</a:t>
            </a:r>
          </a:p>
          <a:p>
            <a:pPr marL="914400" marR="0" lvl="0" indent="0" algn="just"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VoltOverride</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 {Yes | No} Default is No. Switch to indicate whether VOLTAGE OVERRIDE is to be considered.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Vmax</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and </a:t>
            </a:r>
            <a:r>
              <a:rPr kumimoji="0" lang="en-US" sz="1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Vmin</a:t>
            </a:r>
            <a:r>
              <a:rPr kumimoji="0" lang="en-US" sz="1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must be set to reasonable values if this property is Yes.</a:t>
            </a:r>
          </a:p>
        </p:txBody>
      </p:sp>
    </p:spTree>
    <p:extLst>
      <p:ext uri="{BB962C8B-B14F-4D97-AF65-F5344CB8AC3E}">
        <p14:creationId xmlns:p14="http://schemas.microsoft.com/office/powerpoint/2010/main" val="401249123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64292" y="76200"/>
            <a:ext cx="81987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RegControl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371600"/>
            <a:ext cx="8009238" cy="5093702"/>
          </a:xfrm>
          <a:prstGeom prst="rect">
            <a:avLst/>
          </a:prstGeom>
          <a:noFill/>
        </p:spPr>
        <p:txBody>
          <a:bodyPr wrap="square" rtlCol="0">
            <a:spAutoFit/>
          </a:bodyPr>
          <a:lstStyle/>
          <a:p>
            <a:pPr marR="0" lvl="0" algn="just" defTabSz="914400" rtl="0" eaLnBrk="0" fontAlgn="base" latinLnBrk="0" hangingPunct="0">
              <a:lnSpc>
                <a:spcPct val="100000"/>
              </a:lnSpc>
              <a:spcBef>
                <a:spcPct val="0"/>
              </a:spcBef>
              <a:spcAft>
                <a:spcPct val="0"/>
              </a:spcAft>
              <a:buClrTx/>
              <a:buSzTx/>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This control is designed to emulate a standard utility voltage regulator or LTC control.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dirty="0" err="1">
                <a:solidFill>
                  <a:srgbClr val="000000"/>
                </a:solidFill>
              </a:rPr>
              <a:t>RegControl</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is attached to a particular winding of a transformer as the winding is to be monitored. It generally also adjusts the taps in that winding, but could also be directed to control the taps in another winding.</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This control has </a:t>
            </a:r>
            <a:r>
              <a:rPr kumimoji="0" lang="en-US" sz="1800" b="1" i="1" u="none" strike="noStrike" kern="1200" cap="none" spc="0" normalizeH="0" baseline="0" noProof="0" dirty="0">
                <a:ln>
                  <a:noFill/>
                </a:ln>
                <a:solidFill>
                  <a:srgbClr val="000000"/>
                </a:solidFill>
                <a:effectLst/>
                <a:uLnTx/>
                <a:uFillTx/>
                <a:latin typeface="Times" charset="0"/>
                <a:ea typeface="+mn-ea"/>
                <a:cs typeface="+mn-cs"/>
              </a:rPr>
              <a:t>line drop compensator modeling</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by setting the R, X,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CTprim</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and </a:t>
            </a:r>
            <a:r>
              <a:rPr lang="en-US" sz="1800" dirty="0">
                <a:solidFill>
                  <a:srgbClr val="000000"/>
                </a:solidFill>
              </a:rPr>
              <a:t>PT</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ratio properties.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This control can also monitor the voltage at a </a:t>
            </a:r>
            <a:r>
              <a:rPr kumimoji="0" lang="en-US" sz="1800" b="1" i="1" u="none" strike="noStrike" kern="1200" cap="none" spc="0" normalizeH="0" baseline="0" noProof="0" dirty="0">
                <a:ln>
                  <a:noFill/>
                </a:ln>
                <a:solidFill>
                  <a:srgbClr val="000000"/>
                </a:solidFill>
                <a:effectLst/>
                <a:uLnTx/>
                <a:uFillTx/>
                <a:latin typeface="Times" charset="0"/>
                <a:ea typeface="+mn-ea"/>
                <a:cs typeface="+mn-cs"/>
              </a:rPr>
              <a:t>remote bus </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to emulate various Smart Grid devices. This is a useful function for performing volt/</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var</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optimization.</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000" dirty="0">
              <a:solidFill>
                <a:srgbClr val="000000"/>
              </a:solidFill>
            </a:endParaRPr>
          </a:p>
          <a:p>
            <a:pPr lvl="0" algn="just">
              <a:spcAft>
                <a:spcPts val="600"/>
              </a:spcAft>
            </a:pPr>
            <a:r>
              <a:rPr lang="en-US" sz="1800" dirty="0">
                <a:solidFill>
                  <a:srgbClr val="000000"/>
                </a:solidFill>
              </a:rPr>
              <a:t>A simple example of a regulator in a 12.47 kV system:</a:t>
            </a:r>
          </a:p>
          <a:p>
            <a:pPr marL="914400" lvl="0" algn="just"/>
            <a:r>
              <a:rPr lang="en-US" sz="1400" b="1" dirty="0">
                <a:solidFill>
                  <a:srgbClr val="000000"/>
                </a:solidFill>
                <a:latin typeface="Courier New" panose="02070309020205020404" pitchFamily="49" charset="0"/>
                <a:cs typeface="Courier New" panose="02070309020205020404" pitchFamily="49" charset="0"/>
              </a:rPr>
              <a:t>New RegControl.Reg1 Transformer=T1 Winding=2 </a:t>
            </a:r>
            <a:r>
              <a:rPr lang="en-US" sz="1400" b="1" dirty="0" err="1">
                <a:solidFill>
                  <a:srgbClr val="000000"/>
                </a:solidFill>
                <a:latin typeface="Courier New" panose="02070309020205020404" pitchFamily="49" charset="0"/>
                <a:cs typeface="Courier New" panose="02070309020205020404" pitchFamily="49" charset="0"/>
              </a:rPr>
              <a:t>Vreg</a:t>
            </a:r>
            <a:r>
              <a:rPr lang="en-US" sz="1400" b="1" dirty="0">
                <a:solidFill>
                  <a:srgbClr val="000000"/>
                </a:solidFill>
                <a:latin typeface="Courier New" panose="02070309020205020404" pitchFamily="49" charset="0"/>
                <a:cs typeface="Courier New" panose="02070309020205020404" pitchFamily="49" charset="0"/>
              </a:rPr>
              <a:t>=122 band=3 </a:t>
            </a:r>
            <a:r>
              <a:rPr lang="en-US" sz="1400" b="1" dirty="0" err="1">
                <a:solidFill>
                  <a:srgbClr val="000000"/>
                </a:solidFill>
                <a:latin typeface="Courier New" panose="02070309020205020404" pitchFamily="49" charset="0"/>
                <a:cs typeface="Courier New" panose="02070309020205020404" pitchFamily="49" charset="0"/>
              </a:rPr>
              <a:t>ptratio</a:t>
            </a:r>
            <a:r>
              <a:rPr lang="en-US" sz="1400" b="1" dirty="0">
                <a:solidFill>
                  <a:srgbClr val="000000"/>
                </a:solidFill>
                <a:latin typeface="Courier New" panose="02070309020205020404" pitchFamily="49" charset="0"/>
                <a:cs typeface="Courier New" panose="02070309020205020404" pitchFamily="49" charset="0"/>
              </a:rPr>
              <a:t>=60</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1518338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80463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RegControl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TextBox 9"/>
          <p:cNvSpPr txBox="1"/>
          <p:nvPr/>
        </p:nvSpPr>
        <p:spPr>
          <a:xfrm>
            <a:off x="533400" y="1219200"/>
            <a:ext cx="8009238" cy="5032147"/>
          </a:xfrm>
          <a:prstGeom prst="rect">
            <a:avLst/>
          </a:prstGeom>
          <a:noFill/>
        </p:spPr>
        <p:txBody>
          <a:bodyPr wrap="square" rtlCol="0">
            <a:spAutoFit/>
          </a:bodyPr>
          <a:lstStyle/>
          <a:p>
            <a:pPr lvl="0" algn="just">
              <a:spcAft>
                <a:spcPts val="600"/>
              </a:spcAft>
            </a:pPr>
            <a:r>
              <a:rPr lang="en-US" sz="1800" dirty="0"/>
              <a:t>With a line‐drop compensator, the definition might look like</a:t>
            </a:r>
          </a:p>
          <a:p>
            <a:pPr marL="914400" lvl="0" algn="just"/>
            <a:r>
              <a:rPr lang="en-US" sz="1400" b="1" dirty="0">
                <a:latin typeface="Courier New" panose="02070309020205020404" pitchFamily="49" charset="0"/>
                <a:cs typeface="Courier New" panose="02070309020205020404" pitchFamily="49" charset="0"/>
              </a:rPr>
              <a:t>New RegControl.Reg1 Transformer=T1 Winding=2 </a:t>
            </a:r>
            <a:r>
              <a:rPr lang="en-US" sz="1400" b="1" dirty="0" err="1">
                <a:latin typeface="Courier New" panose="02070309020205020404" pitchFamily="49" charset="0"/>
                <a:cs typeface="Courier New" panose="02070309020205020404" pitchFamily="49" charset="0"/>
              </a:rPr>
              <a:t>Vreg</a:t>
            </a:r>
            <a:r>
              <a:rPr lang="en-US" sz="1400" b="1" dirty="0">
                <a:latin typeface="Courier New" panose="02070309020205020404" pitchFamily="49" charset="0"/>
                <a:cs typeface="Courier New" panose="02070309020205020404" pitchFamily="49" charset="0"/>
              </a:rPr>
              <a:t>=122 band=3</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ptratio</a:t>
            </a:r>
            <a:r>
              <a:rPr lang="en-US" sz="1400" b="1" dirty="0">
                <a:latin typeface="Courier New" panose="02070309020205020404" pitchFamily="49" charset="0"/>
                <a:cs typeface="Courier New" panose="02070309020205020404" pitchFamily="49" charset="0"/>
              </a:rPr>
              <a:t>=60 </a:t>
            </a:r>
            <a:r>
              <a:rPr lang="en-US" sz="1400" b="1" dirty="0" err="1">
                <a:latin typeface="Courier New" panose="02070309020205020404" pitchFamily="49" charset="0"/>
                <a:cs typeface="Courier New" panose="02070309020205020404" pitchFamily="49" charset="0"/>
              </a:rPr>
              <a:t>CTprim</a:t>
            </a:r>
            <a:r>
              <a:rPr lang="en-US" sz="1400" b="1" dirty="0">
                <a:latin typeface="Courier New" panose="02070309020205020404" pitchFamily="49" charset="0"/>
                <a:cs typeface="Courier New" panose="02070309020205020404" pitchFamily="49" charset="0"/>
              </a:rPr>
              <a:t>=300 R=2 X=0</a:t>
            </a:r>
          </a:p>
          <a:p>
            <a:pPr lvl="0" algn="just">
              <a:spcBef>
                <a:spcPts val="600"/>
              </a:spcBef>
              <a:spcAft>
                <a:spcPts val="600"/>
              </a:spcAft>
            </a:pPr>
            <a:r>
              <a:rPr lang="en-US" sz="1800" dirty="0"/>
              <a:t>Controlling a bus at the end of the feeder to 118 V:</a:t>
            </a:r>
          </a:p>
          <a:p>
            <a:pPr marL="914400" algn="just"/>
            <a:r>
              <a:rPr lang="en-US" sz="1400" b="1" dirty="0">
                <a:latin typeface="Courier New" panose="02070309020205020404" pitchFamily="49" charset="0"/>
                <a:cs typeface="Courier New" panose="02070309020205020404" pitchFamily="49" charset="0"/>
              </a:rPr>
              <a:t>New RegControl.Reg1 Transformer=T1 Winding=2 </a:t>
            </a:r>
            <a:r>
              <a:rPr lang="en-US" sz="1400" b="1" dirty="0" err="1">
                <a:latin typeface="Courier New" panose="02070309020205020404" pitchFamily="49" charset="0"/>
                <a:cs typeface="Courier New" panose="02070309020205020404" pitchFamily="49" charset="0"/>
              </a:rPr>
              <a:t>Vreg</a:t>
            </a:r>
            <a:r>
              <a:rPr lang="en-US" sz="1400" b="1" dirty="0">
                <a:latin typeface="Courier New" panose="02070309020205020404" pitchFamily="49" charset="0"/>
                <a:cs typeface="Courier New" panose="02070309020205020404" pitchFamily="49" charset="0"/>
              </a:rPr>
              <a:t>=118 band=2 bus=</a:t>
            </a:r>
            <a:r>
              <a:rPr lang="en-US" sz="1400" b="1" dirty="0" err="1">
                <a:latin typeface="Courier New" panose="02070309020205020404" pitchFamily="49" charset="0"/>
                <a:cs typeface="Courier New" panose="02070309020205020404" pitchFamily="49" charset="0"/>
              </a:rPr>
              <a:t>MyEndBus</a:t>
            </a:r>
            <a:endParaRPr lang="en-US" sz="1400" b="1" dirty="0">
              <a:latin typeface="Courier New" panose="02070309020205020404" pitchFamily="49" charset="0"/>
              <a:cs typeface="Courier New" panose="02070309020205020404" pitchFamily="49" charset="0"/>
            </a:endParaRPr>
          </a:p>
          <a:p>
            <a:pPr marL="914400" algn="just"/>
            <a:endParaRPr lang="en-US" sz="1400" b="1" dirty="0">
              <a:latin typeface="Courier New" panose="02070309020205020404" pitchFamily="49" charset="0"/>
              <a:cs typeface="Courier New" panose="02070309020205020404" pitchFamily="49" charset="0"/>
            </a:endParaRPr>
          </a:p>
          <a:p>
            <a:pPr lvl="0" algn="just">
              <a:spcAft>
                <a:spcPts val="600"/>
              </a:spcAft>
            </a:pPr>
            <a:r>
              <a:rPr lang="en-US" sz="1800" dirty="0"/>
              <a:t>The properties are:</a:t>
            </a:r>
          </a:p>
          <a:p>
            <a:pPr marL="914400" algn="just">
              <a:spcAft>
                <a:spcPts val="0"/>
              </a:spcAft>
            </a:pPr>
            <a:r>
              <a:rPr lang="en-US" sz="1400" b="1" dirty="0">
                <a:solidFill>
                  <a:srgbClr val="FF0000"/>
                </a:solidFill>
                <a:latin typeface="Courier New" panose="02070309020205020404" pitchFamily="49" charset="0"/>
                <a:cs typeface="Courier New" panose="02070309020205020404" pitchFamily="49" charset="0"/>
              </a:rPr>
              <a:t>transformer</a:t>
            </a:r>
            <a:r>
              <a:rPr lang="en-US" sz="1400" dirty="0">
                <a:latin typeface="Courier New" panose="02070309020205020404" pitchFamily="49" charset="0"/>
                <a:cs typeface="Courier New" panose="02070309020205020404" pitchFamily="49" charset="0"/>
              </a:rPr>
              <a:t> = Name of Transformer element to which the RegControl is connected. Do not specify the full object name; "Transformer" is assumed for the object class. Example: 			</a:t>
            </a:r>
            <a:r>
              <a:rPr lang="en-US" sz="1400" b="1" dirty="0">
                <a:latin typeface="Courier New" panose="02070309020205020404" pitchFamily="49" charset="0"/>
                <a:cs typeface="Courier New" panose="02070309020205020404" pitchFamily="49" charset="0"/>
              </a:rPr>
              <a:t>Transformer=Xfmr1</a:t>
            </a:r>
          </a:p>
          <a:p>
            <a:pPr marL="914400" algn="just">
              <a:spcAft>
                <a:spcPts val="0"/>
              </a:spcAft>
            </a:pPr>
            <a:r>
              <a:rPr lang="en-US" sz="1400" b="1" dirty="0">
                <a:solidFill>
                  <a:srgbClr val="FF0000"/>
                </a:solidFill>
                <a:latin typeface="Courier New" panose="02070309020205020404" pitchFamily="49" charset="0"/>
                <a:cs typeface="Courier New" panose="02070309020205020404" pitchFamily="49" charset="0"/>
              </a:rPr>
              <a:t>winding</a:t>
            </a:r>
            <a:r>
              <a:rPr lang="en-US" sz="1400" dirty="0">
                <a:latin typeface="Courier New" panose="02070309020205020404" pitchFamily="49" charset="0"/>
                <a:cs typeface="Courier New" panose="02070309020205020404" pitchFamily="49" charset="0"/>
              </a:rPr>
              <a:t> = Number of the winding of the transformer element that the RegControl is monitoring. 1 or 2, typically. </a:t>
            </a:r>
          </a:p>
          <a:p>
            <a:pPr marL="914400" algn="just">
              <a:spcAft>
                <a:spcPts val="0"/>
              </a:spcAft>
            </a:pPr>
            <a:r>
              <a:rPr lang="en-US" sz="1400" b="1" dirty="0" err="1">
                <a:solidFill>
                  <a:srgbClr val="FF0000"/>
                </a:solidFill>
                <a:latin typeface="Courier New" panose="02070309020205020404" pitchFamily="49" charset="0"/>
                <a:cs typeface="Courier New" panose="02070309020205020404" pitchFamily="49" charset="0"/>
              </a:rPr>
              <a:t>vreg</a:t>
            </a:r>
            <a:r>
              <a:rPr lang="en-US" sz="1400" dirty="0">
                <a:latin typeface="Courier New" panose="02070309020205020404" pitchFamily="49" charset="0"/>
                <a:cs typeface="Courier New" panose="02070309020205020404" pitchFamily="49" charset="0"/>
              </a:rPr>
              <a:t> = Voltage regulator setting, in VOLTS, for the winding being controlled. Multiplying this value by the </a:t>
            </a:r>
            <a:r>
              <a:rPr lang="en-US" sz="1400" dirty="0" err="1">
                <a:latin typeface="Courier New" panose="02070309020205020404" pitchFamily="49" charset="0"/>
                <a:cs typeface="Courier New" panose="02070309020205020404" pitchFamily="49" charset="0"/>
              </a:rPr>
              <a:t>ptratio</a:t>
            </a:r>
            <a:r>
              <a:rPr lang="en-US" sz="1400" dirty="0">
                <a:latin typeface="Courier New" panose="02070309020205020404" pitchFamily="49" charset="0"/>
                <a:cs typeface="Courier New" panose="02070309020205020404" pitchFamily="49" charset="0"/>
              </a:rPr>
              <a:t> should yield the voltage across the WINDING of the controlled transformer. Default is 120.0</a:t>
            </a:r>
          </a:p>
          <a:p>
            <a:pPr algn="just">
              <a:spcAft>
                <a:spcPts val="600"/>
              </a:spcAft>
            </a:pPr>
            <a:r>
              <a:rPr lang="en-US" sz="1800" dirty="0"/>
              <a:t>	…</a:t>
            </a:r>
          </a:p>
          <a:p>
            <a:pPr marL="914400" algn="just"/>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8409302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9701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RegControl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93197"/>
            <a:ext cx="8009238" cy="4955203"/>
          </a:xfrm>
          <a:prstGeom prst="rect">
            <a:avLst/>
          </a:prstGeom>
          <a:noFill/>
        </p:spPr>
        <p:txBody>
          <a:bodyPr wrap="square" rtlCol="0">
            <a:spAutoFit/>
          </a:bodyPr>
          <a:lstStyle/>
          <a:p>
            <a:pPr lvl="0" algn="just">
              <a:spcAft>
                <a:spcPts val="600"/>
              </a:spcAft>
            </a:pPr>
            <a:r>
              <a:rPr lang="en-US" sz="1800" dirty="0"/>
              <a:t>The properties are:</a:t>
            </a:r>
          </a:p>
          <a:p>
            <a:pPr algn="just">
              <a:spcAft>
                <a:spcPts val="600"/>
              </a:spcAft>
            </a:pPr>
            <a:r>
              <a:rPr lang="en-US" sz="1800" dirty="0"/>
              <a:t>	…</a:t>
            </a:r>
          </a:p>
          <a:p>
            <a:pPr marL="914400" algn="just">
              <a:spcAft>
                <a:spcPts val="0"/>
              </a:spcAft>
            </a:pPr>
            <a:r>
              <a:rPr lang="en-US" sz="1400" b="1" dirty="0">
                <a:solidFill>
                  <a:srgbClr val="FF0000"/>
                </a:solidFill>
                <a:latin typeface="Courier New" panose="02070309020205020404" pitchFamily="49" charset="0"/>
                <a:cs typeface="Courier New" panose="02070309020205020404" pitchFamily="49" charset="0"/>
              </a:rPr>
              <a:t>band</a:t>
            </a:r>
            <a:r>
              <a:rPr lang="en-US" sz="1400" dirty="0">
                <a:latin typeface="Courier New" panose="02070309020205020404" pitchFamily="49" charset="0"/>
                <a:cs typeface="Courier New" panose="02070309020205020404" pitchFamily="49" charset="0"/>
              </a:rPr>
              <a:t> = Bandwidth in VOLTS for the controlled bus (see help for </a:t>
            </a:r>
            <a:r>
              <a:rPr lang="en-US" sz="1400" dirty="0" err="1">
                <a:latin typeface="Courier New" panose="02070309020205020404" pitchFamily="49" charset="0"/>
                <a:cs typeface="Courier New" panose="02070309020205020404" pitchFamily="49" charset="0"/>
              </a:rPr>
              <a:t>ptratio</a:t>
            </a:r>
            <a:r>
              <a:rPr lang="en-US" sz="1400" dirty="0">
                <a:latin typeface="Courier New" panose="02070309020205020404" pitchFamily="49" charset="0"/>
                <a:cs typeface="Courier New" panose="02070309020205020404" pitchFamily="49" charset="0"/>
              </a:rPr>
              <a:t> property). Default is 3.0 </a:t>
            </a:r>
          </a:p>
          <a:p>
            <a:pPr marL="914400" algn="just">
              <a:spcAft>
                <a:spcPts val="0"/>
              </a:spcAft>
            </a:pPr>
            <a:r>
              <a:rPr lang="en-US" sz="1400" b="1" dirty="0">
                <a:solidFill>
                  <a:srgbClr val="FF0000"/>
                </a:solidFill>
                <a:latin typeface="Courier New" panose="02070309020205020404" pitchFamily="49" charset="0"/>
                <a:cs typeface="Courier New" panose="02070309020205020404" pitchFamily="49" charset="0"/>
              </a:rPr>
              <a:t>delay</a:t>
            </a:r>
            <a:r>
              <a:rPr lang="en-US" sz="1400" dirty="0">
                <a:latin typeface="Courier New" panose="02070309020205020404" pitchFamily="49" charset="0"/>
                <a:cs typeface="Courier New" panose="02070309020205020404" pitchFamily="49" charset="0"/>
              </a:rPr>
              <a:t> = Time delay, in seconds, from when the voltage goes out of band to when the tap changing begins. This is used to determine which regulator control will act first. Default is 15. You may specify any floating point number to achieve a model of</a:t>
            </a:r>
          </a:p>
          <a:p>
            <a:pPr marL="914400" algn="just">
              <a:spcAft>
                <a:spcPts val="0"/>
              </a:spcAft>
            </a:pPr>
            <a:r>
              <a:rPr lang="en-US" sz="1400" dirty="0">
                <a:latin typeface="Courier New" panose="02070309020205020404" pitchFamily="49" charset="0"/>
                <a:cs typeface="Courier New" panose="02070309020205020404" pitchFamily="49" charset="0"/>
              </a:rPr>
              <a:t>whatever condition is necessary.</a:t>
            </a:r>
          </a:p>
          <a:p>
            <a:pPr marL="914400" algn="just">
              <a:spcAft>
                <a:spcPts val="0"/>
              </a:spcAft>
            </a:pPr>
            <a:r>
              <a:rPr lang="en-US" sz="1400" b="1" dirty="0" err="1">
                <a:solidFill>
                  <a:srgbClr val="FF0000"/>
                </a:solidFill>
                <a:latin typeface="Courier New" panose="02070309020205020404" pitchFamily="49" charset="0"/>
                <a:cs typeface="Courier New" panose="02070309020205020404" pitchFamily="49" charset="0"/>
              </a:rPr>
              <a:t>ptratio</a:t>
            </a:r>
            <a:r>
              <a:rPr lang="en-US" sz="1400" dirty="0">
                <a:latin typeface="Courier New" panose="02070309020205020404" pitchFamily="49" charset="0"/>
                <a:cs typeface="Courier New" panose="02070309020205020404" pitchFamily="49" charset="0"/>
              </a:rPr>
              <a:t> = Ratio of the PT that converts the controlled winding voltage to the regulator voltage. Default is 60. If the winding is Wye, the line‐to‐neutral voltage is used. Else, the line‐to‐line voltage is used.</a:t>
            </a:r>
          </a:p>
          <a:p>
            <a:pPr marL="914400" algn="just">
              <a:spcAft>
                <a:spcPts val="0"/>
              </a:spcAft>
            </a:pPr>
            <a:r>
              <a:rPr lang="en-US" sz="1400" b="1" dirty="0" err="1">
                <a:solidFill>
                  <a:srgbClr val="FF0000"/>
                </a:solidFill>
                <a:latin typeface="Courier New" panose="02070309020205020404" pitchFamily="49" charset="0"/>
                <a:cs typeface="Courier New" panose="02070309020205020404" pitchFamily="49" charset="0"/>
              </a:rPr>
              <a:t>CTprim</a:t>
            </a:r>
            <a:r>
              <a:rPr lang="en-US" sz="1400" dirty="0">
                <a:latin typeface="Courier New" panose="02070309020205020404" pitchFamily="49" charset="0"/>
                <a:cs typeface="Courier New" panose="02070309020205020404" pitchFamily="49" charset="0"/>
              </a:rPr>
              <a:t> = It is the rating, in Amperes, of the primary CT rating for converting the line amps to control amps. The typical default secondary ampere rating is 0.2 Amps (check with manufacturer specs).</a:t>
            </a:r>
          </a:p>
          <a:p>
            <a:pPr marL="914400" algn="just">
              <a:spcAft>
                <a:spcPts val="0"/>
              </a:spcAft>
            </a:pPr>
            <a:r>
              <a:rPr lang="en-US" sz="1400" b="1" dirty="0">
                <a:solidFill>
                  <a:srgbClr val="FF0000"/>
                </a:solidFill>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R setting on the line drop compensator in the regulator, expressed in VOLTS.</a:t>
            </a:r>
          </a:p>
          <a:p>
            <a:pPr algn="just">
              <a:spcAft>
                <a:spcPts val="0"/>
              </a:spcAft>
            </a:pPr>
            <a:r>
              <a:rPr lang="en-US" sz="1800" dirty="0"/>
              <a:t>	…</a:t>
            </a:r>
          </a:p>
          <a:p>
            <a:pPr marL="914400" algn="just"/>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7893907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6653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RegControl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01362" y="1371600"/>
            <a:ext cx="8009238" cy="4739759"/>
          </a:xfrm>
          <a:prstGeom prst="rect">
            <a:avLst/>
          </a:prstGeom>
          <a:noFill/>
        </p:spPr>
        <p:txBody>
          <a:bodyPr wrap="square" rtlCol="0">
            <a:spAutoFit/>
          </a:bodyPr>
          <a:lstStyle/>
          <a:p>
            <a:pPr lvl="0" algn="just">
              <a:spcAft>
                <a:spcPts val="600"/>
              </a:spcAft>
            </a:pPr>
            <a:r>
              <a:rPr lang="en-US" sz="1800" dirty="0"/>
              <a:t>The properties are:</a:t>
            </a:r>
          </a:p>
          <a:p>
            <a:pPr algn="just">
              <a:spcAft>
                <a:spcPts val="600"/>
              </a:spcAft>
            </a:pPr>
            <a:r>
              <a:rPr lang="en-US" sz="1800" dirty="0"/>
              <a:t>	…</a:t>
            </a:r>
          </a:p>
          <a:p>
            <a:pPr marL="914400" algn="just">
              <a:spcAft>
                <a:spcPts val="0"/>
              </a:spcAft>
            </a:pPr>
            <a:r>
              <a:rPr lang="en-US" sz="1400" b="1" dirty="0">
                <a:solidFill>
                  <a:srgbClr val="FF0000"/>
                </a:solidFill>
                <a:latin typeface="Courier New" panose="02070309020205020404" pitchFamily="49" charset="0"/>
                <a:cs typeface="Courier New" panose="02070309020205020404" pitchFamily="49" charset="0"/>
              </a:rPr>
              <a:t>X</a:t>
            </a:r>
            <a:r>
              <a:rPr lang="en-US" sz="1400" dirty="0">
                <a:latin typeface="Courier New" panose="02070309020205020404" pitchFamily="49" charset="0"/>
                <a:cs typeface="Courier New" panose="02070309020205020404" pitchFamily="49" charset="0"/>
              </a:rPr>
              <a:t> = X setting on the line drop compensator in the regulator, expressed in VOLTS. </a:t>
            </a:r>
          </a:p>
          <a:p>
            <a:pPr marL="914400" algn="just">
              <a:spcAft>
                <a:spcPts val="0"/>
              </a:spcAft>
            </a:pPr>
            <a:r>
              <a:rPr lang="en-US" sz="1400" b="1" dirty="0" err="1">
                <a:solidFill>
                  <a:srgbClr val="FF0000"/>
                </a:solidFill>
                <a:latin typeface="Courier New" panose="02070309020205020404" pitchFamily="49" charset="0"/>
                <a:cs typeface="Courier New" panose="02070309020205020404" pitchFamily="49" charset="0"/>
              </a:rPr>
              <a:t>PTphase</a:t>
            </a:r>
            <a:r>
              <a:rPr lang="en-US" sz="1400" dirty="0">
                <a:latin typeface="Courier New" panose="02070309020205020404" pitchFamily="49" charset="0"/>
                <a:cs typeface="Courier New" panose="02070309020205020404" pitchFamily="49" charset="0"/>
              </a:rPr>
              <a:t> = For multi‐phase transformers, the number of the phase being monitored or one of { MAX | MIN} for all phases. Default=1. Must be less than or equal to the number of phases. Ignored for regulated bus.</a:t>
            </a:r>
          </a:p>
          <a:p>
            <a:pPr marL="914400" algn="just">
              <a:spcAft>
                <a:spcPts val="0"/>
              </a:spcAft>
            </a:pPr>
            <a:r>
              <a:rPr lang="en-US" sz="1400" b="1" dirty="0">
                <a:solidFill>
                  <a:srgbClr val="FF0000"/>
                </a:solidFill>
                <a:latin typeface="Courier New" panose="02070309020205020404" pitchFamily="49" charset="0"/>
                <a:cs typeface="Courier New" panose="02070309020205020404" pitchFamily="49" charset="0"/>
              </a:rPr>
              <a:t>bus</a:t>
            </a:r>
            <a:r>
              <a:rPr lang="en-US" sz="1400" dirty="0">
                <a:latin typeface="Courier New" panose="02070309020205020404" pitchFamily="49" charset="0"/>
                <a:cs typeface="Courier New" panose="02070309020205020404" pitchFamily="49" charset="0"/>
              </a:rPr>
              <a:t> = Name of a bus (</a:t>
            </a:r>
            <a:r>
              <a:rPr lang="en-US" sz="1400" dirty="0" err="1">
                <a:latin typeface="Courier New" panose="02070309020205020404" pitchFamily="49" charset="0"/>
                <a:cs typeface="Courier New" panose="02070309020205020404" pitchFamily="49" charset="0"/>
              </a:rPr>
              <a:t>busname.nodename</a:t>
            </a:r>
            <a:r>
              <a:rPr lang="en-US" sz="1400" dirty="0">
                <a:latin typeface="Courier New" panose="02070309020205020404" pitchFamily="49" charset="0"/>
                <a:cs typeface="Courier New" panose="02070309020205020404" pitchFamily="49" charset="0"/>
              </a:rPr>
              <a:t>) in the system to use as the controlled bus instead of the bus to which the transformer winding is connected or the R and X line drop compensator settings.</a:t>
            </a:r>
          </a:p>
          <a:p>
            <a:pPr marL="914400" algn="just">
              <a:spcAft>
                <a:spcPts val="0"/>
              </a:spcAft>
            </a:pPr>
            <a:r>
              <a:rPr lang="en-US" sz="1400" b="1" dirty="0" err="1">
                <a:latin typeface="Courier New" panose="02070309020205020404" pitchFamily="49" charset="0"/>
                <a:cs typeface="Courier New" panose="02070309020205020404" pitchFamily="49" charset="0"/>
              </a:rPr>
              <a:t>debugtrace</a:t>
            </a:r>
            <a:r>
              <a:rPr lang="en-US" sz="1400" dirty="0">
                <a:latin typeface="Courier New" panose="02070309020205020404" pitchFamily="49" charset="0"/>
                <a:cs typeface="Courier New" panose="02070309020205020404" pitchFamily="49" charset="0"/>
              </a:rPr>
              <a:t> = {Yes | No* } Default is no. Turn this on to capture the progress of the regulator model for each control iteration. Creates a separate file for each RegControl named "REG_name.CSV".</a:t>
            </a:r>
          </a:p>
          <a:p>
            <a:pPr marL="914400" algn="just">
              <a:spcAft>
                <a:spcPts val="0"/>
              </a:spcAft>
            </a:pPr>
            <a:r>
              <a:rPr lang="en-US" sz="1400" b="1" dirty="0" err="1">
                <a:latin typeface="Courier New" panose="02070309020205020404" pitchFamily="49" charset="0"/>
                <a:cs typeface="Courier New" panose="02070309020205020404" pitchFamily="49" charset="0"/>
              </a:rPr>
              <a:t>EventLog</a:t>
            </a:r>
            <a:r>
              <a:rPr lang="en-US" sz="1400" dirty="0">
                <a:latin typeface="Courier New" panose="02070309020205020404" pitchFamily="49" charset="0"/>
                <a:cs typeface="Courier New" panose="02070309020205020404" pitchFamily="49" charset="0"/>
              </a:rPr>
              <a:t> = {Yes/True* | No/False} Default is YES for regulator control. Log control actions to </a:t>
            </a:r>
            <a:r>
              <a:rPr lang="en-US" sz="1400" dirty="0" err="1">
                <a:latin typeface="Courier New" panose="02070309020205020404" pitchFamily="49" charset="0"/>
                <a:cs typeface="Courier New" panose="02070309020205020404" pitchFamily="49" charset="0"/>
              </a:rPr>
              <a:t>Eventlog</a:t>
            </a:r>
            <a:r>
              <a:rPr lang="en-US" sz="1400" dirty="0">
                <a:latin typeface="Courier New" panose="02070309020205020404" pitchFamily="49" charset="0"/>
                <a:cs typeface="Courier New" panose="02070309020205020404" pitchFamily="49" charset="0"/>
              </a:rPr>
              <a:t>.</a:t>
            </a:r>
          </a:p>
          <a:p>
            <a:pPr algn="just">
              <a:spcAft>
                <a:spcPts val="0"/>
              </a:spcAft>
            </a:pPr>
            <a:r>
              <a:rPr lang="en-US" sz="1800" dirty="0"/>
              <a:t>	…</a:t>
            </a:r>
          </a:p>
          <a:p>
            <a:pPr marL="914400" algn="just"/>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692822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9701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RegControl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93197"/>
            <a:ext cx="8009238" cy="4955203"/>
          </a:xfrm>
          <a:prstGeom prst="rect">
            <a:avLst/>
          </a:prstGeom>
          <a:noFill/>
        </p:spPr>
        <p:txBody>
          <a:bodyPr wrap="square" rtlCol="0">
            <a:spAutoFit/>
          </a:bodyPr>
          <a:lstStyle/>
          <a:p>
            <a:pPr lvl="0" algn="just">
              <a:spcAft>
                <a:spcPts val="600"/>
              </a:spcAft>
            </a:pPr>
            <a:r>
              <a:rPr lang="en-US" sz="1800" dirty="0"/>
              <a:t>The properties are:</a:t>
            </a:r>
          </a:p>
          <a:p>
            <a:pPr algn="just">
              <a:spcAft>
                <a:spcPts val="600"/>
              </a:spcAft>
            </a:pPr>
            <a:r>
              <a:rPr lang="en-US" sz="1800" dirty="0"/>
              <a:t>	…</a:t>
            </a:r>
          </a:p>
          <a:p>
            <a:pPr marL="914400" algn="just">
              <a:spcAft>
                <a:spcPts val="0"/>
              </a:spcAft>
            </a:pPr>
            <a:r>
              <a:rPr lang="en-US" sz="1400" b="1" dirty="0">
                <a:latin typeface="Courier New" panose="02070309020205020404" pitchFamily="49" charset="0"/>
                <a:cs typeface="Courier New" panose="02070309020205020404" pitchFamily="49" charset="0"/>
              </a:rPr>
              <a:t>inversetime</a:t>
            </a:r>
            <a:r>
              <a:rPr lang="en-US" sz="1400" dirty="0">
                <a:latin typeface="Courier New" panose="02070309020205020404" pitchFamily="49" charset="0"/>
                <a:cs typeface="Courier New" panose="02070309020205020404" pitchFamily="49" charset="0"/>
              </a:rPr>
              <a:t> = {Yes | No* } Default is no. The time delay is adjusted inversely proportional to the amount the voltage is outside the band down to 10%.</a:t>
            </a:r>
          </a:p>
          <a:p>
            <a:pPr marL="914400" algn="just">
              <a:spcAft>
                <a:spcPts val="0"/>
              </a:spcAft>
            </a:pPr>
            <a:r>
              <a:rPr lang="en-US" sz="1400" b="1" dirty="0" err="1">
                <a:latin typeface="Courier New" panose="02070309020205020404" pitchFamily="49" charset="0"/>
                <a:cs typeface="Courier New" panose="02070309020205020404" pitchFamily="49" charset="0"/>
              </a:rPr>
              <a:t>maxtapchange</a:t>
            </a:r>
            <a:r>
              <a:rPr lang="en-US" sz="1400" dirty="0">
                <a:latin typeface="Courier New" panose="02070309020205020404" pitchFamily="49" charset="0"/>
                <a:cs typeface="Courier New" panose="02070309020205020404" pitchFamily="49" charset="0"/>
              </a:rPr>
              <a:t> = Maximum allowable tap change per control iteration in STATIC control mode. Default is 16.</a:t>
            </a:r>
          </a:p>
          <a:p>
            <a:pPr marL="914400" algn="just">
              <a:spcAft>
                <a:spcPts val="0"/>
              </a:spcAft>
            </a:pPr>
            <a:r>
              <a:rPr lang="en-US" sz="1400" dirty="0">
                <a:latin typeface="Courier New" panose="02070309020205020404" pitchFamily="49" charset="0"/>
                <a:cs typeface="Courier New" panose="02070309020205020404" pitchFamily="49" charset="0"/>
              </a:rPr>
              <a:t>Set this to 1 to better approximate actual control action.</a:t>
            </a:r>
          </a:p>
          <a:p>
            <a:pPr marL="914400" algn="just">
              <a:spcAft>
                <a:spcPts val="0"/>
              </a:spcAft>
            </a:pPr>
            <a:r>
              <a:rPr lang="en-US" sz="1400" dirty="0">
                <a:latin typeface="Courier New" panose="02070309020205020404" pitchFamily="49" charset="0"/>
                <a:cs typeface="Courier New" panose="02070309020205020404" pitchFamily="49" charset="0"/>
              </a:rPr>
              <a:t>Set this to 0 to fix the tap in the current position.</a:t>
            </a:r>
          </a:p>
          <a:p>
            <a:pPr marL="914400" algn="just">
              <a:spcAft>
                <a:spcPts val="0"/>
              </a:spcAft>
            </a:pPr>
            <a:r>
              <a:rPr lang="en-US" sz="1400" b="1" dirty="0" err="1">
                <a:latin typeface="Courier New" panose="02070309020205020404" pitchFamily="49" charset="0"/>
                <a:cs typeface="Courier New" panose="02070309020205020404" pitchFamily="49" charset="0"/>
              </a:rPr>
              <a:t>revband</a:t>
            </a:r>
            <a:r>
              <a:rPr lang="en-US" sz="1400" dirty="0">
                <a:latin typeface="Courier New" panose="02070309020205020404" pitchFamily="49" charset="0"/>
                <a:cs typeface="Courier New" panose="02070309020205020404" pitchFamily="49" charset="0"/>
              </a:rPr>
              <a:t> = Bandwidth for operating in the reverse direction.</a:t>
            </a:r>
          </a:p>
          <a:p>
            <a:pPr marL="914400" algn="just">
              <a:spcAft>
                <a:spcPts val="0"/>
              </a:spcAft>
            </a:pPr>
            <a:r>
              <a:rPr lang="en-US" sz="1400" b="1" dirty="0" err="1">
                <a:latin typeface="Courier New" panose="02070309020205020404" pitchFamily="49" charset="0"/>
                <a:cs typeface="Courier New" panose="02070309020205020404" pitchFamily="49" charset="0"/>
              </a:rPr>
              <a:t>revDelay</a:t>
            </a:r>
            <a:r>
              <a:rPr lang="en-US" sz="1400" dirty="0">
                <a:latin typeface="Courier New" panose="02070309020205020404" pitchFamily="49" charset="0"/>
                <a:cs typeface="Courier New" panose="02070309020205020404" pitchFamily="49" charset="0"/>
              </a:rPr>
              <a:t> = Time Delay in seconds (s) for executing the reversing action once the threshold for reversing has been exceeded. Default is 60 s.</a:t>
            </a:r>
          </a:p>
          <a:p>
            <a:pPr marL="914400" algn="just">
              <a:spcAft>
                <a:spcPts val="0"/>
              </a:spcAft>
            </a:pPr>
            <a:r>
              <a:rPr lang="en-US" sz="1400" b="1" dirty="0">
                <a:latin typeface="Courier New" panose="02070309020205020404" pitchFamily="49" charset="0"/>
                <a:cs typeface="Courier New" panose="02070309020205020404" pitchFamily="49" charset="0"/>
              </a:rPr>
              <a:t>reversible</a:t>
            </a:r>
            <a:r>
              <a:rPr lang="en-US" sz="1400" dirty="0">
                <a:latin typeface="Courier New" panose="02070309020205020404" pitchFamily="49" charset="0"/>
                <a:cs typeface="Courier New" panose="02070309020205020404" pitchFamily="49" charset="0"/>
              </a:rPr>
              <a:t> = {Yes |No*} Indicates whether or not the regulator can be switched to regulate in the reverse direction. Default is No. Typically applies only to line regulators and not to LTC on a substation transformer.</a:t>
            </a:r>
          </a:p>
          <a:p>
            <a:pPr marL="914400" algn="just">
              <a:spcAft>
                <a:spcPts val="0"/>
              </a:spcAft>
            </a:pPr>
            <a:r>
              <a:rPr lang="en-US" sz="1400" b="1" dirty="0" err="1">
                <a:latin typeface="Courier New" panose="02070309020205020404" pitchFamily="49" charset="0"/>
                <a:cs typeface="Courier New" panose="02070309020205020404" pitchFamily="49" charset="0"/>
              </a:rPr>
              <a:t>revNeutral</a:t>
            </a:r>
            <a:r>
              <a:rPr lang="en-US" sz="1400" dirty="0">
                <a:latin typeface="Courier New" panose="02070309020205020404" pitchFamily="49" charset="0"/>
                <a:cs typeface="Courier New" panose="02070309020205020404" pitchFamily="49" charset="0"/>
              </a:rPr>
              <a:t> = {Yes | No*} Default is no. Set this to Yes if you want the regulator to go to neutral in the reverse direction.</a:t>
            </a:r>
          </a:p>
          <a:p>
            <a:pPr algn="just">
              <a:spcAft>
                <a:spcPts val="0"/>
              </a:spcAft>
            </a:pPr>
            <a:r>
              <a:rPr lang="en-US" sz="1800" dirty="0"/>
              <a:t>	…</a:t>
            </a:r>
          </a:p>
          <a:p>
            <a:pPr marL="914400" algn="just"/>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8114653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8122508" cy="704478"/>
          </a:xfrm>
        </p:spPr>
        <p:txBody>
          <a:bodyPr/>
          <a:lstStyle/>
          <a:p>
            <a:r>
              <a:rPr lang="en-US" sz="4000" dirty="0">
                <a:latin typeface="Times New Roman" panose="02020603050405020304" pitchFamily="18" charset="0"/>
                <a:cs typeface="Times New Roman" panose="02020603050405020304" pitchFamily="18" charset="0"/>
              </a:rPr>
              <a:t>Define A Circuit – Control Element</a:t>
            </a:r>
          </a:p>
        </p:txBody>
      </p:sp>
      <p:sp>
        <p:nvSpPr>
          <p:cNvPr id="6" name="Rectangle 5"/>
          <p:cNvSpPr/>
          <p:nvPr/>
        </p:nvSpPr>
        <p:spPr>
          <a:xfrm>
            <a:off x="533400" y="807206"/>
            <a:ext cx="2515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RegControl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533400" y="1329928"/>
            <a:ext cx="8009238" cy="4308872"/>
          </a:xfrm>
          <a:prstGeom prst="rect">
            <a:avLst/>
          </a:prstGeom>
          <a:noFill/>
        </p:spPr>
        <p:txBody>
          <a:bodyPr wrap="square" rtlCol="0">
            <a:spAutoFit/>
          </a:bodyPr>
          <a:lstStyle/>
          <a:p>
            <a:pPr lvl="0" algn="just">
              <a:spcAft>
                <a:spcPts val="600"/>
              </a:spcAft>
            </a:pPr>
            <a:r>
              <a:rPr lang="en-US" sz="1800" dirty="0"/>
              <a:t>The properties are:</a:t>
            </a:r>
          </a:p>
          <a:p>
            <a:pPr algn="just">
              <a:spcAft>
                <a:spcPts val="600"/>
              </a:spcAft>
            </a:pPr>
            <a:r>
              <a:rPr lang="en-US" sz="1800" dirty="0"/>
              <a:t>	…</a:t>
            </a:r>
          </a:p>
          <a:p>
            <a:pPr marL="914400" algn="just">
              <a:spcAft>
                <a:spcPts val="0"/>
              </a:spcAft>
            </a:pPr>
            <a:r>
              <a:rPr lang="en-US" sz="1400" b="1" dirty="0" err="1">
                <a:latin typeface="Courier New" panose="02070309020205020404" pitchFamily="49" charset="0"/>
                <a:cs typeface="Courier New" panose="02070309020205020404" pitchFamily="49" charset="0"/>
              </a:rPr>
              <a:t>revR</a:t>
            </a:r>
            <a:r>
              <a:rPr lang="en-US" sz="1400" dirty="0">
                <a:latin typeface="Courier New" panose="02070309020205020404" pitchFamily="49" charset="0"/>
                <a:cs typeface="Courier New" panose="02070309020205020404" pitchFamily="49" charset="0"/>
              </a:rPr>
              <a:t> = R line drop compensator setting for reverse direction.</a:t>
            </a:r>
          </a:p>
          <a:p>
            <a:pPr marL="914400" algn="just">
              <a:spcAft>
                <a:spcPts val="0"/>
              </a:spcAft>
            </a:pPr>
            <a:r>
              <a:rPr lang="en-US" sz="1400" b="1" dirty="0" err="1">
                <a:latin typeface="Courier New" panose="02070309020205020404" pitchFamily="49" charset="0"/>
                <a:cs typeface="Courier New" panose="02070309020205020404" pitchFamily="49" charset="0"/>
              </a:rPr>
              <a:t>revThreshold</a:t>
            </a:r>
            <a:r>
              <a:rPr lang="en-US" sz="1400" dirty="0">
                <a:latin typeface="Courier New" panose="02070309020205020404" pitchFamily="49" charset="0"/>
                <a:cs typeface="Courier New" panose="02070309020205020404" pitchFamily="49" charset="0"/>
              </a:rPr>
              <a:t> = kW reverse power threshold for reversing the direction of the regulator. Default is 100.0 kw.</a:t>
            </a:r>
          </a:p>
          <a:p>
            <a:pPr marL="914400" algn="just">
              <a:spcAft>
                <a:spcPts val="0"/>
              </a:spcAft>
            </a:pPr>
            <a:r>
              <a:rPr lang="en-US" sz="1400" b="1" dirty="0" err="1">
                <a:latin typeface="Courier New" panose="02070309020205020404" pitchFamily="49" charset="0"/>
                <a:cs typeface="Courier New" panose="02070309020205020404" pitchFamily="49" charset="0"/>
              </a:rPr>
              <a:t>revvreg</a:t>
            </a:r>
            <a:r>
              <a:rPr lang="en-US" sz="1400" dirty="0">
                <a:latin typeface="Courier New" panose="02070309020205020404" pitchFamily="49" charset="0"/>
                <a:cs typeface="Courier New" panose="02070309020205020404" pitchFamily="49" charset="0"/>
              </a:rPr>
              <a:t> = Voltage setting in volts for operation in the reverse direction.</a:t>
            </a:r>
          </a:p>
          <a:p>
            <a:pPr marL="914400" algn="just">
              <a:spcAft>
                <a:spcPts val="0"/>
              </a:spcAft>
            </a:pPr>
            <a:r>
              <a:rPr lang="en-US" sz="1400" b="1" dirty="0" err="1">
                <a:latin typeface="Courier New" panose="02070309020205020404" pitchFamily="49" charset="0"/>
                <a:cs typeface="Courier New" panose="02070309020205020404" pitchFamily="49" charset="0"/>
              </a:rPr>
              <a:t>revX</a:t>
            </a:r>
            <a:r>
              <a:rPr lang="en-US" sz="1400" dirty="0">
                <a:latin typeface="Courier New" panose="02070309020205020404" pitchFamily="49" charset="0"/>
                <a:cs typeface="Courier New" panose="02070309020205020404" pitchFamily="49" charset="0"/>
              </a:rPr>
              <a:t> = X line drop compensator setting for reverse direction.</a:t>
            </a:r>
          </a:p>
          <a:p>
            <a:pPr marL="914400" algn="just">
              <a:spcAft>
                <a:spcPts val="0"/>
              </a:spcAft>
            </a:pPr>
            <a:r>
              <a:rPr lang="en-US" sz="1400" b="1" dirty="0" err="1">
                <a:latin typeface="Courier New" panose="02070309020205020404" pitchFamily="49" charset="0"/>
                <a:cs typeface="Courier New" panose="02070309020205020404" pitchFamily="49" charset="0"/>
              </a:rPr>
              <a:t>tapdelay</a:t>
            </a:r>
            <a:r>
              <a:rPr lang="en-US" sz="1400" dirty="0">
                <a:latin typeface="Courier New" panose="02070309020205020404" pitchFamily="49" charset="0"/>
                <a:cs typeface="Courier New" panose="02070309020205020404" pitchFamily="49" charset="0"/>
              </a:rPr>
              <a:t> = Delay in sec between tap changes. Default is 2. This is how long it takes between changes after the first change.</a:t>
            </a:r>
          </a:p>
          <a:p>
            <a:pPr marL="914400" algn="just">
              <a:spcAft>
                <a:spcPts val="0"/>
              </a:spcAft>
            </a:pPr>
            <a:r>
              <a:rPr lang="en-US" sz="1400" b="1" dirty="0" err="1">
                <a:latin typeface="Courier New" panose="02070309020205020404" pitchFamily="49" charset="0"/>
                <a:cs typeface="Courier New" panose="02070309020205020404" pitchFamily="49" charset="0"/>
              </a:rPr>
              <a:t>TapNum</a:t>
            </a:r>
            <a:r>
              <a:rPr lang="en-US" sz="1400" dirty="0">
                <a:latin typeface="Courier New" panose="02070309020205020404" pitchFamily="49" charset="0"/>
                <a:cs typeface="Courier New" panose="02070309020205020404" pitchFamily="49" charset="0"/>
              </a:rPr>
              <a:t> = An integer number indicating the tap position that the controlled transformer winding tap position is currently at, or is being set to.</a:t>
            </a:r>
          </a:p>
          <a:p>
            <a:pPr marL="914400" algn="just">
              <a:spcAft>
                <a:spcPts val="0"/>
              </a:spcAft>
            </a:pPr>
            <a:r>
              <a:rPr lang="en-US" sz="1400" b="1" dirty="0" err="1">
                <a:latin typeface="Courier New" panose="02070309020205020404" pitchFamily="49" charset="0"/>
                <a:cs typeface="Courier New" panose="02070309020205020404" pitchFamily="49" charset="0"/>
              </a:rPr>
              <a:t>vlimit</a:t>
            </a:r>
            <a:r>
              <a:rPr lang="en-US" sz="1400" dirty="0">
                <a:latin typeface="Courier New" panose="02070309020205020404" pitchFamily="49" charset="0"/>
                <a:cs typeface="Courier New" panose="02070309020205020404" pitchFamily="49" charset="0"/>
              </a:rPr>
              <a:t> = Voltage Limit for bus to which regulated winding is connected (e.g. first customer). Default is 0.0. Set to a value greater then zero to activate this function.</a:t>
            </a:r>
          </a:p>
          <a:p>
            <a:pPr marL="914400" algn="just">
              <a:spcAft>
                <a:spcPts val="0"/>
              </a:spcAft>
            </a:pPr>
            <a:endParaRPr lang="en-US" sz="1800" dirty="0"/>
          </a:p>
          <a:p>
            <a:pPr marL="914400" algn="just"/>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067538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64292" y="76200"/>
            <a:ext cx="75129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7" name="TextBox 6"/>
          <p:cNvSpPr txBox="1"/>
          <p:nvPr/>
        </p:nvSpPr>
        <p:spPr>
          <a:xfrm>
            <a:off x="1066800" y="1066800"/>
            <a:ext cx="7399638" cy="4632037"/>
          </a:xfrm>
          <a:prstGeom prst="rect">
            <a:avLst/>
          </a:prstGeom>
          <a:noFill/>
        </p:spPr>
        <p:txBody>
          <a:bodyPr wrap="square" rtlCol="0">
            <a:spAutoFit/>
          </a:bodyPr>
          <a:lstStyle/>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EnergyMeter Object</a:t>
            </a:r>
          </a:p>
          <a:p>
            <a:pPr marL="342900" lvl="0" indent="-342900">
              <a:buFont typeface="Arial" panose="020B0604020202020204" pitchFamily="34" charset="0"/>
              <a:buChar char="•"/>
            </a:pPr>
            <a:endParaRPr lang="en-US" dirty="0"/>
          </a:p>
          <a:p>
            <a:pPr marL="1257300" lvl="0" indent="-342900">
              <a:buFont typeface="Arial" panose="020B0604020202020204" pitchFamily="34" charset="0"/>
              <a:buChar char="•"/>
            </a:pPr>
            <a:r>
              <a:rPr lang="en-US" sz="2000" dirty="0"/>
              <a:t>Registers</a:t>
            </a:r>
          </a:p>
          <a:p>
            <a:pPr marL="1257300" lvl="0" indent="-342900">
              <a:buFont typeface="Arial" panose="020B0604020202020204" pitchFamily="34" charset="0"/>
              <a:buChar char="•"/>
            </a:pPr>
            <a:r>
              <a:rPr lang="en-US" sz="2000" dirty="0"/>
              <a:t>Meter zones</a:t>
            </a:r>
          </a:p>
          <a:p>
            <a:pPr marL="1257300" lvl="0" indent="-342900">
              <a:buFont typeface="Arial" panose="020B0604020202020204" pitchFamily="34" charset="0"/>
              <a:buChar char="•"/>
            </a:pPr>
            <a:r>
              <a:rPr lang="en-US" sz="2000" dirty="0"/>
              <a:t>Zones on Meshed Networks</a:t>
            </a:r>
          </a:p>
          <a:p>
            <a:pPr marL="1257300" lvl="0" indent="-342900">
              <a:buFont typeface="Arial" panose="020B0604020202020204" pitchFamily="34" charset="0"/>
              <a:buChar char="•"/>
            </a:pPr>
            <a:r>
              <a:rPr lang="en-US" sz="2000" dirty="0"/>
              <a:t>Sampling</a:t>
            </a:r>
          </a:p>
          <a:p>
            <a:pPr marL="1257300" lvl="0" indent="-342900">
              <a:buFont typeface="Arial" panose="020B0604020202020204" pitchFamily="34" charset="0"/>
              <a:buChar char="•"/>
            </a:pPr>
            <a:r>
              <a:rPr lang="en-US" sz="2000" dirty="0"/>
              <a:t>EEN and UE Definitions</a:t>
            </a:r>
          </a:p>
          <a:p>
            <a:pPr marL="1257300" lvl="0" indent="-342900">
              <a:buFont typeface="Arial" panose="020B0604020202020204" pitchFamily="34" charset="0"/>
              <a:buChar char="•"/>
            </a:pPr>
            <a:r>
              <a:rPr lang="en-US" sz="2000" dirty="0"/>
              <a:t>Properties</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solidFill>
                  <a:srgbClr val="FF0000"/>
                </a:solidFill>
              </a:rPr>
              <a:t>Monitor Object.</a:t>
            </a:r>
          </a:p>
          <a:p>
            <a:endParaRPr lang="en-US" dirty="0"/>
          </a:p>
          <a:p>
            <a:r>
              <a:rPr lang="en-US" dirty="0"/>
              <a:t> </a:t>
            </a:r>
          </a:p>
          <a:p>
            <a:endParaRPr lang="en-US" sz="1050" baseline="30000" dirty="0"/>
          </a:p>
        </p:txBody>
      </p:sp>
    </p:spTree>
    <p:extLst>
      <p:ext uri="{BB962C8B-B14F-4D97-AF65-F5344CB8AC3E}">
        <p14:creationId xmlns:p14="http://schemas.microsoft.com/office/powerpoint/2010/main" val="65245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Installation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21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0" name="TextBox 9"/>
          <p:cNvSpPr txBox="1"/>
          <p:nvPr/>
        </p:nvSpPr>
        <p:spPr>
          <a:xfrm>
            <a:off x="533400" y="721943"/>
            <a:ext cx="3733800" cy="276999"/>
          </a:xfrm>
          <a:prstGeom prst="rect">
            <a:avLst/>
          </a:prstGeom>
          <a:noFill/>
        </p:spPr>
        <p:txBody>
          <a:bodyPr wrap="square" rtlCol="0">
            <a:spAutoFit/>
          </a:bodyPr>
          <a:lstStyle/>
          <a:p>
            <a:pPr marL="342900" indent="-342900">
              <a:buFont typeface="Arial" panose="020B0604020202020204" pitchFamily="34" charset="0"/>
              <a:buChar char="•"/>
            </a:pPr>
            <a:r>
              <a:rPr lang="en-US" sz="1200" dirty="0"/>
              <a:t>Click “Next”. </a:t>
            </a:r>
          </a:p>
        </p:txBody>
      </p:sp>
      <p:pic>
        <p:nvPicPr>
          <p:cNvPr id="12" name="Picture 11"/>
          <p:cNvPicPr>
            <a:picLocks noChangeAspect="1"/>
          </p:cNvPicPr>
          <p:nvPr/>
        </p:nvPicPr>
        <p:blipFill>
          <a:blip r:embed="rId3"/>
          <a:stretch>
            <a:fillRect/>
          </a:stretch>
        </p:blipFill>
        <p:spPr>
          <a:xfrm>
            <a:off x="990600" y="1175266"/>
            <a:ext cx="3074565" cy="2386507"/>
          </a:xfrm>
          <a:prstGeom prst="rect">
            <a:avLst/>
          </a:prstGeom>
        </p:spPr>
      </p:pic>
      <p:sp>
        <p:nvSpPr>
          <p:cNvPr id="17" name="TextBox 16"/>
          <p:cNvSpPr txBox="1"/>
          <p:nvPr/>
        </p:nvSpPr>
        <p:spPr>
          <a:xfrm>
            <a:off x="5029200" y="713601"/>
            <a:ext cx="3886200" cy="461665"/>
          </a:xfrm>
          <a:prstGeom prst="rect">
            <a:avLst/>
          </a:prstGeom>
          <a:noFill/>
        </p:spPr>
        <p:txBody>
          <a:bodyPr wrap="square" rtlCol="0">
            <a:spAutoFit/>
          </a:bodyPr>
          <a:lstStyle/>
          <a:p>
            <a:pPr marL="342900" indent="-342900">
              <a:buFont typeface="Arial" panose="020B0604020202020204" pitchFamily="34" charset="0"/>
              <a:buChar char="•"/>
            </a:pPr>
            <a:r>
              <a:rPr lang="en-US" sz="1200" dirty="0"/>
              <a:t>Click “Finish” and check if the software has been successfully installed. </a:t>
            </a:r>
          </a:p>
        </p:txBody>
      </p:sp>
      <p:pic>
        <p:nvPicPr>
          <p:cNvPr id="18" name="Picture 17"/>
          <p:cNvPicPr>
            <a:picLocks noChangeAspect="1"/>
          </p:cNvPicPr>
          <p:nvPr/>
        </p:nvPicPr>
        <p:blipFill>
          <a:blip r:embed="rId4"/>
          <a:stretch>
            <a:fillRect/>
          </a:stretch>
        </p:blipFill>
        <p:spPr>
          <a:xfrm>
            <a:off x="5479351" y="1175266"/>
            <a:ext cx="2985897" cy="2469223"/>
          </a:xfrm>
          <a:prstGeom prst="rect">
            <a:avLst/>
          </a:prstGeom>
        </p:spPr>
      </p:pic>
      <p:sp>
        <p:nvSpPr>
          <p:cNvPr id="20" name="TextBox 19"/>
          <p:cNvSpPr txBox="1"/>
          <p:nvPr/>
        </p:nvSpPr>
        <p:spPr>
          <a:xfrm>
            <a:off x="533400" y="3609201"/>
            <a:ext cx="3733800" cy="276999"/>
          </a:xfrm>
          <a:prstGeom prst="rect">
            <a:avLst/>
          </a:prstGeom>
          <a:noFill/>
        </p:spPr>
        <p:txBody>
          <a:bodyPr wrap="square" rtlCol="0">
            <a:spAutoFit/>
          </a:bodyPr>
          <a:lstStyle/>
          <a:p>
            <a:pPr marL="342900" indent="-342900">
              <a:buFont typeface="Arial" panose="020B0604020202020204" pitchFamily="34" charset="0"/>
              <a:buChar char="•"/>
            </a:pPr>
            <a:r>
              <a:rPr lang="en-US" sz="1200" dirty="0"/>
              <a:t>If successful, an interface like below will appear. </a:t>
            </a:r>
          </a:p>
        </p:txBody>
      </p:sp>
      <p:pic>
        <p:nvPicPr>
          <p:cNvPr id="21" name="Picture 20"/>
          <p:cNvPicPr>
            <a:picLocks noChangeAspect="1"/>
          </p:cNvPicPr>
          <p:nvPr/>
        </p:nvPicPr>
        <p:blipFill>
          <a:blip r:embed="rId5"/>
          <a:stretch>
            <a:fillRect/>
          </a:stretch>
        </p:blipFill>
        <p:spPr>
          <a:xfrm>
            <a:off x="2565057" y="3886200"/>
            <a:ext cx="3988143" cy="2117841"/>
          </a:xfrm>
          <a:prstGeom prst="rect">
            <a:avLst/>
          </a:prstGeom>
        </p:spPr>
      </p:pic>
    </p:spTree>
    <p:extLst>
      <p:ext uri="{BB962C8B-B14F-4D97-AF65-F5344CB8AC3E}">
        <p14:creationId xmlns:p14="http://schemas.microsoft.com/office/powerpoint/2010/main" val="324161858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8177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lvl="0">
              <a:defRPr/>
            </a:pPr>
            <a:r>
              <a:rPr lang="en-US" dirty="0" err="1">
                <a:solidFill>
                  <a:srgbClr val="000000"/>
                </a:solidFill>
              </a:rPr>
              <a:t>EnergyMeter</a:t>
            </a:r>
            <a:r>
              <a:rPr lang="en-US" dirty="0">
                <a:solidFill>
                  <a:srgbClr val="000000"/>
                </a:solidFill>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460480"/>
            <a:ext cx="8009238" cy="3785652"/>
          </a:xfrm>
          <a:prstGeom prst="rect">
            <a:avLst/>
          </a:prstGeom>
          <a:noFill/>
        </p:spPr>
        <p:txBody>
          <a:bodyPr wrap="square" rtlCol="0">
            <a:spAutoFit/>
          </a:bodyPr>
          <a:lstStyle/>
          <a:p>
            <a:pPr marL="285750" lvl="0" indent="-285750" algn="just">
              <a:buFont typeface="Arial" panose="020B0604020202020204" pitchFamily="34" charset="0"/>
              <a:buChar char="•"/>
            </a:pPr>
            <a:r>
              <a:rPr lang="en-US" sz="2000" dirty="0"/>
              <a:t>An EnergyMeter object is an intelligent meter connected to a terminal of a circuit element. It simulates the behavior of an actual energy meter. However, it has more capability because it can access values at other places in the circuit rather than simply at the location at which it is installed. It measures not only power and energy values at its location, but losses and overload values within a defined region of the circuit.</a:t>
            </a:r>
          </a:p>
          <a:p>
            <a:pPr lvl="0" algn="just"/>
            <a:endParaRPr lang="en-US" sz="2000" dirty="0"/>
          </a:p>
          <a:p>
            <a:pPr marL="285750" lvl="0" indent="-285750" algn="just">
              <a:buFont typeface="Arial" panose="020B0604020202020204" pitchFamily="34" charset="0"/>
              <a:buChar char="•"/>
            </a:pPr>
            <a:r>
              <a:rPr lang="en-US" sz="2000" dirty="0"/>
              <a:t>The operation of the object is simple. It has several registers that accumulate certain values. At the beginning of a study, the registers are reset to zero. At the end of each subsequent solution, the meter is instructed to take a sample. Energy values are then integrated using the interval of time that has passed since the previous solution.</a:t>
            </a:r>
          </a:p>
        </p:txBody>
      </p:sp>
    </p:spTree>
    <p:extLst>
      <p:ext uri="{BB962C8B-B14F-4D97-AF65-F5344CB8AC3E}">
        <p14:creationId xmlns:p14="http://schemas.microsoft.com/office/powerpoint/2010/main" val="26583121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891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37088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Registers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399" y="1600200"/>
            <a:ext cx="8009238" cy="4555093"/>
          </a:xfrm>
          <a:prstGeom prst="rect">
            <a:avLst/>
          </a:prstGeom>
          <a:noFill/>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There are two types of registers:</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1. Energy Accumulators (for energy values)</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2. Maximum power values ("drag hand" registers).</a:t>
            </a:r>
          </a:p>
          <a:p>
            <a:pPr marL="91440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 energy registers may use trapezoidal integration (system option), which allows for somewhat arbitrary time step sizes between solutions with less integration error. This is important for using load duration curves approximated with straight lines, for example.</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 present definitions of the registers are, for example for a 22 kV system:</a:t>
            </a:r>
            <a:endParaRPr kumimoji="0" lang="en-US" sz="16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endParaRPr>
          </a:p>
          <a:p>
            <a:pPr marL="914400" lvl="0" algn="just"/>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Hour</a:t>
            </a:r>
            <a:r>
              <a:rPr lang="en-US" sz="1400" b="1" dirty="0">
                <a:solidFill>
                  <a:srgbClr val="000000"/>
                </a:solidFill>
                <a:latin typeface="Courier New" panose="02070309020205020404" pitchFamily="49" charset="0"/>
                <a:cs typeface="Courier New" panose="02070309020205020404" pitchFamily="49" charset="0"/>
              </a:rPr>
              <a:t>, "kWh",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kvarh</a:t>
            </a:r>
            <a:r>
              <a:rPr lang="en-US" sz="1400" b="1" dirty="0">
                <a:solidFill>
                  <a:srgbClr val="000000"/>
                </a:solidFill>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MaxkW</a:t>
            </a:r>
            <a:r>
              <a:rPr lang="en-US" sz="1400" b="1" dirty="0">
                <a:solidFill>
                  <a:srgbClr val="000000"/>
                </a:solidFill>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MaxkVA</a:t>
            </a:r>
            <a:r>
              <a:rPr lang="en-US" sz="1400" b="1" dirty="0">
                <a:solidFill>
                  <a:srgbClr val="000000"/>
                </a:solidFill>
                <a:latin typeface="Courier New" panose="02070309020205020404" pitchFamily="49" charset="0"/>
                <a:cs typeface="Courier New" panose="02070309020205020404" pitchFamily="49" charset="0"/>
              </a:rPr>
              <a: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ZonekWh</a:t>
            </a:r>
            <a:r>
              <a:rPr lang="en-US" sz="1400" b="1" dirty="0">
                <a:solidFill>
                  <a:srgbClr val="000000"/>
                </a:solidFill>
                <a:latin typeface="Courier New" panose="02070309020205020404" pitchFamily="49" charset="0"/>
                <a:cs typeface="Courier New" panose="02070309020205020404" pitchFamily="49" charset="0"/>
              </a:rPr>
              <a: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Zonekvarh</a:t>
            </a:r>
            <a:r>
              <a:rPr lang="en-US" sz="1400" b="1" dirty="0">
                <a:solidFill>
                  <a:srgbClr val="000000"/>
                </a:solidFill>
                <a:latin typeface="Courier New" panose="02070309020205020404" pitchFamily="49" charset="0"/>
                <a:cs typeface="Courier New" panose="02070309020205020404" pitchFamily="49" charset="0"/>
              </a:rPr>
              <a: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ZoneMaxkW</a:t>
            </a:r>
            <a:r>
              <a:rPr lang="en-US" sz="1400" b="1" dirty="0">
                <a:solidFill>
                  <a:srgbClr val="000000"/>
                </a:solidFill>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ZoneMaxkVA</a:t>
            </a:r>
            <a:r>
              <a:rPr lang="en-US" sz="1400" b="1" dirty="0">
                <a:solidFill>
                  <a:srgbClr val="000000"/>
                </a:solidFill>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 "</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OverloadkWhNormal</a:t>
            </a:r>
            <a:r>
              <a:rPr lang="en-US" sz="1400" b="1" dirty="0">
                <a:solidFill>
                  <a:srgbClr val="000000"/>
                </a:solidFill>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t>
            </a:r>
          </a:p>
          <a:p>
            <a:pPr marL="914400" marR="0" lvl="0" indent="0" algn="just"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t>
            </a:r>
            <a:r>
              <a:rPr kumimoji="0" lang="en-US" sz="1400" b="1" i="0" u="none" strike="noStrike" kern="1200" cap="none" spc="0" normalizeH="0" baseline="0" noProof="0" dirty="0" err="1">
                <a:ln>
                  <a:noFill/>
                </a:ln>
                <a:solidFill>
                  <a:srgbClr val="000000"/>
                </a:solidFill>
                <a:effectLst/>
                <a:uLnTx/>
                <a:uFillTx/>
                <a:latin typeface="Courier New" panose="02070309020205020404" pitchFamily="49" charset="0"/>
                <a:cs typeface="Courier New" panose="02070309020205020404" pitchFamily="49" charset="0"/>
              </a:rPr>
              <a:t>OverloadkWhEmerg</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a:t>
            </a:r>
          </a:p>
          <a:p>
            <a:pPr marL="914400" marR="0" lvl="0" indent="0" algn="just"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endParaRPr>
          </a:p>
          <a:p>
            <a:pPr marL="285750" lvl="0" indent="-285750" algn="just">
              <a:buFont typeface="Arial" panose="020B0604020202020204" pitchFamily="34" charset="0"/>
              <a:buChar char="•"/>
            </a:pPr>
            <a:r>
              <a:rPr lang="en-US" sz="1800" dirty="0">
                <a:solidFill>
                  <a:srgbClr val="000000"/>
                </a:solidFill>
              </a:rPr>
              <a:t>Registers are frequently added for various purposes. You can view the present meters simply by solving and taking a sample. Then execute a Show Meters command. </a:t>
            </a:r>
            <a:endPar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5461740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6653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720343" cy="400110"/>
          </a:xfrm>
          <a:prstGeom prst="rect">
            <a:avLst/>
          </a:prstGeom>
        </p:spPr>
        <p:txBody>
          <a:bodyPr wrap="none">
            <a:spAutoFit/>
          </a:bodyPr>
          <a:lstStyle/>
          <a:p>
            <a:pPr lvl="0">
              <a:defRPr/>
            </a:pPr>
            <a:r>
              <a:rPr lang="en-US" sz="2000" dirty="0">
                <a:solidFill>
                  <a:srgbClr val="000000"/>
                </a:solidFill>
              </a:rPr>
              <a:t>-- Meter Zones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TextBox 9"/>
          <p:cNvSpPr txBox="1"/>
          <p:nvPr/>
        </p:nvSpPr>
        <p:spPr>
          <a:xfrm>
            <a:off x="516330" y="1777206"/>
            <a:ext cx="8009238" cy="3600986"/>
          </a:xfrm>
          <a:prstGeom prst="rect">
            <a:avLst/>
          </a:prstGeom>
          <a:noFill/>
        </p:spPr>
        <p:txBody>
          <a:bodyPr wrap="square" rtlCol="0">
            <a:spAutoFit/>
          </a:bodyPr>
          <a:lstStyle/>
          <a:p>
            <a:pPr marL="285750" lvl="0" indent="-285750" algn="just">
              <a:buFont typeface="Arial" panose="020B0604020202020204" pitchFamily="34" charset="0"/>
              <a:buChar char="•"/>
            </a:pPr>
            <a:r>
              <a:rPr lang="en-US" sz="1800" dirty="0"/>
              <a:t>The EnergyMeter object uses the concept of a zone. This is an area of the circuit for which the meter is responsible. It can compute energies, losses, etc., for any power delivery object and Load object in its zone (Generator objects have their own intrinsic meters).</a:t>
            </a:r>
          </a:p>
          <a:p>
            <a:pPr lvl="0" algn="just"/>
            <a:endParaRPr lang="en-US" sz="1800" dirty="0"/>
          </a:p>
          <a:p>
            <a:pPr marL="285750" lvl="0" indent="-285750" algn="just">
              <a:buFont typeface="Arial" panose="020B0604020202020204" pitchFamily="34" charset="0"/>
              <a:buChar char="•"/>
            </a:pPr>
            <a:r>
              <a:rPr lang="en-US" sz="1800" dirty="0"/>
              <a:t>A zone is a collection of circuit elements "downline" from the meter. This concept is nominally applicable to radial circuits, but also has some applicability to meshed circuits.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Zones are automatically updated after a change in the circuit unless the ZONELOCK option (Set command) is set to true (Yes). Then zones remain fixed after initial determination.</a:t>
            </a:r>
          </a:p>
          <a:p>
            <a:pPr marL="285750" lvl="0" indent="-285750" algn="just">
              <a:buFont typeface="Arial" panose="020B0604020202020204" pitchFamily="34" charset="0"/>
              <a:buChar char="•"/>
            </a:pPr>
            <a:endParaRPr lang="en-US" sz="12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8687281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3302507" cy="400110"/>
          </a:xfrm>
          <a:prstGeom prst="rect">
            <a:avLst/>
          </a:prstGeom>
        </p:spPr>
        <p:txBody>
          <a:bodyPr wrap="none">
            <a:spAutoFit/>
          </a:bodyPr>
          <a:lstStyle/>
          <a:p>
            <a:pPr lvl="0">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a:t>
            </a:r>
            <a:r>
              <a:rPr lang="en-US" sz="2000" dirty="0">
                <a:solidFill>
                  <a:srgbClr val="000000"/>
                </a:solidFill>
              </a:rPr>
              <a:t>Zones on Meshed Networks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09015" y="1721086"/>
            <a:ext cx="8009238" cy="2800767"/>
          </a:xfrm>
          <a:prstGeom prst="rect">
            <a:avLst/>
          </a:prstGeom>
          <a:noFill/>
        </p:spPr>
        <p:txBody>
          <a:bodyPr wrap="square" rtlCol="0">
            <a:spAutoFit/>
          </a:bodyPr>
          <a:lstStyle/>
          <a:p>
            <a:pPr marL="285750" lvl="0" indent="-285750" algn="just">
              <a:buFont typeface="Arial" panose="020B0604020202020204" pitchFamily="34" charset="0"/>
              <a:buChar char="•"/>
            </a:pPr>
            <a:r>
              <a:rPr lang="en-US" sz="1600" dirty="0"/>
              <a:t>While the concept of zones nominally applies to radial circuits, judicious placement of energy meters can make the concept useful for meshed networks as well. Keep in mind that there can be many EnergyMeter objects defined in the circuit. Their placement does not necessarily have to represent reality; they are for the reporting of power and energy quantities throughout the system.</a:t>
            </a:r>
          </a:p>
          <a:p>
            <a:pPr lvl="0" algn="just"/>
            <a:endParaRPr lang="en-US" sz="1600" dirty="0"/>
          </a:p>
          <a:p>
            <a:pPr marL="285750" lvl="0" indent="-285750" algn="just">
              <a:buFont typeface="Arial" panose="020B0604020202020204" pitchFamily="34" charset="0"/>
              <a:buChar char="•"/>
            </a:pPr>
            <a:r>
              <a:rPr lang="en-US" sz="1600" dirty="0"/>
              <a:t>The automatic algorithm for determining zones will determine zones consistently for meshed networks, although the zones themselves may not be radial. If there are several meters on the network that could be monitoring the same zone, the first one defined will have access to all the elements except the ones containing the other meters. The others will have only one element in their zone, as in the Figure below.</a:t>
            </a:r>
          </a:p>
        </p:txBody>
      </p:sp>
      <p:pic>
        <p:nvPicPr>
          <p:cNvPr id="11" name="Picture 10"/>
          <p:cNvPicPr>
            <a:picLocks noChangeAspect="1"/>
          </p:cNvPicPr>
          <p:nvPr/>
        </p:nvPicPr>
        <p:blipFill>
          <a:blip r:embed="rId3"/>
          <a:stretch>
            <a:fillRect/>
          </a:stretch>
        </p:blipFill>
        <p:spPr>
          <a:xfrm>
            <a:off x="2602382" y="4478685"/>
            <a:ext cx="3569818" cy="1601440"/>
          </a:xfrm>
          <a:prstGeom prst="rect">
            <a:avLst/>
          </a:prstGeom>
        </p:spPr>
      </p:pic>
    </p:spTree>
    <p:extLst>
      <p:ext uri="{BB962C8B-B14F-4D97-AF65-F5344CB8AC3E}">
        <p14:creationId xmlns:p14="http://schemas.microsoft.com/office/powerpoint/2010/main" val="18825294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2081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399742" cy="400110"/>
          </a:xfrm>
          <a:prstGeom prst="rect">
            <a:avLst/>
          </a:prstGeom>
        </p:spPr>
        <p:txBody>
          <a:bodyPr wrap="none">
            <a:spAutoFit/>
          </a:bodyPr>
          <a:lstStyle/>
          <a:p>
            <a:pPr lvl="0">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a:t>
            </a:r>
            <a:r>
              <a:rPr lang="en-US" sz="2000" dirty="0">
                <a:solidFill>
                  <a:srgbClr val="000000"/>
                </a:solidFill>
              </a:rPr>
              <a:t>Sampling</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TextBox 9"/>
          <p:cNvSpPr txBox="1"/>
          <p:nvPr/>
        </p:nvSpPr>
        <p:spPr>
          <a:xfrm>
            <a:off x="762000" y="1589306"/>
            <a:ext cx="8009238" cy="4555093"/>
          </a:xfrm>
          <a:prstGeom prst="rect">
            <a:avLst/>
          </a:prstGeom>
          <a:noFill/>
        </p:spPr>
        <p:txBody>
          <a:bodyPr wrap="square" rtlCol="0">
            <a:spAutoFit/>
          </a:bodyPr>
          <a:lstStyle/>
          <a:p>
            <a:pPr lvl="0" algn="just"/>
            <a:r>
              <a:rPr lang="en-US" sz="2000" dirty="0"/>
              <a:t>The sampling algorithms are as follows:</a:t>
            </a:r>
          </a:p>
          <a:p>
            <a:pPr marL="285750" lvl="0" indent="-285750" algn="just">
              <a:buFont typeface="Arial" panose="020B0604020202020204" pitchFamily="34" charset="0"/>
              <a:buChar char="•"/>
            </a:pPr>
            <a:r>
              <a:rPr lang="en-US" sz="1800" b="1" dirty="0"/>
              <a:t>Local Energy and Power Values: </a:t>
            </a:r>
            <a:r>
              <a:rPr lang="en-US" sz="1800" dirty="0"/>
              <a:t>Simply compute the power into the terminal on which the meter is installed and integrate using the interval between the present solution and the previous solution. This operation uses the voltage and current computed from the present solution. </a:t>
            </a:r>
          </a:p>
          <a:p>
            <a:pPr marL="285750" lvl="0" indent="-285750" algn="just">
              <a:buFont typeface="Arial" panose="020B0604020202020204" pitchFamily="34" charset="0"/>
              <a:buChar char="•"/>
            </a:pPr>
            <a:r>
              <a:rPr lang="en-US" sz="1800" b="1" dirty="0"/>
              <a:t>Losses in Zone: </a:t>
            </a:r>
            <a:r>
              <a:rPr lang="en-US" sz="1800" dirty="0"/>
              <a:t>Accumulate the kW losses in each power delivery element in the zone.</a:t>
            </a:r>
          </a:p>
          <a:p>
            <a:pPr marL="285750" lvl="0" indent="-285750" algn="just">
              <a:buFont typeface="Arial" panose="020B0604020202020204" pitchFamily="34" charset="0"/>
              <a:buChar char="•"/>
            </a:pPr>
            <a:r>
              <a:rPr lang="en-US" sz="1800" b="1" dirty="0"/>
              <a:t>Load in Zone: </a:t>
            </a:r>
            <a:r>
              <a:rPr lang="en-US" sz="1800" dirty="0"/>
              <a:t>While sampling the losses in each power delivery element, accumulate the power in all loads connected to the downline bus(</a:t>
            </a:r>
            <a:r>
              <a:rPr lang="en-US" sz="1800" dirty="0" err="1"/>
              <a:t>es</a:t>
            </a:r>
            <a:r>
              <a:rPr lang="en-US" sz="1800" dirty="0"/>
              <a:t>) of the element.</a:t>
            </a:r>
          </a:p>
          <a:p>
            <a:pPr marL="285750" lvl="0" indent="-285750" algn="just">
              <a:buFont typeface="Arial" panose="020B0604020202020204" pitchFamily="34" charset="0"/>
              <a:buChar char="•"/>
            </a:pPr>
            <a:r>
              <a:rPr lang="en-US" sz="1800" b="1" dirty="0"/>
              <a:t>Overload Energy in Zone: </a:t>
            </a:r>
            <a:r>
              <a:rPr lang="en-US" sz="1800" dirty="0"/>
              <a:t>For each power delivery element in the zone, compute the amount of power exceeding the rating of the element compared to both normal and emergency ratings.</a:t>
            </a:r>
          </a:p>
          <a:p>
            <a:pPr marL="285750" lvl="0" indent="-285750" algn="just">
              <a:buFont typeface="Arial" panose="020B0604020202020204" pitchFamily="34" charset="0"/>
              <a:buChar char="•"/>
            </a:pPr>
            <a:r>
              <a:rPr lang="en-US" sz="1800" b="1" dirty="0"/>
              <a:t>EEN and UE in Zone: </a:t>
            </a:r>
            <a:r>
              <a:rPr lang="en-US" sz="1800" dirty="0"/>
              <a:t>For each load in the zone marked as exceeding normal or unserved, compute the present power. Integrate to get energies.</a:t>
            </a:r>
          </a:p>
          <a:p>
            <a:pPr lvl="0" algn="just"/>
            <a:r>
              <a:rPr lang="en-US" sz="1800" dirty="0"/>
              <a:t>	</a:t>
            </a:r>
            <a:r>
              <a:rPr lang="en-US" sz="1400" dirty="0"/>
              <a:t>* EEN:  Energy Exceeding Normal, UE: Unserved Energy</a:t>
            </a:r>
          </a:p>
        </p:txBody>
      </p:sp>
    </p:spTree>
    <p:extLst>
      <p:ext uri="{BB962C8B-B14F-4D97-AF65-F5344CB8AC3E}">
        <p14:creationId xmlns:p14="http://schemas.microsoft.com/office/powerpoint/2010/main" val="189321287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2081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2975495" cy="400110"/>
          </a:xfrm>
          <a:prstGeom prst="rect">
            <a:avLst/>
          </a:prstGeom>
        </p:spPr>
        <p:txBody>
          <a:bodyPr wrap="none">
            <a:spAutoFit/>
          </a:bodyPr>
          <a:lstStyle/>
          <a:p>
            <a:pPr lvl="0">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a:t>
            </a:r>
            <a:r>
              <a:rPr lang="en-US" sz="2000" dirty="0">
                <a:solidFill>
                  <a:srgbClr val="000000"/>
                </a:solidFill>
              </a:rPr>
              <a:t>EEN and UE Definitions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399" y="1752600"/>
            <a:ext cx="8009238" cy="3970318"/>
          </a:xfrm>
          <a:prstGeom prst="rect">
            <a:avLst/>
          </a:prstGeom>
          <a:noFill/>
        </p:spPr>
        <p:txBody>
          <a:bodyPr wrap="square" rtlCol="0">
            <a:spAutoFit/>
          </a:bodyPr>
          <a:lstStyle/>
          <a:p>
            <a:pPr marL="285750" lvl="0" indent="-285750" algn="just">
              <a:buFont typeface="Arial" panose="020B0604020202020204" pitchFamily="34" charset="0"/>
              <a:buChar char="•"/>
            </a:pPr>
            <a:r>
              <a:rPr lang="en-US" sz="1800" dirty="0"/>
              <a:t>EEN (Energy Exceeding Normal) refers to load energy considered unserved because the current or voltage exceeds Normal ratings. UE (Unserved Energy) refers to load energy considered unserved because the power (actually the current) exceeds Emergency, or maximum, ratings.</a:t>
            </a:r>
          </a:p>
          <a:p>
            <a:pPr lvl="0" algn="just"/>
            <a:endParaRPr lang="en-US" sz="1800" dirty="0"/>
          </a:p>
          <a:p>
            <a:pPr marL="285750" lvl="0" indent="-285750" algn="just">
              <a:buFont typeface="Arial" panose="020B0604020202020204" pitchFamily="34" charset="0"/>
              <a:buChar char="•"/>
            </a:pPr>
            <a:r>
              <a:rPr lang="en-US" sz="1800" dirty="0"/>
              <a:t>In radial systems (default), a load is marked as unserved with respect to either normal or emergency ratings if either:</a:t>
            </a:r>
          </a:p>
          <a:p>
            <a:pPr lvl="0" algn="just"/>
            <a:endParaRPr lang="en-US" sz="1800" dirty="0"/>
          </a:p>
          <a:p>
            <a:pPr marL="742950" lvl="1" indent="-285750" algn="just">
              <a:buFont typeface="Wingdings" panose="05000000000000000000" pitchFamily="2" charset="2"/>
              <a:buChar char="Ø"/>
            </a:pPr>
            <a:r>
              <a:rPr lang="en-US" sz="1800" dirty="0"/>
              <a:t>The voltage at the load bus is below minimum ratings; the current in any power delivery element supplying the load exceeds the current ratings.</a:t>
            </a:r>
          </a:p>
          <a:p>
            <a:pPr lvl="0" algn="just"/>
            <a:endParaRPr lang="en-US" sz="1800" dirty="0"/>
          </a:p>
          <a:p>
            <a:pPr marL="742950" lvl="1" indent="-285750" algn="just">
              <a:buFont typeface="Wingdings" panose="05000000000000000000" pitchFamily="2" charset="2"/>
              <a:buChar char="Ø"/>
            </a:pPr>
            <a:r>
              <a:rPr lang="en-US" sz="1800" dirty="0"/>
              <a:t>Either the entire load or just the portion above rating at the bus that is considered unserved is counted as unserved, depending on whether the Excess option or the Total option have been specified.</a:t>
            </a:r>
          </a:p>
        </p:txBody>
      </p:sp>
    </p:spTree>
    <p:extLst>
      <p:ext uri="{BB962C8B-B14F-4D97-AF65-F5344CB8AC3E}">
        <p14:creationId xmlns:p14="http://schemas.microsoft.com/office/powerpoint/2010/main" val="227499951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4367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45584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Properties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TextBox 9"/>
          <p:cNvSpPr txBox="1"/>
          <p:nvPr/>
        </p:nvSpPr>
        <p:spPr>
          <a:xfrm>
            <a:off x="152400" y="1678920"/>
            <a:ext cx="8009238" cy="4401205"/>
          </a:xfrm>
          <a:prstGeom prst="rect">
            <a:avLst/>
          </a:prstGeom>
          <a:noFill/>
        </p:spPr>
        <p:txBody>
          <a:bodyPr wrap="square" rtlCol="0">
            <a:spAutoFit/>
          </a:bodyPr>
          <a:lstStyle/>
          <a:p>
            <a:pPr marL="914400" lvl="0" algn="just"/>
            <a:r>
              <a:rPr lang="en-US" sz="1400" b="1" dirty="0">
                <a:latin typeface="Courier New" panose="02070309020205020404" pitchFamily="49" charset="0"/>
                <a:cs typeface="Courier New" panose="02070309020205020404" pitchFamily="49" charset="0"/>
              </a:rPr>
              <a:t>Element</a:t>
            </a:r>
            <a:r>
              <a:rPr lang="en-US" sz="1400" dirty="0">
                <a:latin typeface="Courier New" panose="02070309020205020404" pitchFamily="49" charset="0"/>
                <a:cs typeface="Courier New" panose="02070309020205020404" pitchFamily="49" charset="0"/>
              </a:rPr>
              <a:t> = Name of an existing circuit element to which the monitor is to be connected. Note that there may be more than one circuit element with the same name (not wise, but it is allowed). The monitor will be placed at the first one found in the list.</a:t>
            </a:r>
          </a:p>
          <a:p>
            <a:pPr marL="914400" lvl="0" algn="just"/>
            <a:r>
              <a:rPr lang="en-US" sz="1400" b="1" dirty="0">
                <a:latin typeface="Courier New" panose="02070309020205020404" pitchFamily="49" charset="0"/>
                <a:cs typeface="Courier New" panose="02070309020205020404" pitchFamily="49" charset="0"/>
              </a:rPr>
              <a:t>Terminal</a:t>
            </a:r>
            <a:r>
              <a:rPr lang="en-US" sz="1400" dirty="0">
                <a:latin typeface="Courier New" panose="02070309020205020404" pitchFamily="49" charset="0"/>
                <a:cs typeface="Courier New" panose="02070309020205020404" pitchFamily="49" charset="0"/>
              </a:rPr>
              <a:t> = No. of the terminal to which the monitor will be connected, normally the source end.</a:t>
            </a:r>
          </a:p>
          <a:p>
            <a:pPr marL="914400" lvl="0" algn="just"/>
            <a:r>
              <a:rPr lang="en-US" sz="1400" b="1" dirty="0">
                <a:latin typeface="Courier New" panose="02070309020205020404" pitchFamily="49" charset="0"/>
                <a:cs typeface="Courier New" panose="02070309020205020404" pitchFamily="49" charset="0"/>
              </a:rPr>
              <a:t>Action</a:t>
            </a:r>
            <a:r>
              <a:rPr lang="en-US" sz="1400" dirty="0">
                <a:latin typeface="Courier New" panose="02070309020205020404" pitchFamily="49" charset="0"/>
                <a:cs typeface="Courier New" panose="02070309020205020404" pitchFamily="49" charset="0"/>
              </a:rPr>
              <a:t> = Optional action to execute.</a:t>
            </a:r>
          </a:p>
          <a:p>
            <a:pPr marL="914400" lvl="0" algn="just"/>
            <a:r>
              <a:rPr lang="en-US" sz="1400" b="1" dirty="0">
                <a:latin typeface="Courier New" panose="02070309020205020404" pitchFamily="49" charset="0"/>
                <a:cs typeface="Courier New" panose="02070309020205020404" pitchFamily="49" charset="0"/>
              </a:rPr>
              <a:t>Clear</a:t>
            </a:r>
            <a:r>
              <a:rPr lang="en-US" sz="1400" dirty="0">
                <a:latin typeface="Courier New" panose="02070309020205020404" pitchFamily="49" charset="0"/>
                <a:cs typeface="Courier New" panose="02070309020205020404" pitchFamily="49" charset="0"/>
              </a:rPr>
              <a:t> = reset all registers to zero</a:t>
            </a:r>
          </a:p>
          <a:p>
            <a:pPr marL="914400" lvl="0" algn="just"/>
            <a:r>
              <a:rPr lang="en-US" sz="1400" b="1" dirty="0">
                <a:latin typeface="Courier New" panose="02070309020205020404" pitchFamily="49" charset="0"/>
                <a:cs typeface="Courier New" panose="02070309020205020404" pitchFamily="49" charset="0"/>
              </a:rPr>
              <a:t>Save</a:t>
            </a:r>
            <a:r>
              <a:rPr lang="en-US" sz="1400" dirty="0">
                <a:latin typeface="Courier New" panose="02070309020205020404" pitchFamily="49" charset="0"/>
                <a:cs typeface="Courier New" panose="02070309020205020404" pitchFamily="49" charset="0"/>
              </a:rPr>
              <a:t> = Saves (appends) the present register values to a file. File name is MTR_metername.CSV, where </a:t>
            </a:r>
            <a:r>
              <a:rPr lang="en-US" sz="1400" dirty="0" err="1">
                <a:latin typeface="Courier New" panose="02070309020205020404" pitchFamily="49" charset="0"/>
                <a:cs typeface="Courier New" panose="02070309020205020404" pitchFamily="49" charset="0"/>
              </a:rPr>
              <a:t>metername</a:t>
            </a:r>
            <a:r>
              <a:rPr lang="en-US" sz="1400" dirty="0">
                <a:latin typeface="Courier New" panose="02070309020205020404" pitchFamily="49" charset="0"/>
                <a:cs typeface="Courier New" panose="02070309020205020404" pitchFamily="49" charset="0"/>
              </a:rPr>
              <a:t> is the name of the energy meter.</a:t>
            </a:r>
          </a:p>
          <a:p>
            <a:pPr marL="914400" lvl="0" algn="just"/>
            <a:r>
              <a:rPr lang="en-US" sz="1400" b="1" dirty="0">
                <a:latin typeface="Courier New" panose="02070309020205020404" pitchFamily="49" charset="0"/>
                <a:cs typeface="Courier New" panose="02070309020205020404" pitchFamily="49" charset="0"/>
              </a:rPr>
              <a:t>Take</a:t>
            </a:r>
            <a:r>
              <a:rPr lang="en-US" sz="1400" dirty="0">
                <a:latin typeface="Courier New" panose="02070309020205020404" pitchFamily="49" charset="0"/>
                <a:cs typeface="Courier New" panose="02070309020205020404" pitchFamily="49" charset="0"/>
              </a:rPr>
              <a:t> = Takes a sample at the present solution.</a:t>
            </a:r>
          </a:p>
          <a:p>
            <a:pPr marL="914400" lvl="0" algn="just"/>
            <a:r>
              <a:rPr lang="en-US" sz="1400" b="1" dirty="0">
                <a:latin typeface="Courier New" panose="02070309020205020404" pitchFamily="49" charset="0"/>
                <a:cs typeface="Courier New" panose="02070309020205020404" pitchFamily="49" charset="0"/>
              </a:rPr>
              <a:t>Option</a:t>
            </a:r>
            <a:r>
              <a:rPr lang="en-US" sz="1400" dirty="0">
                <a:latin typeface="Courier New" panose="02070309020205020404" pitchFamily="49" charset="0"/>
                <a:cs typeface="Courier New" panose="02070309020205020404" pitchFamily="49" charset="0"/>
              </a:rPr>
              <a:t> = Options: Enter a string ARRAY of any combination of the following. Options processed left‐to‐right:</a:t>
            </a:r>
          </a:p>
          <a:p>
            <a:pPr marL="914400" lvl="0" algn="just"/>
            <a:r>
              <a:rPr lang="en-US" sz="1400" dirty="0">
                <a:latin typeface="Courier New" panose="02070309020205020404" pitchFamily="49" charset="0"/>
                <a:cs typeface="Courier New" panose="02070309020205020404" pitchFamily="49" charset="0"/>
              </a:rPr>
              <a:t>(E)</a:t>
            </a:r>
            <a:r>
              <a:rPr lang="en-US" sz="1400" dirty="0" err="1">
                <a:latin typeface="Courier New" panose="02070309020205020404" pitchFamily="49" charset="0"/>
                <a:cs typeface="Courier New" panose="02070309020205020404" pitchFamily="49" charset="0"/>
              </a:rPr>
              <a:t>xcess</a:t>
            </a:r>
            <a:r>
              <a:rPr lang="en-US" sz="1400" dirty="0">
                <a:latin typeface="Courier New" panose="02070309020205020404" pitchFamily="49" charset="0"/>
                <a:cs typeface="Courier New" panose="02070309020205020404" pitchFamily="49" charset="0"/>
              </a:rPr>
              <a:t> : (default) UE/EEN is estimate of only energy exceeding capacity</a:t>
            </a:r>
          </a:p>
          <a:p>
            <a:pPr marL="914400" lvl="0" algn="just"/>
            <a:r>
              <a:rPr lang="en-US" sz="1400" dirty="0">
                <a:latin typeface="Courier New" panose="02070309020205020404" pitchFamily="49" charset="0"/>
                <a:cs typeface="Courier New" panose="02070309020205020404" pitchFamily="49" charset="0"/>
              </a:rPr>
              <a:t>(T)</a:t>
            </a:r>
            <a:r>
              <a:rPr lang="en-US" sz="1400" dirty="0" err="1">
                <a:latin typeface="Courier New" panose="02070309020205020404" pitchFamily="49" charset="0"/>
                <a:cs typeface="Courier New" panose="02070309020205020404" pitchFamily="49" charset="0"/>
              </a:rPr>
              <a:t>otal</a:t>
            </a:r>
            <a:r>
              <a:rPr lang="en-US" sz="1400" dirty="0">
                <a:latin typeface="Courier New" panose="02070309020205020404" pitchFamily="49" charset="0"/>
                <a:cs typeface="Courier New" panose="02070309020205020404" pitchFamily="49" charset="0"/>
              </a:rPr>
              <a:t> : UE/EEN is total energy after capacity exceeded.</a:t>
            </a:r>
          </a:p>
          <a:p>
            <a:pPr marL="914400" lvl="0" algn="just"/>
            <a:r>
              <a:rPr lang="en-US" sz="1400" dirty="0">
                <a:latin typeface="Courier New" panose="02070309020205020404" pitchFamily="49" charset="0"/>
                <a:cs typeface="Courier New" panose="02070309020205020404" pitchFamily="49" charset="0"/>
              </a:rPr>
              <a:t>(R)</a:t>
            </a:r>
            <a:r>
              <a:rPr lang="en-US" sz="1400" dirty="0" err="1">
                <a:latin typeface="Courier New" panose="02070309020205020404" pitchFamily="49" charset="0"/>
                <a:cs typeface="Courier New" panose="02070309020205020404" pitchFamily="49" charset="0"/>
              </a:rPr>
              <a:t>adial</a:t>
            </a:r>
            <a:r>
              <a:rPr lang="en-US" sz="1400" dirty="0">
                <a:latin typeface="Courier New" panose="02070309020205020404" pitchFamily="49" charset="0"/>
                <a:cs typeface="Courier New" panose="02070309020205020404" pitchFamily="49" charset="0"/>
              </a:rPr>
              <a:t> : (default) Treats zone as a radial circuit</a:t>
            </a:r>
          </a:p>
          <a:p>
            <a:pPr marL="914400" lvl="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1347783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6653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45584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Properties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152400" y="1618595"/>
            <a:ext cx="8009238" cy="4401205"/>
          </a:xfrm>
          <a:prstGeom prst="rect">
            <a:avLst/>
          </a:prstGeom>
          <a:noFill/>
        </p:spPr>
        <p:txBody>
          <a:bodyPr wrap="square" rtlCol="0">
            <a:spAutoFit/>
          </a:bodyPr>
          <a:lstStyle/>
          <a:p>
            <a:pPr marL="914400" algn="just"/>
            <a:r>
              <a:rPr lang="en-US" sz="1400" dirty="0">
                <a:latin typeface="Courier New" panose="02070309020205020404" pitchFamily="49" charset="0"/>
                <a:cs typeface="Courier New" panose="02070309020205020404" pitchFamily="49" charset="0"/>
              </a:rPr>
              <a:t>…</a:t>
            </a:r>
          </a:p>
          <a:p>
            <a:pPr marL="914400" lvl="0" algn="just"/>
            <a:r>
              <a:rPr lang="en-US" sz="1400" dirty="0">
                <a:latin typeface="Courier New" panose="02070309020205020404" pitchFamily="49" charset="0"/>
                <a:cs typeface="Courier New" panose="02070309020205020404" pitchFamily="49" charset="0"/>
              </a:rPr>
              <a:t>(M)</a:t>
            </a:r>
            <a:r>
              <a:rPr lang="en-US" sz="1400" dirty="0" err="1">
                <a:latin typeface="Courier New" panose="02070309020205020404" pitchFamily="49" charset="0"/>
                <a:cs typeface="Courier New" panose="02070309020205020404" pitchFamily="49" charset="0"/>
              </a:rPr>
              <a:t>esh</a:t>
            </a:r>
            <a:r>
              <a:rPr lang="en-US" sz="1400" dirty="0">
                <a:latin typeface="Courier New" panose="02070309020205020404" pitchFamily="49" charset="0"/>
                <a:cs typeface="Courier New" panose="02070309020205020404" pitchFamily="49" charset="0"/>
              </a:rPr>
              <a:t> : Treats zone as meshed network (not radial).</a:t>
            </a:r>
          </a:p>
          <a:p>
            <a:pPr marL="914400" lvl="0" algn="just"/>
            <a:r>
              <a:rPr lang="en-US" sz="1400" dirty="0">
                <a:latin typeface="Courier New" panose="02070309020205020404" pitchFamily="49" charset="0"/>
                <a:cs typeface="Courier New" panose="02070309020205020404" pitchFamily="49" charset="0"/>
              </a:rPr>
              <a:t>(C)</a:t>
            </a:r>
            <a:r>
              <a:rPr lang="en-US" sz="1400" dirty="0" err="1">
                <a:latin typeface="Courier New" panose="02070309020205020404" pitchFamily="49" charset="0"/>
                <a:cs typeface="Courier New" panose="02070309020205020404" pitchFamily="49" charset="0"/>
              </a:rPr>
              <a:t>ombined</a:t>
            </a:r>
            <a:r>
              <a:rPr lang="en-US" sz="1400" dirty="0">
                <a:latin typeface="Courier New" panose="02070309020205020404" pitchFamily="49" charset="0"/>
                <a:cs typeface="Courier New" panose="02070309020205020404" pitchFamily="49" charset="0"/>
              </a:rPr>
              <a:t>: (default) Load UE or EEN are computed from both overload and </a:t>
            </a:r>
            <a:r>
              <a:rPr lang="en-US" sz="1400" dirty="0" err="1">
                <a:latin typeface="Courier New" panose="02070309020205020404" pitchFamily="49" charset="0"/>
                <a:cs typeface="Courier New" panose="02070309020205020404" pitchFamily="49" charset="0"/>
              </a:rPr>
              <a:t>undervoltage</a:t>
            </a:r>
            <a:r>
              <a:rPr lang="en-US" sz="1400" dirty="0">
                <a:latin typeface="Courier New" panose="02070309020205020404" pitchFamily="49" charset="0"/>
                <a:cs typeface="Courier New" panose="02070309020205020404" pitchFamily="49" charset="0"/>
              </a:rPr>
              <a:t> criteria.</a:t>
            </a:r>
          </a:p>
          <a:p>
            <a:pPr marL="914400" lvl="0" algn="just"/>
            <a:r>
              <a:rPr lang="en-US" sz="1400" dirty="0">
                <a:latin typeface="Courier New" panose="02070309020205020404" pitchFamily="49" charset="0"/>
                <a:cs typeface="Courier New" panose="02070309020205020404" pitchFamily="49" charset="0"/>
              </a:rPr>
              <a:t>(V)</a:t>
            </a:r>
            <a:r>
              <a:rPr lang="en-US" sz="1400" dirty="0" err="1">
                <a:latin typeface="Courier New" panose="02070309020205020404" pitchFamily="49" charset="0"/>
                <a:cs typeface="Courier New" panose="02070309020205020404" pitchFamily="49" charset="0"/>
              </a:rPr>
              <a:t>oltage</a:t>
            </a:r>
            <a:r>
              <a:rPr lang="en-US" sz="1400" dirty="0">
                <a:latin typeface="Courier New" panose="02070309020205020404" pitchFamily="49" charset="0"/>
                <a:cs typeface="Courier New" panose="02070309020205020404" pitchFamily="49" charset="0"/>
              </a:rPr>
              <a:t>: Load UE/EEN are computed only from the </a:t>
            </a:r>
            <a:r>
              <a:rPr lang="en-US" sz="1400" dirty="0" err="1">
                <a:latin typeface="Courier New" panose="02070309020205020404" pitchFamily="49" charset="0"/>
                <a:cs typeface="Courier New" panose="02070309020205020404" pitchFamily="49" charset="0"/>
              </a:rPr>
              <a:t>undervoltage</a:t>
            </a:r>
            <a:r>
              <a:rPr lang="en-US" sz="1400" dirty="0">
                <a:latin typeface="Courier New" panose="02070309020205020404" pitchFamily="49" charset="0"/>
                <a:cs typeface="Courier New" panose="02070309020205020404" pitchFamily="49" charset="0"/>
              </a:rPr>
              <a:t> criteria.</a:t>
            </a:r>
          </a:p>
          <a:p>
            <a:pPr marL="914400" lvl="0" algn="just"/>
            <a:r>
              <a:rPr lang="en-US" sz="1400" dirty="0">
                <a:latin typeface="Courier New" panose="02070309020205020404" pitchFamily="49" charset="0"/>
                <a:cs typeface="Courier New" panose="02070309020205020404" pitchFamily="49" charset="0"/>
              </a:rPr>
              <a:t>Example: option=(E, R, C)</a:t>
            </a:r>
          </a:p>
          <a:p>
            <a:pPr marL="914400" lvl="0" algn="just"/>
            <a:r>
              <a:rPr lang="en-US" sz="1400" dirty="0">
                <a:latin typeface="Courier New" panose="02070309020205020404" pitchFamily="49" charset="0"/>
                <a:cs typeface="Courier New" panose="02070309020205020404" pitchFamily="49" charset="0"/>
              </a:rPr>
              <a:t>In a meshed network, the overload registers represent the total of the power delivery element overloads and the load UE/EEN registers will contain only those loads that are "unserved", which are those with low voltages. In a radial circuit, the overload registers record the max overload (absolute magnitude, not percent) in the zone. Loads become unserved either with low voltage or if any line in their path to the source is overloaded.</a:t>
            </a:r>
          </a:p>
          <a:p>
            <a:pPr marL="914400" lvl="0" algn="just"/>
            <a:r>
              <a:rPr lang="en-US" sz="1400" b="1" dirty="0" err="1">
                <a:latin typeface="Courier New" panose="02070309020205020404" pitchFamily="49" charset="0"/>
                <a:cs typeface="Courier New" panose="02070309020205020404" pitchFamily="49" charset="0"/>
              </a:rPr>
              <a:t>KWNorm</a:t>
            </a:r>
            <a:r>
              <a:rPr lang="en-US" sz="1400" dirty="0">
                <a:latin typeface="Courier New" panose="02070309020205020404" pitchFamily="49" charset="0"/>
                <a:cs typeface="Courier New" panose="02070309020205020404" pitchFamily="49" charset="0"/>
              </a:rPr>
              <a:t> = Upper limit on kW load in the zone, Normal configuration. Default is 0.0 (ignored). If specified, overrides limits on individual lines for overload EEN. KW above this limit</a:t>
            </a:r>
          </a:p>
          <a:p>
            <a:pPr marL="914400" lvl="0" algn="just"/>
            <a:r>
              <a:rPr lang="en-US" sz="1400" dirty="0">
                <a:latin typeface="Courier New" panose="02070309020205020404" pitchFamily="49" charset="0"/>
                <a:cs typeface="Courier New" panose="02070309020205020404" pitchFamily="49" charset="0"/>
              </a:rPr>
              <a:t>for the entire zone is considered EEN.</a:t>
            </a:r>
          </a:p>
          <a:p>
            <a:pPr marL="914400" lvl="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09026216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8177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45584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Properties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TextBox 9"/>
          <p:cNvSpPr txBox="1"/>
          <p:nvPr/>
        </p:nvSpPr>
        <p:spPr>
          <a:xfrm>
            <a:off x="304800" y="1681639"/>
            <a:ext cx="8009238" cy="4185761"/>
          </a:xfrm>
          <a:prstGeom prst="rect">
            <a:avLst/>
          </a:prstGeom>
          <a:noFill/>
        </p:spPr>
        <p:txBody>
          <a:bodyPr wrap="square" rtlCol="0">
            <a:spAutoFit/>
          </a:bodyPr>
          <a:lstStyle/>
          <a:p>
            <a:pPr marL="914400" lvl="0" algn="just"/>
            <a:r>
              <a:rPr lang="en-US" sz="1400" b="1"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914400" lvl="0" algn="just"/>
            <a:r>
              <a:rPr lang="en-US" sz="1400" b="1" dirty="0">
                <a:latin typeface="Courier New" panose="02070309020205020404" pitchFamily="49" charset="0"/>
                <a:cs typeface="Courier New" panose="02070309020205020404" pitchFamily="49" charset="0"/>
              </a:rPr>
              <a:t>KWEmerg</a:t>
            </a:r>
            <a:r>
              <a:rPr lang="en-US" sz="1400" dirty="0">
                <a:latin typeface="Courier New" panose="02070309020205020404" pitchFamily="49" charset="0"/>
                <a:cs typeface="Courier New" panose="02070309020205020404" pitchFamily="49" charset="0"/>
              </a:rPr>
              <a:t> = Upper limit on kW load in the zone, Emergency configuration. Default is 0.0 (ignored). If specified, overrides limits on individual lines for overload UE. KW above this limit for the entire zone is considered UE.</a:t>
            </a:r>
          </a:p>
          <a:p>
            <a:pPr marL="914400" lvl="0" algn="just"/>
            <a:r>
              <a:rPr lang="en-US" sz="1400" b="1" dirty="0" err="1">
                <a:latin typeface="Courier New" panose="02070309020205020404" pitchFamily="49" charset="0"/>
                <a:cs typeface="Courier New" panose="02070309020205020404" pitchFamily="49" charset="0"/>
              </a:rPr>
              <a:t>Peakcurrent</a:t>
            </a:r>
            <a:r>
              <a:rPr lang="en-US" sz="1400" dirty="0">
                <a:latin typeface="Courier New" panose="02070309020205020404" pitchFamily="49" charset="0"/>
                <a:cs typeface="Courier New" panose="02070309020205020404" pitchFamily="49" charset="0"/>
              </a:rPr>
              <a:t> = ARRAY of current magnitudes representing the peak currents measured at this location for the load allocation function (for loads defined with </a:t>
            </a:r>
            <a:r>
              <a:rPr lang="en-US" sz="1400" dirty="0" err="1">
                <a:latin typeface="Courier New" panose="02070309020205020404" pitchFamily="49" charset="0"/>
                <a:cs typeface="Courier New" panose="02070309020205020404" pitchFamily="49" charset="0"/>
              </a:rPr>
              <a:t>xfkva</a:t>
            </a:r>
            <a:r>
              <a:rPr lang="en-US" sz="1400" dirty="0">
                <a:latin typeface="Courier New" panose="02070309020205020404" pitchFamily="49" charset="0"/>
                <a:cs typeface="Courier New" panose="02070309020205020404" pitchFamily="49" charset="0"/>
              </a:rPr>
              <a:t>=). Default is (400, 400, 400). Enter one current for each phase.</a:t>
            </a:r>
          </a:p>
          <a:p>
            <a:pPr marL="914400" lvl="0" algn="just"/>
            <a:r>
              <a:rPr lang="en-US" sz="1400" b="1" dirty="0" err="1">
                <a:latin typeface="Courier New" panose="02070309020205020404" pitchFamily="49" charset="0"/>
                <a:cs typeface="Courier New" panose="02070309020205020404" pitchFamily="49" charset="0"/>
              </a:rPr>
              <a:t>Zonelist</a:t>
            </a:r>
            <a:r>
              <a:rPr lang="en-US" sz="1400" dirty="0">
                <a:latin typeface="Courier New" panose="02070309020205020404" pitchFamily="49" charset="0"/>
                <a:cs typeface="Courier New" panose="02070309020205020404" pitchFamily="49" charset="0"/>
              </a:rPr>
              <a:t> = ARRAY of full element names for this meter's zone. Default is for meter to find it's own zone. If specified, DSS uses this list instead. It can access the names in a </a:t>
            </a:r>
            <a:r>
              <a:rPr lang="en-US" sz="1400" dirty="0" err="1">
                <a:latin typeface="Courier New" panose="02070309020205020404" pitchFamily="49" charset="0"/>
                <a:cs typeface="Courier New" panose="02070309020205020404" pitchFamily="49" charset="0"/>
              </a:rPr>
              <a:t>singlecolumn</a:t>
            </a:r>
            <a:r>
              <a:rPr lang="en-US" sz="1400" dirty="0">
                <a:latin typeface="Courier New" panose="02070309020205020404" pitchFamily="49" charset="0"/>
                <a:cs typeface="Courier New" panose="02070309020205020404" pitchFamily="49" charset="0"/>
              </a:rPr>
              <a:t> text file. Examples:</a:t>
            </a:r>
          </a:p>
          <a:p>
            <a:pPr marL="914400" lvl="0" algn="just"/>
            <a:r>
              <a:rPr lang="en-US" sz="1400"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Zonelist</a:t>
            </a:r>
            <a:r>
              <a:rPr lang="en-US" sz="1400" b="1" dirty="0">
                <a:latin typeface="Courier New" panose="02070309020205020404" pitchFamily="49" charset="0"/>
                <a:cs typeface="Courier New" panose="02070309020205020404" pitchFamily="49" charset="0"/>
              </a:rPr>
              <a:t> =[line.L1, transformer.T1, Line.L3]</a:t>
            </a:r>
          </a:p>
          <a:p>
            <a:pPr marL="914400" lvl="0" algn="just"/>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Zonelist</a:t>
            </a:r>
            <a:r>
              <a:rPr lang="en-US" sz="1400" b="1" dirty="0">
                <a:latin typeface="Courier New" panose="02070309020205020404" pitchFamily="49" charset="0"/>
                <a:cs typeface="Courier New" panose="02070309020205020404" pitchFamily="49" charset="0"/>
              </a:rPr>
              <a:t> =(file=branchlist.txt)</a:t>
            </a:r>
          </a:p>
          <a:p>
            <a:pPr marL="914400" lvl="0" algn="just"/>
            <a:r>
              <a:rPr lang="en-US" sz="1400" b="1" dirty="0" err="1">
                <a:latin typeface="Courier New" panose="02070309020205020404" pitchFamily="49" charset="0"/>
                <a:cs typeface="Courier New" panose="02070309020205020404" pitchFamily="49" charset="0"/>
              </a:rPr>
              <a:t>LocalOnly</a:t>
            </a:r>
            <a:r>
              <a:rPr lang="en-US" sz="1400" dirty="0">
                <a:latin typeface="Courier New" panose="02070309020205020404" pitchFamily="49" charset="0"/>
                <a:cs typeface="Courier New" panose="02070309020205020404" pitchFamily="49" charset="0"/>
              </a:rPr>
              <a:t> = {Yes | No} Default is NO. If Yes, meter considers only the monitored element for EEN and UE </a:t>
            </a:r>
            <a:r>
              <a:rPr lang="en-US" sz="1400" dirty="0" err="1">
                <a:latin typeface="Courier New" panose="02070309020205020404" pitchFamily="49" charset="0"/>
                <a:cs typeface="Courier New" panose="02070309020205020404" pitchFamily="49" charset="0"/>
              </a:rPr>
              <a:t>calcs</a:t>
            </a:r>
            <a:r>
              <a:rPr lang="en-US" sz="1400" dirty="0">
                <a:latin typeface="Courier New" panose="02070309020205020404" pitchFamily="49" charset="0"/>
                <a:cs typeface="Courier New" panose="02070309020205020404" pitchFamily="49" charset="0"/>
              </a:rPr>
              <a:t>. Uses whole zone for losses.</a:t>
            </a:r>
          </a:p>
          <a:p>
            <a:pPr marL="914400" lvl="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468458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891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45584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Properties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381000" y="1676400"/>
            <a:ext cx="8009238" cy="4185761"/>
          </a:xfrm>
          <a:prstGeom prst="rect">
            <a:avLst/>
          </a:prstGeom>
          <a:noFill/>
        </p:spPr>
        <p:txBody>
          <a:bodyPr wrap="square" rtlCol="0">
            <a:spAutoFit/>
          </a:bodyPr>
          <a:lstStyle/>
          <a:p>
            <a:pPr marL="914400" lvl="0" algn="just"/>
            <a:r>
              <a:rPr lang="en-US" sz="1400" b="1">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914400" lvl="0" algn="just"/>
            <a:r>
              <a:rPr lang="en-US" sz="1400" b="1" dirty="0">
                <a:latin typeface="Courier New" panose="02070309020205020404" pitchFamily="49" charset="0"/>
                <a:cs typeface="Courier New" panose="02070309020205020404" pitchFamily="49" charset="0"/>
              </a:rPr>
              <a:t>Mask</a:t>
            </a:r>
            <a:r>
              <a:rPr lang="en-US" sz="1400" dirty="0">
                <a:latin typeface="Courier New" panose="02070309020205020404" pitchFamily="49" charset="0"/>
                <a:cs typeface="Courier New" panose="02070309020205020404" pitchFamily="49" charset="0"/>
              </a:rPr>
              <a:t> = Mask for adding registers whenever all meters are totalized. Array of floating point numbers representing the multiplier to be used for summing each register from this meter. Default = (1, 1, 1, 1, ... ). You only have to enter as many as are changed (positional). Useful when two meters monitor same energy, etc.</a:t>
            </a:r>
          </a:p>
          <a:p>
            <a:pPr marL="914400" lvl="0" algn="just"/>
            <a:r>
              <a:rPr lang="en-US" sz="1400" b="1" dirty="0">
                <a:latin typeface="Courier New" panose="02070309020205020404" pitchFamily="49" charset="0"/>
                <a:cs typeface="Courier New" panose="02070309020205020404" pitchFamily="49" charset="0"/>
              </a:rPr>
              <a:t>Losses</a:t>
            </a:r>
            <a:r>
              <a:rPr lang="en-US" sz="1400" dirty="0">
                <a:latin typeface="Courier New" panose="02070309020205020404" pitchFamily="49" charset="0"/>
                <a:cs typeface="Courier New" panose="02070309020205020404" pitchFamily="49" charset="0"/>
              </a:rPr>
              <a:t> = {Yes | No} Default is YES. Compute Zone losses. If NO, then no losses at all are computed.</a:t>
            </a:r>
          </a:p>
          <a:p>
            <a:pPr marL="914400" lvl="0" algn="just"/>
            <a:r>
              <a:rPr lang="en-US" sz="1400" b="1" dirty="0" err="1">
                <a:latin typeface="Courier New" panose="02070309020205020404" pitchFamily="49" charset="0"/>
                <a:cs typeface="Courier New" panose="02070309020205020404" pitchFamily="49" charset="0"/>
              </a:rPr>
              <a:t>LineLosses</a:t>
            </a:r>
            <a:r>
              <a:rPr lang="en-US" sz="1400" dirty="0">
                <a:latin typeface="Courier New" panose="02070309020205020404" pitchFamily="49" charset="0"/>
                <a:cs typeface="Courier New" panose="02070309020205020404" pitchFamily="49" charset="0"/>
              </a:rPr>
              <a:t> = {Yes | No} Default is YES. Compute Line losses. If NO, then none of the line losses are computed.</a:t>
            </a:r>
          </a:p>
          <a:p>
            <a:pPr marL="914400" lvl="0" algn="just"/>
            <a:r>
              <a:rPr lang="en-US" sz="1400" b="1" dirty="0" err="1">
                <a:latin typeface="Courier New" panose="02070309020205020404" pitchFamily="49" charset="0"/>
                <a:cs typeface="Courier New" panose="02070309020205020404" pitchFamily="49" charset="0"/>
              </a:rPr>
              <a:t>XfmrLosses</a:t>
            </a:r>
            <a:r>
              <a:rPr lang="en-US" sz="1400" dirty="0">
                <a:latin typeface="Courier New" panose="02070309020205020404" pitchFamily="49" charset="0"/>
                <a:cs typeface="Courier New" panose="02070309020205020404" pitchFamily="49" charset="0"/>
              </a:rPr>
              <a:t> = {Yes | No} Default is YES. Compute Transformer losses. If NO, transformers are ignored in loss calculations.</a:t>
            </a:r>
          </a:p>
          <a:p>
            <a:pPr marL="914400" lvl="0" algn="just"/>
            <a:r>
              <a:rPr lang="en-US" sz="1400" b="1" dirty="0" err="1">
                <a:latin typeface="Courier New" panose="02070309020205020404" pitchFamily="49" charset="0"/>
                <a:cs typeface="Courier New" panose="02070309020205020404" pitchFamily="49" charset="0"/>
              </a:rPr>
              <a:t>SeqLosses</a:t>
            </a:r>
            <a:r>
              <a:rPr lang="en-US" sz="1400" dirty="0">
                <a:latin typeface="Courier New" panose="02070309020205020404" pitchFamily="49" charset="0"/>
                <a:cs typeface="Courier New" panose="02070309020205020404" pitchFamily="49" charset="0"/>
              </a:rPr>
              <a:t> = {Yes | No} Default is YES. Compute Sequence losses in lines and segregate by line mode losses and zero mode losses.</a:t>
            </a:r>
          </a:p>
          <a:p>
            <a:pPr marL="914400" lvl="0" algn="just"/>
            <a:r>
              <a:rPr lang="en-US" sz="1400" b="1" dirty="0">
                <a:latin typeface="Courier New" panose="02070309020205020404" pitchFamily="49" charset="0"/>
                <a:cs typeface="Courier New" panose="02070309020205020404" pitchFamily="49" charset="0"/>
              </a:rPr>
              <a:t>3PhaseLosses</a:t>
            </a:r>
            <a:r>
              <a:rPr lang="en-US" sz="1400" dirty="0">
                <a:latin typeface="Courier New" panose="02070309020205020404" pitchFamily="49" charset="0"/>
                <a:cs typeface="Courier New" panose="02070309020205020404" pitchFamily="49" charset="0"/>
              </a:rPr>
              <a:t> = {Yes | No} Default is YES. Compute Line losses and segregate by 3‐phase and other (1‐ and 2‐phase) line losses.</a:t>
            </a:r>
          </a:p>
          <a:p>
            <a:pPr marL="914400" lvl="0" algn="just"/>
            <a:endParaRPr lang="en-US" sz="1400" dirty="0">
              <a:latin typeface="Courier New" panose="02070309020205020404" pitchFamily="49" charset="0"/>
              <a:cs typeface="Courier New" panose="02070309020205020404" pitchFamily="49" charset="0"/>
            </a:endParaRPr>
          </a:p>
          <a:p>
            <a:pPr marL="914400" lvl="0" algn="just"/>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94046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1181100" y="1380475"/>
            <a:ext cx="7886700" cy="4410725"/>
            <a:chOff x="8732593" y="965299"/>
            <a:chExt cx="7928658" cy="4410725"/>
          </a:xfrm>
        </p:grpSpPr>
        <p:pic>
          <p:nvPicPr>
            <p:cNvPr id="44" name="Picture 43"/>
            <p:cNvPicPr>
              <a:picLocks noChangeAspect="1"/>
            </p:cNvPicPr>
            <p:nvPr/>
          </p:nvPicPr>
          <p:blipFill>
            <a:blip r:embed="rId3"/>
            <a:stretch>
              <a:fillRect/>
            </a:stretch>
          </p:blipFill>
          <p:spPr>
            <a:xfrm>
              <a:off x="8741213" y="965299"/>
              <a:ext cx="7920038" cy="4410725"/>
            </a:xfrm>
            <a:prstGeom prst="rect">
              <a:avLst/>
            </a:prstGeom>
          </p:spPr>
        </p:pic>
        <p:sp>
          <p:nvSpPr>
            <p:cNvPr id="45" name="Rectangle 44"/>
            <p:cNvSpPr/>
            <p:nvPr/>
          </p:nvSpPr>
          <p:spPr bwMode="auto">
            <a:xfrm>
              <a:off x="8755541" y="1133008"/>
              <a:ext cx="2952710" cy="16824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6" name="Rectangle 45"/>
            <p:cNvSpPr/>
            <p:nvPr/>
          </p:nvSpPr>
          <p:spPr>
            <a:xfrm>
              <a:off x="11644003" y="1053831"/>
              <a:ext cx="348172" cy="261610"/>
            </a:xfrm>
            <a:prstGeom prst="rect">
              <a:avLst/>
            </a:prstGeom>
          </p:spPr>
          <p:txBody>
            <a:bodyPr wrap="none">
              <a:spAutoFit/>
            </a:bodyPr>
            <a:lstStyle/>
            <a:p>
              <a:r>
                <a:rPr lang="en-US" sz="1100" dirty="0">
                  <a:solidFill>
                    <a:srgbClr val="FF0000"/>
                  </a:solidFill>
                </a:rPr>
                <a:t>[1]</a:t>
              </a:r>
            </a:p>
          </p:txBody>
        </p:sp>
        <p:sp>
          <p:nvSpPr>
            <p:cNvPr id="48" name="Rectangle 47"/>
            <p:cNvSpPr/>
            <p:nvPr/>
          </p:nvSpPr>
          <p:spPr bwMode="auto">
            <a:xfrm>
              <a:off x="8755541" y="1285408"/>
              <a:ext cx="1276310" cy="16315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9" name="Rectangle 48"/>
            <p:cNvSpPr/>
            <p:nvPr/>
          </p:nvSpPr>
          <p:spPr>
            <a:xfrm>
              <a:off x="8755541" y="1265009"/>
              <a:ext cx="348172" cy="261610"/>
            </a:xfrm>
            <a:prstGeom prst="rect">
              <a:avLst/>
            </a:prstGeom>
          </p:spPr>
          <p:txBody>
            <a:bodyPr wrap="none">
              <a:spAutoFit/>
            </a:bodyPr>
            <a:lstStyle/>
            <a:p>
              <a:r>
                <a:rPr lang="en-US" sz="1100" dirty="0">
                  <a:solidFill>
                    <a:srgbClr val="FF0000"/>
                  </a:solidFill>
                </a:rPr>
                <a:t>[2]</a:t>
              </a:r>
            </a:p>
          </p:txBody>
        </p:sp>
        <p:sp>
          <p:nvSpPr>
            <p:cNvPr id="50" name="Rectangle 49"/>
            <p:cNvSpPr/>
            <p:nvPr/>
          </p:nvSpPr>
          <p:spPr bwMode="auto">
            <a:xfrm>
              <a:off x="10054799" y="1285408"/>
              <a:ext cx="4037533" cy="17647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1" name="Rectangle 50"/>
            <p:cNvSpPr/>
            <p:nvPr/>
          </p:nvSpPr>
          <p:spPr>
            <a:xfrm>
              <a:off x="12688639" y="1272499"/>
              <a:ext cx="348172" cy="261610"/>
            </a:xfrm>
            <a:prstGeom prst="rect">
              <a:avLst/>
            </a:prstGeom>
          </p:spPr>
          <p:txBody>
            <a:bodyPr wrap="none">
              <a:spAutoFit/>
            </a:bodyPr>
            <a:lstStyle/>
            <a:p>
              <a:r>
                <a:rPr lang="en-US" sz="1100" dirty="0">
                  <a:solidFill>
                    <a:srgbClr val="FF0000"/>
                  </a:solidFill>
                </a:rPr>
                <a:t>[3]</a:t>
              </a:r>
            </a:p>
          </p:txBody>
        </p:sp>
        <p:sp>
          <p:nvSpPr>
            <p:cNvPr id="52" name="Rectangle 51"/>
            <p:cNvSpPr/>
            <p:nvPr/>
          </p:nvSpPr>
          <p:spPr bwMode="auto">
            <a:xfrm>
              <a:off x="14717700" y="1277314"/>
              <a:ext cx="123706" cy="19266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3" name="Rectangle 52"/>
            <p:cNvSpPr/>
            <p:nvPr/>
          </p:nvSpPr>
          <p:spPr>
            <a:xfrm>
              <a:off x="14735260" y="1030631"/>
              <a:ext cx="348172" cy="261610"/>
            </a:xfrm>
            <a:prstGeom prst="rect">
              <a:avLst/>
            </a:prstGeom>
          </p:spPr>
          <p:txBody>
            <a:bodyPr wrap="none">
              <a:spAutoFit/>
            </a:bodyPr>
            <a:lstStyle/>
            <a:p>
              <a:r>
                <a:rPr lang="en-US" sz="1100" dirty="0">
                  <a:solidFill>
                    <a:srgbClr val="FF0000"/>
                  </a:solidFill>
                </a:rPr>
                <a:t>[8]</a:t>
              </a:r>
            </a:p>
          </p:txBody>
        </p:sp>
        <p:sp>
          <p:nvSpPr>
            <p:cNvPr id="54" name="Rectangle 53"/>
            <p:cNvSpPr/>
            <p:nvPr/>
          </p:nvSpPr>
          <p:spPr bwMode="auto">
            <a:xfrm>
              <a:off x="8732593" y="1467595"/>
              <a:ext cx="4118658" cy="19881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6" name="Rectangle 55"/>
            <p:cNvSpPr/>
            <p:nvPr/>
          </p:nvSpPr>
          <p:spPr bwMode="auto">
            <a:xfrm>
              <a:off x="12912653" y="1467595"/>
              <a:ext cx="2681798" cy="19881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7" name="Rectangle 56"/>
            <p:cNvSpPr/>
            <p:nvPr/>
          </p:nvSpPr>
          <p:spPr>
            <a:xfrm>
              <a:off x="14841406" y="1465089"/>
              <a:ext cx="348172" cy="261610"/>
            </a:xfrm>
            <a:prstGeom prst="rect">
              <a:avLst/>
            </a:prstGeom>
          </p:spPr>
          <p:txBody>
            <a:bodyPr wrap="none">
              <a:spAutoFit/>
            </a:bodyPr>
            <a:lstStyle/>
            <a:p>
              <a:r>
                <a:rPr lang="en-US" sz="1100" dirty="0">
                  <a:solidFill>
                    <a:srgbClr val="FF0000"/>
                  </a:solidFill>
                </a:rPr>
                <a:t>[5]</a:t>
              </a:r>
            </a:p>
          </p:txBody>
        </p:sp>
        <p:sp>
          <p:nvSpPr>
            <p:cNvPr id="58" name="Rectangle 57"/>
            <p:cNvSpPr/>
            <p:nvPr/>
          </p:nvSpPr>
          <p:spPr bwMode="auto">
            <a:xfrm>
              <a:off x="10031851" y="1720789"/>
              <a:ext cx="6629400" cy="315143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9" name="Rectangle 58"/>
            <p:cNvSpPr/>
            <p:nvPr/>
          </p:nvSpPr>
          <p:spPr>
            <a:xfrm>
              <a:off x="12340467" y="2060888"/>
              <a:ext cx="348172" cy="261610"/>
            </a:xfrm>
            <a:prstGeom prst="rect">
              <a:avLst/>
            </a:prstGeom>
          </p:spPr>
          <p:txBody>
            <a:bodyPr wrap="none">
              <a:spAutoFit/>
            </a:bodyPr>
            <a:lstStyle/>
            <a:p>
              <a:r>
                <a:rPr lang="en-US" sz="1100" dirty="0">
                  <a:solidFill>
                    <a:srgbClr val="FF0000"/>
                  </a:solidFill>
                </a:rPr>
                <a:t>[6]</a:t>
              </a:r>
            </a:p>
          </p:txBody>
        </p:sp>
        <p:sp>
          <p:nvSpPr>
            <p:cNvPr id="60" name="Rectangle 59"/>
            <p:cNvSpPr/>
            <p:nvPr/>
          </p:nvSpPr>
          <p:spPr bwMode="auto">
            <a:xfrm>
              <a:off x="8732593" y="1706358"/>
              <a:ext cx="1216235" cy="315143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1" name="Rectangle 60"/>
            <p:cNvSpPr/>
            <p:nvPr/>
          </p:nvSpPr>
          <p:spPr>
            <a:xfrm>
              <a:off x="9506940" y="2809485"/>
              <a:ext cx="348172" cy="261610"/>
            </a:xfrm>
            <a:prstGeom prst="rect">
              <a:avLst/>
            </a:prstGeom>
          </p:spPr>
          <p:txBody>
            <a:bodyPr wrap="none">
              <a:spAutoFit/>
            </a:bodyPr>
            <a:lstStyle/>
            <a:p>
              <a:r>
                <a:rPr lang="en-US" sz="1100" dirty="0">
                  <a:solidFill>
                    <a:srgbClr val="FF0000"/>
                  </a:solidFill>
                </a:rPr>
                <a:t>[7]</a:t>
              </a:r>
            </a:p>
          </p:txBody>
        </p:sp>
        <p:sp>
          <p:nvSpPr>
            <p:cNvPr id="62" name="Rectangle 61"/>
            <p:cNvSpPr/>
            <p:nvPr/>
          </p:nvSpPr>
          <p:spPr>
            <a:xfrm>
              <a:off x="10532903" y="1420304"/>
              <a:ext cx="348172" cy="261610"/>
            </a:xfrm>
            <a:prstGeom prst="rect">
              <a:avLst/>
            </a:prstGeom>
          </p:spPr>
          <p:txBody>
            <a:bodyPr wrap="none">
              <a:spAutoFit/>
            </a:bodyPr>
            <a:lstStyle/>
            <a:p>
              <a:r>
                <a:rPr lang="en-US" sz="1100" dirty="0">
                  <a:solidFill>
                    <a:srgbClr val="FF0000"/>
                  </a:solidFill>
                </a:rPr>
                <a:t>[4]</a:t>
              </a:r>
            </a:p>
          </p:txBody>
        </p:sp>
      </p:grpSp>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7" name="TextBox 16"/>
          <p:cNvSpPr txBox="1"/>
          <p:nvPr/>
        </p:nvSpPr>
        <p:spPr>
          <a:xfrm>
            <a:off x="4658497" y="737184"/>
            <a:ext cx="990600" cy="338554"/>
          </a:xfrm>
          <a:prstGeom prst="rect">
            <a:avLst/>
          </a:prstGeom>
          <a:noFill/>
        </p:spPr>
        <p:txBody>
          <a:bodyPr wrap="square" rtlCol="0">
            <a:spAutoFit/>
          </a:bodyPr>
          <a:lstStyle/>
          <a:p>
            <a:r>
              <a:rPr lang="en-US" sz="1600" dirty="0"/>
              <a:t>Menus</a:t>
            </a:r>
          </a:p>
        </p:txBody>
      </p:sp>
      <p:cxnSp>
        <p:nvCxnSpPr>
          <p:cNvPr id="6" name="Straight Arrow Connector 5"/>
          <p:cNvCxnSpPr>
            <a:stCxn id="46" idx="0"/>
          </p:cNvCxnSpPr>
          <p:nvPr/>
        </p:nvCxnSpPr>
        <p:spPr bwMode="auto">
          <a:xfrm flipV="1">
            <a:off x="4250268" y="1013366"/>
            <a:ext cx="649186" cy="45564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5" name="TextBox 14"/>
          <p:cNvSpPr txBox="1"/>
          <p:nvPr/>
        </p:nvSpPr>
        <p:spPr>
          <a:xfrm>
            <a:off x="76200" y="1672884"/>
            <a:ext cx="990600" cy="338554"/>
          </a:xfrm>
          <a:prstGeom prst="rect">
            <a:avLst/>
          </a:prstGeom>
          <a:noFill/>
        </p:spPr>
        <p:txBody>
          <a:bodyPr wrap="square" rtlCol="0">
            <a:spAutoFit/>
          </a:bodyPr>
          <a:lstStyle/>
          <a:p>
            <a:r>
              <a:rPr lang="en-US" sz="1600" dirty="0"/>
              <a:t>Toolbar</a:t>
            </a:r>
          </a:p>
        </p:txBody>
      </p:sp>
      <p:cxnSp>
        <p:nvCxnSpPr>
          <p:cNvPr id="16" name="Straight Arrow Connector 15"/>
          <p:cNvCxnSpPr/>
          <p:nvPr/>
        </p:nvCxnSpPr>
        <p:spPr bwMode="auto">
          <a:xfrm flipH="1" flipV="1">
            <a:off x="838200" y="1853584"/>
            <a:ext cx="304801" cy="545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9" name="TextBox 18"/>
          <p:cNvSpPr txBox="1"/>
          <p:nvPr/>
        </p:nvSpPr>
        <p:spPr>
          <a:xfrm>
            <a:off x="5436926" y="2303365"/>
            <a:ext cx="1458097" cy="338554"/>
          </a:xfrm>
          <a:prstGeom prst="rect">
            <a:avLst/>
          </a:prstGeom>
          <a:noFill/>
        </p:spPr>
        <p:txBody>
          <a:bodyPr wrap="square" rtlCol="0">
            <a:spAutoFit/>
          </a:bodyPr>
          <a:lstStyle/>
          <a:p>
            <a:r>
              <a:rPr lang="en-US" sz="1600" dirty="0"/>
              <a:t>Element tools</a:t>
            </a:r>
          </a:p>
        </p:txBody>
      </p:sp>
      <p:cxnSp>
        <p:nvCxnSpPr>
          <p:cNvPr id="22" name="Straight Arrow Connector 21"/>
          <p:cNvCxnSpPr/>
          <p:nvPr/>
        </p:nvCxnSpPr>
        <p:spPr bwMode="auto">
          <a:xfrm>
            <a:off x="5400836" y="1810990"/>
            <a:ext cx="269813" cy="52132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4" name="TextBox 23"/>
          <p:cNvSpPr txBox="1"/>
          <p:nvPr/>
        </p:nvSpPr>
        <p:spPr>
          <a:xfrm>
            <a:off x="190500" y="2001141"/>
            <a:ext cx="762000" cy="584775"/>
          </a:xfrm>
          <a:prstGeom prst="rect">
            <a:avLst/>
          </a:prstGeom>
          <a:noFill/>
        </p:spPr>
        <p:txBody>
          <a:bodyPr wrap="square" rtlCol="0">
            <a:spAutoFit/>
          </a:bodyPr>
          <a:lstStyle/>
          <a:p>
            <a:r>
              <a:rPr lang="en-US" sz="1600" dirty="0"/>
              <a:t>Script tools</a:t>
            </a:r>
          </a:p>
        </p:txBody>
      </p:sp>
      <p:cxnSp>
        <p:nvCxnSpPr>
          <p:cNvPr id="25" name="Straight Arrow Connector 24"/>
          <p:cNvCxnSpPr/>
          <p:nvPr/>
        </p:nvCxnSpPr>
        <p:spPr bwMode="auto">
          <a:xfrm flipH="1">
            <a:off x="838200" y="2022861"/>
            <a:ext cx="457202" cy="19949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9" name="TextBox 28"/>
          <p:cNvSpPr txBox="1"/>
          <p:nvPr/>
        </p:nvSpPr>
        <p:spPr>
          <a:xfrm>
            <a:off x="7399392" y="819466"/>
            <a:ext cx="1375977" cy="338554"/>
          </a:xfrm>
          <a:prstGeom prst="rect">
            <a:avLst/>
          </a:prstGeom>
          <a:noFill/>
        </p:spPr>
        <p:txBody>
          <a:bodyPr wrap="square" rtlCol="0">
            <a:spAutoFit/>
          </a:bodyPr>
          <a:lstStyle/>
          <a:p>
            <a:r>
              <a:rPr lang="en-US" sz="1600" dirty="0"/>
              <a:t>Result bar</a:t>
            </a:r>
          </a:p>
        </p:txBody>
      </p:sp>
      <p:cxnSp>
        <p:nvCxnSpPr>
          <p:cNvPr id="30" name="Straight Arrow Connector 29"/>
          <p:cNvCxnSpPr/>
          <p:nvPr/>
        </p:nvCxnSpPr>
        <p:spPr bwMode="auto">
          <a:xfrm flipV="1">
            <a:off x="7559786" y="1158020"/>
            <a:ext cx="167003" cy="78147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3" name="TextBox 32"/>
          <p:cNvSpPr txBox="1"/>
          <p:nvPr/>
        </p:nvSpPr>
        <p:spPr>
          <a:xfrm>
            <a:off x="79480" y="3762271"/>
            <a:ext cx="991630" cy="584775"/>
          </a:xfrm>
          <a:prstGeom prst="rect">
            <a:avLst/>
          </a:prstGeom>
          <a:noFill/>
        </p:spPr>
        <p:txBody>
          <a:bodyPr wrap="square" rtlCol="0">
            <a:spAutoFit/>
          </a:bodyPr>
          <a:lstStyle/>
          <a:p>
            <a:r>
              <a:rPr lang="en-US" sz="1600" dirty="0"/>
              <a:t>Script windows</a:t>
            </a:r>
          </a:p>
        </p:txBody>
      </p:sp>
      <p:cxnSp>
        <p:nvCxnSpPr>
          <p:cNvPr id="34" name="Straight Arrow Connector 33"/>
          <p:cNvCxnSpPr/>
          <p:nvPr/>
        </p:nvCxnSpPr>
        <p:spPr bwMode="auto">
          <a:xfrm flipH="1" flipV="1">
            <a:off x="837170" y="3025806"/>
            <a:ext cx="610630" cy="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37" name="TextBox 36"/>
          <p:cNvSpPr txBox="1"/>
          <p:nvPr/>
        </p:nvSpPr>
        <p:spPr>
          <a:xfrm>
            <a:off x="-76200" y="2771788"/>
            <a:ext cx="991630" cy="584775"/>
          </a:xfrm>
          <a:prstGeom prst="rect">
            <a:avLst/>
          </a:prstGeom>
          <a:noFill/>
        </p:spPr>
        <p:txBody>
          <a:bodyPr wrap="square" rtlCol="0">
            <a:spAutoFit/>
          </a:bodyPr>
          <a:lstStyle/>
          <a:p>
            <a:r>
              <a:rPr lang="en-US" sz="1600" dirty="0"/>
              <a:t>Summary window</a:t>
            </a:r>
          </a:p>
        </p:txBody>
      </p:sp>
      <p:cxnSp>
        <p:nvCxnSpPr>
          <p:cNvPr id="38" name="Straight Arrow Connector 37"/>
          <p:cNvCxnSpPr/>
          <p:nvPr/>
        </p:nvCxnSpPr>
        <p:spPr bwMode="auto">
          <a:xfrm flipH="1">
            <a:off x="837170" y="3611640"/>
            <a:ext cx="2059460" cy="38099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40" name="TextBox 39"/>
          <p:cNvSpPr txBox="1"/>
          <p:nvPr/>
        </p:nvSpPr>
        <p:spPr>
          <a:xfrm>
            <a:off x="5610997" y="760875"/>
            <a:ext cx="1375977" cy="338554"/>
          </a:xfrm>
          <a:prstGeom prst="rect">
            <a:avLst/>
          </a:prstGeom>
          <a:noFill/>
        </p:spPr>
        <p:txBody>
          <a:bodyPr wrap="square" rtlCol="0">
            <a:spAutoFit/>
          </a:bodyPr>
          <a:lstStyle/>
          <a:p>
            <a:r>
              <a:rPr lang="en-US" sz="1600" dirty="0"/>
              <a:t>Help button</a:t>
            </a:r>
          </a:p>
        </p:txBody>
      </p:sp>
      <p:cxnSp>
        <p:nvCxnSpPr>
          <p:cNvPr id="41" name="Straight Arrow Connector 40"/>
          <p:cNvCxnSpPr/>
          <p:nvPr/>
        </p:nvCxnSpPr>
        <p:spPr bwMode="auto">
          <a:xfrm flipH="1" flipV="1">
            <a:off x="6041682" y="1066330"/>
            <a:ext cx="1087418" cy="62869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46979370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893908" cy="704478"/>
          </a:xfrm>
        </p:spPr>
        <p:txBody>
          <a:bodyPr/>
          <a:lstStyle/>
          <a:p>
            <a:r>
              <a:rPr lang="en-US" sz="4000" dirty="0">
                <a:latin typeface="Times New Roman" panose="02020603050405020304" pitchFamily="18" charset="0"/>
                <a:cs typeface="Times New Roman" panose="02020603050405020304" pitchFamily="18" charset="0"/>
              </a:rPr>
              <a:t>Define A Circuit – Meter Element</a:t>
            </a:r>
          </a:p>
        </p:txBody>
      </p:sp>
      <p:sp>
        <p:nvSpPr>
          <p:cNvPr id="6" name="Rectangle 5"/>
          <p:cNvSpPr/>
          <p:nvPr/>
        </p:nvSpPr>
        <p:spPr>
          <a:xfrm>
            <a:off x="533400" y="807206"/>
            <a:ext cx="26974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Rectangle 7"/>
          <p:cNvSpPr/>
          <p:nvPr/>
        </p:nvSpPr>
        <p:spPr>
          <a:xfrm>
            <a:off x="533399" y="1268871"/>
            <a:ext cx="145584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Properties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TextBox 9"/>
          <p:cNvSpPr txBox="1"/>
          <p:nvPr/>
        </p:nvSpPr>
        <p:spPr>
          <a:xfrm>
            <a:off x="304800" y="1656814"/>
            <a:ext cx="8009238" cy="3323987"/>
          </a:xfrm>
          <a:prstGeom prst="rect">
            <a:avLst/>
          </a:prstGeom>
          <a:noFill/>
        </p:spPr>
        <p:txBody>
          <a:bodyPr wrap="square" rtlCol="0">
            <a:spAutoFit/>
          </a:bodyPr>
          <a:lstStyle/>
          <a:p>
            <a:pPr marL="914400" lvl="0" algn="just"/>
            <a:r>
              <a:rPr lang="en-US" sz="1400" b="1"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914400" lvl="0" algn="just"/>
            <a:r>
              <a:rPr lang="en-US" sz="1400" b="1" dirty="0" err="1">
                <a:latin typeface="Courier New" panose="02070309020205020404" pitchFamily="49" charset="0"/>
                <a:cs typeface="Courier New" panose="02070309020205020404" pitchFamily="49" charset="0"/>
              </a:rPr>
              <a:t>VbaseLosses</a:t>
            </a:r>
            <a:r>
              <a:rPr lang="en-US" sz="1400" dirty="0">
                <a:latin typeface="Courier New" panose="02070309020205020404" pitchFamily="49" charset="0"/>
                <a:cs typeface="Courier New" panose="02070309020205020404" pitchFamily="49" charset="0"/>
              </a:rPr>
              <a:t> = {Yes | No} Default is YES. Compute losses and segregate by voltage base. If NO, then voltage‐based tabulation is not reported. Make sure the voltage bases of the buses are assigned BEFORE defining the EnergyMeter to ensure that it will</a:t>
            </a:r>
          </a:p>
          <a:p>
            <a:pPr marL="914400" lvl="0" algn="just"/>
            <a:r>
              <a:rPr lang="en-US" sz="1400" dirty="0">
                <a:latin typeface="Courier New" panose="02070309020205020404" pitchFamily="49" charset="0"/>
                <a:cs typeface="Courier New" panose="02070309020205020404" pitchFamily="49" charset="0"/>
              </a:rPr>
              <a:t>automatically pick up the voltage bases. Or, issue the CalcVoltageBases command after defining the EnergyMeter. Each voltage base has four(4) loss registers: total, line, load, and no‐load, respectively. There are sufficient registers to report losses in five (5) different voltage levels.</a:t>
            </a:r>
          </a:p>
          <a:p>
            <a:pPr marL="914400" lvl="0" algn="just"/>
            <a:r>
              <a:rPr lang="en-US" sz="1400" b="1" dirty="0" err="1">
                <a:latin typeface="Courier New" panose="02070309020205020404" pitchFamily="49" charset="0"/>
                <a:cs typeface="Courier New" panose="02070309020205020404" pitchFamily="49" charset="0"/>
              </a:rPr>
              <a:t>BaseFreq</a:t>
            </a:r>
            <a:r>
              <a:rPr lang="en-US" sz="1400" dirty="0">
                <a:latin typeface="Courier New" panose="02070309020205020404" pitchFamily="49" charset="0"/>
                <a:cs typeface="Courier New" panose="02070309020205020404" pitchFamily="49" charset="0"/>
              </a:rPr>
              <a:t> = Base frequency for ratings.</a:t>
            </a:r>
          </a:p>
          <a:p>
            <a:pPr marL="914400" lvl="0" algn="just"/>
            <a:r>
              <a:rPr lang="en-US" sz="1400" b="1" dirty="0">
                <a:latin typeface="Courier New" panose="02070309020205020404" pitchFamily="49" charset="0"/>
                <a:cs typeface="Courier New" panose="02070309020205020404" pitchFamily="49" charset="0"/>
              </a:rPr>
              <a:t>Enabled</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Yes|No</a:t>
            </a:r>
            <a:r>
              <a:rPr lang="en-US" sz="1400" dirty="0">
                <a:latin typeface="Courier New" panose="02070309020205020404" pitchFamily="49" charset="0"/>
                <a:cs typeface="Courier New" panose="02070309020205020404" pitchFamily="49" charset="0"/>
              </a:rPr>
              <a:t> or </a:t>
            </a:r>
            <a:r>
              <a:rPr lang="en-US" sz="1400" dirty="0" err="1">
                <a:latin typeface="Courier New" panose="02070309020205020404" pitchFamily="49" charset="0"/>
                <a:cs typeface="Courier New" panose="02070309020205020404" pitchFamily="49" charset="0"/>
              </a:rPr>
              <a:t>True|False</a:t>
            </a:r>
            <a:r>
              <a:rPr lang="en-US" sz="1400" dirty="0">
                <a:latin typeface="Courier New" panose="02070309020205020404" pitchFamily="49" charset="0"/>
                <a:cs typeface="Courier New" panose="02070309020205020404" pitchFamily="49" charset="0"/>
              </a:rPr>
              <a:t>} Indicates whether the element is enabled.</a:t>
            </a:r>
          </a:p>
          <a:p>
            <a:pPr marL="914400" lvl="0" algn="just"/>
            <a:r>
              <a:rPr lang="en-US" sz="1400" b="1" dirty="0">
                <a:latin typeface="Courier New" panose="02070309020205020404" pitchFamily="49" charset="0"/>
                <a:cs typeface="Courier New" panose="02070309020205020404" pitchFamily="49" charset="0"/>
              </a:rPr>
              <a:t>Like</a:t>
            </a:r>
            <a:r>
              <a:rPr lang="en-US" sz="1400" dirty="0">
                <a:latin typeface="Courier New" panose="02070309020205020404" pitchFamily="49" charset="0"/>
                <a:cs typeface="Courier New" panose="02070309020205020404" pitchFamily="49" charset="0"/>
              </a:rPr>
              <a:t>= Name of another EnergyMeter object on which to base this one.</a:t>
            </a:r>
          </a:p>
        </p:txBody>
      </p:sp>
    </p:spTree>
    <p:extLst>
      <p:ext uri="{BB962C8B-B14F-4D97-AF65-F5344CB8AC3E}">
        <p14:creationId xmlns:p14="http://schemas.microsoft.com/office/powerpoint/2010/main" val="270672716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665308" cy="704478"/>
          </a:xfrm>
        </p:spPr>
        <p:txBody>
          <a:bodyPr/>
          <a:lstStyle/>
          <a:p>
            <a:r>
              <a:rPr lang="en-US" sz="4000" dirty="0">
                <a:latin typeface="Times New Roman" panose="02020603050405020304" pitchFamily="18" charset="0"/>
                <a:cs typeface="Times New Roman" panose="02020603050405020304" pitchFamily="18" charset="0"/>
              </a:rPr>
              <a:t>Define A Circuit – Monitor Element</a:t>
            </a:r>
          </a:p>
        </p:txBody>
      </p:sp>
      <p:sp>
        <p:nvSpPr>
          <p:cNvPr id="6" name="Rectangle 5"/>
          <p:cNvSpPr/>
          <p:nvPr/>
        </p:nvSpPr>
        <p:spPr>
          <a:xfrm>
            <a:off x="533400" y="807206"/>
            <a:ext cx="208903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Monitor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TextBox 8"/>
          <p:cNvSpPr txBox="1"/>
          <p:nvPr/>
        </p:nvSpPr>
        <p:spPr>
          <a:xfrm>
            <a:off x="533400" y="1280279"/>
            <a:ext cx="8009238" cy="2862322"/>
          </a:xfrm>
          <a:prstGeom prst="rect">
            <a:avLst/>
          </a:prstGeom>
          <a:noFill/>
        </p:spPr>
        <p:txBody>
          <a:bodyPr wrap="square" rtlCol="0">
            <a:spAutoFit/>
          </a:bodyPr>
          <a:lstStyle/>
          <a:p>
            <a:pPr marL="285750" lvl="0" indent="-285750" algn="just">
              <a:buFont typeface="Arial" panose="020B0604020202020204" pitchFamily="34" charset="0"/>
              <a:buChar char="•"/>
            </a:pPr>
            <a:r>
              <a:rPr lang="en-US" sz="1800" dirty="0"/>
              <a:t>A monitor is a circuit element that is connected to a </a:t>
            </a:r>
            <a:r>
              <a:rPr lang="en-US" sz="1800" b="1" i="1" dirty="0"/>
              <a:t>terminal</a:t>
            </a:r>
            <a:r>
              <a:rPr lang="en-US" sz="1800" dirty="0"/>
              <a:t> of another circuit element. It takes a sample when instructed, recording the </a:t>
            </a:r>
            <a:r>
              <a:rPr lang="en-US" sz="1800" b="1" i="1" dirty="0"/>
              <a:t>time</a:t>
            </a:r>
            <a:r>
              <a:rPr lang="en-US" sz="1800" dirty="0"/>
              <a:t> and the complex </a:t>
            </a:r>
            <a:r>
              <a:rPr lang="en-US" sz="1800" b="1" i="1" dirty="0"/>
              <a:t>values</a:t>
            </a:r>
            <a:r>
              <a:rPr lang="en-US" sz="1800" dirty="0"/>
              <a:t> of voltage and current, or power, at all phases. </a:t>
            </a:r>
          </a:p>
          <a:p>
            <a:pPr marL="285750" lvl="0" indent="-285750" algn="just">
              <a:buFont typeface="Arial" panose="020B0604020202020204" pitchFamily="34" charset="0"/>
              <a:buChar char="•"/>
            </a:pPr>
            <a:endParaRPr lang="en-US" sz="1800" dirty="0"/>
          </a:p>
          <a:p>
            <a:pPr marL="285750" lvl="0" indent="-285750" algn="just">
              <a:buFont typeface="Arial" panose="020B0604020202020204" pitchFamily="34" charset="0"/>
              <a:buChar char="•"/>
            </a:pPr>
            <a:r>
              <a:rPr lang="en-US" sz="1800" dirty="0"/>
              <a:t>In essence, it works like a real power monitor. The data in the file can be converted to CSV form. You may accomplish this by either the </a:t>
            </a:r>
            <a:r>
              <a:rPr lang="en-US" sz="1800" b="1" dirty="0"/>
              <a:t>Show Monitor</a:t>
            </a:r>
            <a:r>
              <a:rPr lang="en-US" sz="1800" dirty="0"/>
              <a:t> command or the </a:t>
            </a:r>
            <a:r>
              <a:rPr lang="en-US" sz="1800" b="1" dirty="0"/>
              <a:t>Export Monitor </a:t>
            </a:r>
            <a:r>
              <a:rPr lang="en-US" sz="1800" dirty="0"/>
              <a:t>command.</a:t>
            </a:r>
          </a:p>
          <a:p>
            <a:pPr lvl="0" algn="just"/>
            <a:endParaRPr lang="en-US" sz="1800" dirty="0"/>
          </a:p>
          <a:p>
            <a:pPr marL="285750" lvl="0" indent="-285750" algn="just">
              <a:buFont typeface="Arial" panose="020B0604020202020204" pitchFamily="34" charset="0"/>
              <a:buChar char="•"/>
            </a:pPr>
            <a:r>
              <a:rPr lang="en-US" sz="1800" dirty="0"/>
              <a:t>Monitors may be connected to both power delivery elements and power conversion elements.</a:t>
            </a:r>
          </a:p>
        </p:txBody>
      </p:sp>
      <p:sp>
        <p:nvSpPr>
          <p:cNvPr id="7" name="TextBox 6"/>
          <p:cNvSpPr txBox="1"/>
          <p:nvPr/>
        </p:nvSpPr>
        <p:spPr>
          <a:xfrm>
            <a:off x="533400" y="4429125"/>
            <a:ext cx="8009238" cy="1446550"/>
          </a:xfrm>
          <a:prstGeom prst="rect">
            <a:avLst/>
          </a:prstGeom>
          <a:noFill/>
        </p:spPr>
        <p:txBody>
          <a:bodyPr wrap="square" rtlCol="0">
            <a:spAutoFit/>
          </a:bodyPr>
          <a:lstStyle/>
          <a:p>
            <a:pPr lvl="0" algn="just"/>
            <a:r>
              <a:rPr lang="en-US" sz="1800" dirty="0"/>
              <a:t>The parameters are:</a:t>
            </a:r>
          </a:p>
          <a:p>
            <a:pPr marL="914400" lvl="0" algn="just"/>
            <a:r>
              <a:rPr lang="en-US" sz="1400" b="1" dirty="0">
                <a:solidFill>
                  <a:srgbClr val="FF0000"/>
                </a:solidFill>
                <a:latin typeface="Courier New" panose="02070309020205020404" pitchFamily="49" charset="0"/>
                <a:cs typeface="Courier New" panose="02070309020205020404" pitchFamily="49" charset="0"/>
              </a:rPr>
              <a:t>Element</a:t>
            </a:r>
            <a:r>
              <a:rPr lang="en-US" sz="1400" dirty="0">
                <a:latin typeface="Courier New" panose="02070309020205020404" pitchFamily="49" charset="0"/>
                <a:cs typeface="Courier New" panose="02070309020205020404" pitchFamily="49" charset="0"/>
              </a:rPr>
              <a:t> = Name of an existing circuit element to which the monitor is to be connected. Note that there may be more than one circuit element with the same name (not wise, but it is allowed). The monitor will be placed at the first one found in the list.</a:t>
            </a:r>
          </a:p>
        </p:txBody>
      </p:sp>
    </p:spTree>
    <p:extLst>
      <p:ext uri="{BB962C8B-B14F-4D97-AF65-F5344CB8AC3E}">
        <p14:creationId xmlns:p14="http://schemas.microsoft.com/office/powerpoint/2010/main" val="88466219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8198708" cy="704478"/>
          </a:xfrm>
        </p:spPr>
        <p:txBody>
          <a:bodyPr/>
          <a:lstStyle/>
          <a:p>
            <a:r>
              <a:rPr lang="en-US" sz="4000" dirty="0">
                <a:latin typeface="Times New Roman" panose="02020603050405020304" pitchFamily="18" charset="0"/>
                <a:cs typeface="Times New Roman" panose="02020603050405020304" pitchFamily="18" charset="0"/>
              </a:rPr>
              <a:t>Define A Circuit – Monitor Element</a:t>
            </a:r>
          </a:p>
        </p:txBody>
      </p:sp>
      <p:sp>
        <p:nvSpPr>
          <p:cNvPr id="6" name="Rectangle 5"/>
          <p:cNvSpPr/>
          <p:nvPr/>
        </p:nvSpPr>
        <p:spPr>
          <a:xfrm>
            <a:off x="533400" y="807206"/>
            <a:ext cx="208903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Monitor Object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7" name="TextBox 6"/>
          <p:cNvSpPr txBox="1"/>
          <p:nvPr/>
        </p:nvSpPr>
        <p:spPr>
          <a:xfrm>
            <a:off x="533400" y="1217474"/>
            <a:ext cx="8009238" cy="4893647"/>
          </a:xfrm>
          <a:prstGeom prst="rect">
            <a:avLst/>
          </a:prstGeom>
          <a:noFill/>
        </p:spPr>
        <p:txBody>
          <a:bodyPr wrap="square" rtlCol="0">
            <a:spAutoFit/>
          </a:bodyPr>
          <a:lstStyle/>
          <a:p>
            <a:pPr lvl="0" algn="just"/>
            <a:r>
              <a:rPr lang="en-US" sz="1800" dirty="0"/>
              <a:t>The parameters are:</a:t>
            </a:r>
          </a:p>
          <a:p>
            <a:pPr marL="914400" lvl="0" algn="just"/>
            <a:r>
              <a:rPr lang="en-US" sz="1400" dirty="0">
                <a:solidFill>
                  <a:srgbClr val="000000"/>
                </a:solidFill>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914400" lvl="0" algn="just"/>
            <a:r>
              <a:rPr lang="en-US" sz="1400" b="1" dirty="0">
                <a:solidFill>
                  <a:srgbClr val="FF0000"/>
                </a:solidFill>
                <a:latin typeface="Courier New" panose="02070309020205020404" pitchFamily="49" charset="0"/>
                <a:cs typeface="Courier New" panose="02070309020205020404" pitchFamily="49" charset="0"/>
              </a:rPr>
              <a:t>Terminal</a:t>
            </a:r>
            <a:r>
              <a:rPr lang="en-US" sz="1400" dirty="0">
                <a:latin typeface="Courier New" panose="02070309020205020404" pitchFamily="49" charset="0"/>
                <a:cs typeface="Courier New" panose="02070309020205020404" pitchFamily="49" charset="0"/>
              </a:rPr>
              <a:t> = No. of the terminal to which the monitor will be connected.</a:t>
            </a:r>
          </a:p>
          <a:p>
            <a:pPr marL="914400" lvl="0" algn="just"/>
            <a:r>
              <a:rPr lang="en-US" sz="1400" b="1" dirty="0">
                <a:solidFill>
                  <a:srgbClr val="FF0000"/>
                </a:solidFill>
                <a:latin typeface="Courier New" panose="02070309020205020404" pitchFamily="49" charset="0"/>
                <a:cs typeface="Courier New" panose="02070309020205020404" pitchFamily="49" charset="0"/>
              </a:rPr>
              <a:t>Mode</a:t>
            </a:r>
            <a:r>
              <a:rPr lang="en-US" sz="1400" dirty="0">
                <a:latin typeface="Courier New" panose="02070309020205020404" pitchFamily="49" charset="0"/>
                <a:cs typeface="Courier New" panose="02070309020205020404" pitchFamily="49" charset="0"/>
              </a:rPr>
              <a:t> = An integer bitmask code to describe what it is that the monitor will save. Monitors can save two basic types of quantities: 1) Voltage and current; 2) Power. The Mode codes are defined as follows:</a:t>
            </a:r>
          </a:p>
          <a:p>
            <a:pPr marL="914400" lvl="0" algn="just"/>
            <a:r>
              <a:rPr lang="en-US" sz="1400" dirty="0">
                <a:latin typeface="Courier New" panose="02070309020205020404" pitchFamily="49" charset="0"/>
                <a:cs typeface="Courier New" panose="02070309020205020404" pitchFamily="49" charset="0"/>
              </a:rPr>
              <a:t>0: Standard mode ‐ V and I, each phase, complex</a:t>
            </a:r>
          </a:p>
          <a:p>
            <a:pPr marL="914400" lvl="0" algn="just"/>
            <a:r>
              <a:rPr lang="en-US" sz="1400" dirty="0">
                <a:latin typeface="Courier New" panose="02070309020205020404" pitchFamily="49" charset="0"/>
                <a:cs typeface="Courier New" panose="02070309020205020404" pitchFamily="49" charset="0"/>
              </a:rPr>
              <a:t>1: Power each phase, complex (kw and </a:t>
            </a:r>
            <a:r>
              <a:rPr lang="en-US" sz="1400" dirty="0" err="1">
                <a:latin typeface="Courier New" panose="02070309020205020404" pitchFamily="49" charset="0"/>
                <a:cs typeface="Courier New" panose="02070309020205020404" pitchFamily="49" charset="0"/>
              </a:rPr>
              <a:t>kvars</a:t>
            </a:r>
            <a:r>
              <a:rPr lang="en-US" sz="1400" dirty="0">
                <a:latin typeface="Courier New" panose="02070309020205020404" pitchFamily="49" charset="0"/>
                <a:cs typeface="Courier New" panose="02070309020205020404" pitchFamily="49" charset="0"/>
              </a:rPr>
              <a:t>)</a:t>
            </a:r>
          </a:p>
          <a:p>
            <a:pPr marL="914400" lvl="0" algn="just"/>
            <a:r>
              <a:rPr lang="en-US" sz="1400" dirty="0">
                <a:latin typeface="Courier New" panose="02070309020205020404" pitchFamily="49" charset="0"/>
                <a:cs typeface="Courier New" panose="02070309020205020404" pitchFamily="49" charset="0"/>
              </a:rPr>
              <a:t>2: Transformer taps (connect Monitor to a transformer winding)</a:t>
            </a:r>
          </a:p>
          <a:p>
            <a:pPr marL="914400" lvl="0" algn="just"/>
            <a:r>
              <a:rPr lang="en-US" sz="1400" dirty="0">
                <a:latin typeface="Courier New" panose="02070309020205020404" pitchFamily="49" charset="0"/>
                <a:cs typeface="Courier New" panose="02070309020205020404" pitchFamily="49" charset="0"/>
              </a:rPr>
              <a:t>3: State variables (connect </a:t>
            </a:r>
            <a:r>
              <a:rPr lang="en-US" sz="1400" dirty="0" err="1">
                <a:latin typeface="Courier New" panose="02070309020205020404" pitchFamily="49" charset="0"/>
                <a:cs typeface="Courier New" panose="02070309020205020404" pitchFamily="49" charset="0"/>
              </a:rPr>
              <a:t>Montor</a:t>
            </a:r>
            <a:r>
              <a:rPr lang="en-US" sz="1400" dirty="0">
                <a:latin typeface="Courier New" panose="02070309020205020404" pitchFamily="49" charset="0"/>
                <a:cs typeface="Courier New" panose="02070309020205020404" pitchFamily="49" charset="0"/>
              </a:rPr>
              <a:t> to a </a:t>
            </a:r>
            <a:r>
              <a:rPr lang="en-US" sz="1400" dirty="0" err="1">
                <a:latin typeface="Courier New" panose="02070309020205020404" pitchFamily="49" charset="0"/>
                <a:cs typeface="Courier New" panose="02070309020205020404" pitchFamily="49" charset="0"/>
              </a:rPr>
              <a:t>PCElement</a:t>
            </a:r>
            <a:r>
              <a:rPr lang="en-US" sz="1400" dirty="0">
                <a:latin typeface="Courier New" panose="02070309020205020404" pitchFamily="49" charset="0"/>
                <a:cs typeface="Courier New" panose="02070309020205020404" pitchFamily="49" charset="0"/>
              </a:rPr>
              <a:t>)</a:t>
            </a:r>
          </a:p>
          <a:p>
            <a:pPr marL="1371600" lvl="1" algn="just"/>
            <a:r>
              <a:rPr lang="en-US" sz="1400" dirty="0">
                <a:latin typeface="Courier New" panose="02070309020205020404" pitchFamily="49" charset="0"/>
                <a:cs typeface="Courier New" panose="02070309020205020404" pitchFamily="49" charset="0"/>
              </a:rPr>
              <a:t>+16: Sequence components: V012, I012</a:t>
            </a:r>
          </a:p>
          <a:p>
            <a:pPr marL="1371600" lvl="1" algn="just"/>
            <a:r>
              <a:rPr lang="en-US" sz="1400" dirty="0">
                <a:latin typeface="Courier New" panose="02070309020205020404" pitchFamily="49" charset="0"/>
                <a:cs typeface="Courier New" panose="02070309020205020404" pitchFamily="49" charset="0"/>
              </a:rPr>
              <a:t>+32: Magnitude only</a:t>
            </a:r>
          </a:p>
          <a:p>
            <a:pPr marL="1371600" lvl="1" algn="just"/>
            <a:r>
              <a:rPr lang="en-US" sz="1400" dirty="0">
                <a:latin typeface="Courier New" panose="02070309020205020404" pitchFamily="49" charset="0"/>
                <a:cs typeface="Courier New" panose="02070309020205020404" pitchFamily="49" charset="0"/>
              </a:rPr>
              <a:t>+64: Positive sequence only or Average of phases, if not 3 phases</a:t>
            </a:r>
          </a:p>
          <a:p>
            <a:pPr marL="914400" lvl="0" algn="just"/>
            <a:r>
              <a:rPr lang="en-US" sz="1400" dirty="0">
                <a:latin typeface="Courier New" panose="02070309020205020404" pitchFamily="49" charset="0"/>
                <a:cs typeface="Courier New" panose="02070309020205020404" pitchFamily="49" charset="0"/>
              </a:rPr>
              <a:t>For example, Mode=33 (33=32+1) will save the magnitude of the power (kVA) only in each phase. Mode=112 (112=0+16+32+64) saves Positive sequence voltages and currents, magnitudes only.</a:t>
            </a:r>
          </a:p>
          <a:p>
            <a:pPr marL="914400" lvl="0" algn="just"/>
            <a:r>
              <a:rPr lang="en-US" sz="1400" b="1" dirty="0">
                <a:solidFill>
                  <a:srgbClr val="000000"/>
                </a:solidFill>
                <a:latin typeface="Courier New" panose="02070309020205020404" pitchFamily="49" charset="0"/>
                <a:cs typeface="Courier New" panose="02070309020205020404" pitchFamily="49" charset="0"/>
              </a:rPr>
              <a:t>Action</a:t>
            </a:r>
            <a:r>
              <a:rPr lang="en-US" sz="1400" dirty="0">
                <a:solidFill>
                  <a:srgbClr val="000000"/>
                </a:solidFill>
                <a:latin typeface="Courier New" panose="02070309020205020404" pitchFamily="49" charset="0"/>
                <a:cs typeface="Courier New" panose="02070309020205020404" pitchFamily="49" charset="0"/>
              </a:rPr>
              <a:t> = {clear | save} Forces clearing of the monitor's buffer, or saving to disk.</a:t>
            </a:r>
          </a:p>
          <a:p>
            <a:pPr marL="914400" lvl="0" algn="just"/>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7329859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981200"/>
            <a:ext cx="6324600" cy="1143000"/>
          </a:xfrm>
        </p:spPr>
        <p:txBody>
          <a:bodyPr/>
          <a:lstStyle/>
          <a:p>
            <a:r>
              <a:rPr lang="en-US" sz="4000" dirty="0">
                <a:latin typeface="Times New Roman" panose="02020603050405020304" pitchFamily="18" charset="0"/>
                <a:cs typeface="Times New Roman" panose="02020603050405020304" pitchFamily="18" charset="0"/>
              </a:rPr>
              <a:t>Part II: Three Typical Cases</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Title 1"/>
          <p:cNvSpPr txBox="1">
            <a:spLocks/>
          </p:cNvSpPr>
          <p:nvPr/>
        </p:nvSpPr>
        <p:spPr bwMode="auto">
          <a:xfrm>
            <a:off x="2286000" y="2895600"/>
            <a:ext cx="6324600" cy="23844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457200" indent="-457200" eaLnBrk="1" hangingPunct="1">
              <a:buFont typeface="Arial" panose="020B0604020202020204" pitchFamily="34" charset="0"/>
              <a:buChar char="•"/>
            </a:pPr>
            <a:r>
              <a:rPr lang="en-US" sz="3200" kern="0" dirty="0">
                <a:solidFill>
                  <a:schemeClr val="tx1"/>
                </a:solidFill>
                <a:latin typeface="Times New Roman" panose="02020603050405020304" pitchFamily="18" charset="0"/>
                <a:cs typeface="Times New Roman" panose="02020603050405020304" pitchFamily="18" charset="0"/>
              </a:rPr>
              <a:t>Static Snapshot Case</a:t>
            </a:r>
          </a:p>
          <a:p>
            <a:pPr marL="457200" indent="-457200" eaLnBrk="1" hangingPunct="1">
              <a:buFont typeface="Arial" panose="020B0604020202020204" pitchFamily="34" charset="0"/>
              <a:buChar char="•"/>
            </a:pPr>
            <a:r>
              <a:rPr lang="en-US" sz="3200" kern="0" dirty="0">
                <a:solidFill>
                  <a:schemeClr val="tx1"/>
                </a:solidFill>
                <a:latin typeface="Times New Roman" panose="02020603050405020304" pitchFamily="18" charset="0"/>
                <a:cs typeface="Times New Roman" panose="02020603050405020304" pitchFamily="18" charset="0"/>
              </a:rPr>
              <a:t>Time-series Static Case</a:t>
            </a:r>
          </a:p>
          <a:p>
            <a:pPr marL="457200" indent="-457200" eaLnBrk="1" hangingPunct="1">
              <a:buFont typeface="Arial" panose="020B0604020202020204" pitchFamily="34" charset="0"/>
              <a:buChar char="•"/>
            </a:pPr>
            <a:r>
              <a:rPr lang="en-US" sz="3200" kern="0" dirty="0">
                <a:solidFill>
                  <a:schemeClr val="tx1"/>
                </a:solidFill>
                <a:latin typeface="Times New Roman" panose="02020603050405020304" pitchFamily="18" charset="0"/>
                <a:cs typeface="Times New Roman" panose="02020603050405020304" pitchFamily="18" charset="0"/>
              </a:rPr>
              <a:t>Fault and Dynamic Case</a:t>
            </a:r>
          </a:p>
        </p:txBody>
      </p:sp>
    </p:spTree>
    <p:extLst>
      <p:ext uri="{BB962C8B-B14F-4D97-AF65-F5344CB8AC3E}">
        <p14:creationId xmlns:p14="http://schemas.microsoft.com/office/powerpoint/2010/main" val="180829565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111440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Circuit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Rectangle 8"/>
          <p:cNvSpPr/>
          <p:nvPr/>
        </p:nvSpPr>
        <p:spPr>
          <a:xfrm>
            <a:off x="5943600" y="1905000"/>
            <a:ext cx="2627642" cy="3847207"/>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 voltage source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15 buses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dirty="0">
                <a:solidFill>
                  <a:srgbClr val="000000"/>
                </a:solidFill>
              </a:rPr>
              <a:t>2 transformers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a:t>
            </a:r>
            <a:r>
              <a:rPr kumimoji="0" lang="en-US" sz="2000" b="0" i="0" u="none" strike="noStrike" kern="1200" cap="none" spc="0" normalizeH="0" noProof="0" dirty="0">
                <a:ln>
                  <a:noFill/>
                </a:ln>
                <a:solidFill>
                  <a:srgbClr val="000000"/>
                </a:solidFill>
                <a:effectLst/>
                <a:uLnTx/>
                <a:uFillTx/>
              </a:rPr>
              <a:t> </a:t>
            </a:r>
            <a:r>
              <a:rPr kumimoji="0" lang="en-US" sz="2000" b="0" i="0" u="none" strike="noStrike" kern="1200" cap="none" spc="0" normalizeH="0" noProof="0" dirty="0" err="1">
                <a:ln>
                  <a:noFill/>
                </a:ln>
                <a:solidFill>
                  <a:srgbClr val="000000"/>
                </a:solidFill>
                <a:effectLst/>
                <a:uLnTx/>
                <a:uFillTx/>
              </a:rPr>
              <a:t>voltag</a:t>
            </a:r>
            <a:r>
              <a:rPr lang="en-US" sz="2000" dirty="0">
                <a:solidFill>
                  <a:srgbClr val="000000"/>
                </a:solidFill>
              </a:rPr>
              <a:t>e regulator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 switch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10 </a:t>
            </a:r>
            <a:r>
              <a:rPr lang="en-US" sz="2000" dirty="0">
                <a:solidFill>
                  <a:srgbClr val="000000"/>
                </a:solidFill>
              </a:rPr>
              <a:t>l</a:t>
            </a:r>
            <a:r>
              <a:rPr kumimoji="0" lang="en-US" sz="2000" b="0" i="0" u="none" strike="noStrike" kern="1200" cap="none" spc="0" normalizeH="0" baseline="0" noProof="0" dirty="0" err="1">
                <a:ln>
                  <a:noFill/>
                </a:ln>
                <a:solidFill>
                  <a:srgbClr val="000000"/>
                </a:solidFill>
                <a:effectLst/>
                <a:uLnTx/>
                <a:uFillTx/>
              </a:rPr>
              <a:t>ines</a:t>
            </a:r>
            <a:endParaRPr kumimoji="0" lang="en-US" sz="2000" b="0" i="0" u="none" strike="noStrike" kern="1200" cap="none" spc="0" normalizeH="0" baseline="0" noProof="0" dirty="0">
              <a:ln>
                <a:noFill/>
              </a:ln>
              <a:solidFill>
                <a:srgbClr val="000000"/>
              </a:solidFill>
              <a:effectLst/>
              <a:uLnTx/>
              <a:uFillTx/>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dirty="0">
                <a:solidFill>
                  <a:srgbClr val="000000"/>
                </a:solidFill>
              </a:rPr>
              <a:t>8 spot loads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 capacitor</a:t>
            </a:r>
            <a:r>
              <a:rPr kumimoji="0" lang="en-US" sz="2000" b="0" i="0" u="none" strike="noStrike" kern="1200" cap="none" spc="0" normalizeH="0" noProof="0" dirty="0">
                <a:ln>
                  <a:noFill/>
                </a:ln>
                <a:solidFill>
                  <a:srgbClr val="000000"/>
                </a:solidFill>
                <a:effectLst/>
                <a:uLnTx/>
                <a:uFillTx/>
              </a:rPr>
              <a:t> bank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baseline="0" dirty="0">
                <a:solidFill>
                  <a:srgbClr val="000000"/>
                </a:solidFill>
              </a:rPr>
              <a:t>1</a:t>
            </a:r>
            <a:r>
              <a:rPr lang="en-US" sz="2000" dirty="0">
                <a:solidFill>
                  <a:srgbClr val="000000"/>
                </a:solidFill>
              </a:rPr>
              <a:t> 1-phase capacitor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 bus coordinate file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Times" charset="0"/>
              <a:ea typeface="+mn-ea"/>
              <a:cs typeface="+mn-cs"/>
            </a:endParaRPr>
          </a:p>
        </p:txBody>
      </p:sp>
      <p:pic>
        <p:nvPicPr>
          <p:cNvPr id="7" name="Picture 6"/>
          <p:cNvPicPr>
            <a:picLocks noChangeAspect="1"/>
          </p:cNvPicPr>
          <p:nvPr/>
        </p:nvPicPr>
        <p:blipFill>
          <a:blip r:embed="rId3"/>
          <a:stretch>
            <a:fillRect/>
          </a:stretch>
        </p:blipFill>
        <p:spPr>
          <a:xfrm>
            <a:off x="914400" y="1466478"/>
            <a:ext cx="4224938" cy="4208760"/>
          </a:xfrm>
          <a:prstGeom prst="rect">
            <a:avLst/>
          </a:prstGeom>
        </p:spPr>
      </p:pic>
    </p:spTree>
    <p:extLst>
      <p:ext uri="{BB962C8B-B14F-4D97-AF65-F5344CB8AC3E}">
        <p14:creationId xmlns:p14="http://schemas.microsoft.com/office/powerpoint/2010/main" val="230372241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245612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Given Parameters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3" name="Rectangle 1"/>
          <p:cNvSpPr>
            <a:spLocks noChangeArrowheads="1"/>
          </p:cNvSpPr>
          <p:nvPr/>
        </p:nvSpPr>
        <p:spPr bwMode="auto">
          <a:xfrm>
            <a:off x="1524000" y="3364468"/>
            <a:ext cx="1828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1800" dirty="0">
                <a:latin typeface="Times New Roman" panose="02020603050405020304" pitchFamily="18" charset="0"/>
                <a:ea typeface="Times New Roman" panose="02020603050405020304" pitchFamily="18" charset="0"/>
                <a:cs typeface="Times New Roman" panose="02020603050405020304" pitchFamily="18" charset="0"/>
              </a:rPr>
              <a:t>Spot Load Data:</a:t>
            </a:r>
            <a:endParaRPr kumimoji="0" lang="en-US" altLang="en-US" sz="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Rectangle 2"/>
          <p:cNvSpPr>
            <a:spLocks noChangeArrowheads="1"/>
          </p:cNvSpPr>
          <p:nvPr/>
        </p:nvSpPr>
        <p:spPr bwMode="auto">
          <a:xfrm>
            <a:off x="5982614" y="4343400"/>
            <a:ext cx="21540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1800" dirty="0">
                <a:latin typeface="Times New Roman" panose="02020603050405020304" pitchFamily="18" charset="0"/>
                <a:ea typeface="Times New Roman" panose="02020603050405020304" pitchFamily="18" charset="0"/>
                <a:cs typeface="Times New Roman" panose="02020603050405020304" pitchFamily="18" charset="0"/>
              </a:rPr>
              <a:t>Capacitor Data:</a:t>
            </a:r>
          </a:p>
        </p:txBody>
      </p:sp>
      <p:graphicFrame>
        <p:nvGraphicFramePr>
          <p:cNvPr id="11" name="Table 10"/>
          <p:cNvGraphicFramePr>
            <a:graphicFrameLocks noGrp="1"/>
          </p:cNvGraphicFramePr>
          <p:nvPr>
            <p:extLst>
              <p:ext uri="{D42A27DB-BD31-4B8C-83A1-F6EECF244321}">
                <p14:modId xmlns:p14="http://schemas.microsoft.com/office/powerpoint/2010/main" val="410651645"/>
              </p:ext>
            </p:extLst>
          </p:nvPr>
        </p:nvGraphicFramePr>
        <p:xfrm>
          <a:off x="733349" y="1826331"/>
          <a:ext cx="3638702" cy="1219200"/>
        </p:xfrm>
        <a:graphic>
          <a:graphicData uri="http://schemas.openxmlformats.org/drawingml/2006/table">
            <a:tbl>
              <a:tblPr/>
              <a:tblGrid>
                <a:gridCol w="821007">
                  <a:extLst>
                    <a:ext uri="{9D8B030D-6E8A-4147-A177-3AD203B41FA5}">
                      <a16:colId xmlns:a16="http://schemas.microsoft.com/office/drawing/2014/main" val="1742803441"/>
                    </a:ext>
                  </a:extLst>
                </a:gridCol>
                <a:gridCol w="447822">
                  <a:extLst>
                    <a:ext uri="{9D8B030D-6E8A-4147-A177-3AD203B41FA5}">
                      <a16:colId xmlns:a16="http://schemas.microsoft.com/office/drawing/2014/main" val="1805149919"/>
                    </a:ext>
                  </a:extLst>
                </a:gridCol>
                <a:gridCol w="788571">
                  <a:extLst>
                    <a:ext uri="{9D8B030D-6E8A-4147-A177-3AD203B41FA5}">
                      <a16:colId xmlns:a16="http://schemas.microsoft.com/office/drawing/2014/main" val="4135968506"/>
                    </a:ext>
                  </a:extLst>
                </a:gridCol>
                <a:gridCol w="762000">
                  <a:extLst>
                    <a:ext uri="{9D8B030D-6E8A-4147-A177-3AD203B41FA5}">
                      <a16:colId xmlns:a16="http://schemas.microsoft.com/office/drawing/2014/main" val="1571366024"/>
                    </a:ext>
                  </a:extLst>
                </a:gridCol>
                <a:gridCol w="457200">
                  <a:extLst>
                    <a:ext uri="{9D8B030D-6E8A-4147-A177-3AD203B41FA5}">
                      <a16:colId xmlns:a16="http://schemas.microsoft.com/office/drawing/2014/main" val="1488636572"/>
                    </a:ext>
                  </a:extLst>
                </a:gridCol>
                <a:gridCol w="362102">
                  <a:extLst>
                    <a:ext uri="{9D8B030D-6E8A-4147-A177-3AD203B41FA5}">
                      <a16:colId xmlns:a16="http://schemas.microsoft.com/office/drawing/2014/main" val="2633936355"/>
                    </a:ext>
                  </a:extLst>
                </a:gridCol>
              </a:tblGrid>
              <a:tr h="404754">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kV-high</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kV-low</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002130730"/>
                  </a:ext>
                </a:extLst>
              </a:tr>
              <a:tr h="40722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Substation: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115 - D</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4.16 Gr. Y</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371520"/>
                  </a:ext>
                </a:extLst>
              </a:tr>
              <a:tr h="40722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XFM -1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4.16 –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Gr.W</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0.48 –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Gr.W</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2906121"/>
                  </a:ext>
                </a:extLst>
              </a:tr>
            </a:tbl>
          </a:graphicData>
        </a:graphic>
      </p:graphicFrame>
      <p:sp>
        <p:nvSpPr>
          <p:cNvPr id="12" name="Rectangle 3"/>
          <p:cNvSpPr>
            <a:spLocks noChangeArrowheads="1"/>
          </p:cNvSpPr>
          <p:nvPr/>
        </p:nvSpPr>
        <p:spPr bwMode="auto">
          <a:xfrm>
            <a:off x="1608435" y="1340332"/>
            <a:ext cx="18885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dirty="0">
                <a:latin typeface="Times New Roman" panose="02020603050405020304" pitchFamily="18" charset="0"/>
                <a:ea typeface="Times New Roman" panose="02020603050405020304" pitchFamily="18" charset="0"/>
                <a:cs typeface="Times New Roman" panose="02020603050405020304" pitchFamily="18" charset="0"/>
              </a:rPr>
              <a:t>Transformer Data:</a:t>
            </a:r>
          </a:p>
        </p:txBody>
      </p:sp>
      <p:graphicFrame>
        <p:nvGraphicFramePr>
          <p:cNvPr id="13" name="Table 12"/>
          <p:cNvGraphicFramePr>
            <a:graphicFrameLocks noGrp="1"/>
          </p:cNvGraphicFramePr>
          <p:nvPr>
            <p:extLst>
              <p:ext uri="{D42A27DB-BD31-4B8C-83A1-F6EECF244321}">
                <p14:modId xmlns:p14="http://schemas.microsoft.com/office/powerpoint/2010/main" val="475420823"/>
              </p:ext>
            </p:extLst>
          </p:nvPr>
        </p:nvGraphicFramePr>
        <p:xfrm>
          <a:off x="4955889" y="1827312"/>
          <a:ext cx="3578512" cy="1912888"/>
        </p:xfrm>
        <a:graphic>
          <a:graphicData uri="http://schemas.openxmlformats.org/drawingml/2006/table">
            <a:tbl>
              <a:tblPr/>
              <a:tblGrid>
                <a:gridCol w="1585837">
                  <a:extLst>
                    <a:ext uri="{9D8B030D-6E8A-4147-A177-3AD203B41FA5}">
                      <a16:colId xmlns:a16="http://schemas.microsoft.com/office/drawing/2014/main" val="4253417533"/>
                    </a:ext>
                  </a:extLst>
                </a:gridCol>
                <a:gridCol w="761368">
                  <a:extLst>
                    <a:ext uri="{9D8B030D-6E8A-4147-A177-3AD203B41FA5}">
                      <a16:colId xmlns:a16="http://schemas.microsoft.com/office/drawing/2014/main" val="2867388920"/>
                    </a:ext>
                  </a:extLst>
                </a:gridCol>
                <a:gridCol w="601954">
                  <a:extLst>
                    <a:ext uri="{9D8B030D-6E8A-4147-A177-3AD203B41FA5}">
                      <a16:colId xmlns:a16="http://schemas.microsoft.com/office/drawing/2014/main" val="394345048"/>
                    </a:ext>
                  </a:extLst>
                </a:gridCol>
                <a:gridCol w="629353">
                  <a:extLst>
                    <a:ext uri="{9D8B030D-6E8A-4147-A177-3AD203B41FA5}">
                      <a16:colId xmlns:a16="http://schemas.microsoft.com/office/drawing/2014/main" val="1483593231"/>
                    </a:ext>
                  </a:extLst>
                </a:gridCol>
              </a:tblGrid>
              <a:tr h="17517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Regulator ID:</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3328260439"/>
                  </a:ext>
                </a:extLst>
              </a:tr>
              <a:tr h="17517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Connection:</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1-Ph,LG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1-Ph,LG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1-Ph,LG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248858"/>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Monitoring Phase:</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1450310"/>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Bandwidth:</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volts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volts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volts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692768"/>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PT Ratio:</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83042"/>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Primary CT Rating:</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257871"/>
                  </a:ext>
                </a:extLst>
              </a:tr>
              <a:tr h="336331">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Compensator Settings: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967230"/>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 - Setting:</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65997"/>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 Setting:</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468548"/>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Volltage Level:</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840756"/>
                  </a:ext>
                </a:extLst>
              </a:tr>
            </a:tbl>
          </a:graphicData>
        </a:graphic>
      </p:graphicFrame>
      <p:sp>
        <p:nvSpPr>
          <p:cNvPr id="14" name="Rectangle 4"/>
          <p:cNvSpPr>
            <a:spLocks noChangeArrowheads="1"/>
          </p:cNvSpPr>
          <p:nvPr/>
        </p:nvSpPr>
        <p:spPr bwMode="auto">
          <a:xfrm>
            <a:off x="6019800" y="1332975"/>
            <a:ext cx="1828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anose="020B0604020202020204" pitchFamily="34" charset="0"/>
              </a:defRPr>
            </a:lvl1pPr>
            <a:lvl2pPr>
              <a:tabLst>
                <a:tab pos="457200" algn="r"/>
                <a:tab pos="2743200" algn="ctr"/>
                <a:tab pos="5486400" algn="r"/>
              </a:tabLst>
              <a:defRPr>
                <a:solidFill>
                  <a:schemeClr val="tx1"/>
                </a:solidFill>
                <a:latin typeface="Arial" panose="020B0604020202020204" pitchFamily="34" charset="0"/>
              </a:defRPr>
            </a:lvl2pPr>
            <a:lvl3pPr>
              <a:tabLst>
                <a:tab pos="457200" algn="r"/>
                <a:tab pos="2743200" algn="ctr"/>
                <a:tab pos="5486400" algn="r"/>
              </a:tabLst>
              <a:defRPr>
                <a:solidFill>
                  <a:schemeClr val="tx1"/>
                </a:solidFill>
                <a:latin typeface="Arial" panose="020B0604020202020204" pitchFamily="34" charset="0"/>
              </a:defRPr>
            </a:lvl3pPr>
            <a:lvl4pPr>
              <a:tabLst>
                <a:tab pos="457200" algn="r"/>
                <a:tab pos="2743200" algn="ctr"/>
                <a:tab pos="5486400" algn="r"/>
              </a:tabLst>
              <a:defRPr>
                <a:solidFill>
                  <a:schemeClr val="tx1"/>
                </a:solidFill>
                <a:latin typeface="Arial" panose="020B0604020202020204" pitchFamily="34" charset="0"/>
              </a:defRPr>
            </a:lvl4pPr>
            <a:lvl5pPr>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1800" dirty="0">
                <a:latin typeface="Times New Roman" panose="02020603050405020304" pitchFamily="18" charset="0"/>
                <a:ea typeface="Times New Roman" panose="02020603050405020304" pitchFamily="18" charset="0"/>
                <a:cs typeface="Times New Roman" panose="02020603050405020304" pitchFamily="18" charset="0"/>
              </a:rPr>
              <a:t>Regulator Data:</a:t>
            </a:r>
          </a:p>
        </p:txBody>
      </p:sp>
      <p:graphicFrame>
        <p:nvGraphicFramePr>
          <p:cNvPr id="15" name="Table 14"/>
          <p:cNvGraphicFramePr>
            <a:graphicFrameLocks noGrp="1"/>
          </p:cNvGraphicFramePr>
          <p:nvPr>
            <p:extLst>
              <p:ext uri="{D42A27DB-BD31-4B8C-83A1-F6EECF244321}">
                <p14:modId xmlns:p14="http://schemas.microsoft.com/office/powerpoint/2010/main" val="4100244489"/>
              </p:ext>
            </p:extLst>
          </p:nvPr>
        </p:nvGraphicFramePr>
        <p:xfrm>
          <a:off x="733349" y="3810000"/>
          <a:ext cx="3638699" cy="2052541"/>
        </p:xfrm>
        <a:graphic>
          <a:graphicData uri="http://schemas.openxmlformats.org/drawingml/2006/table">
            <a:tbl>
              <a:tblPr/>
              <a:tblGrid>
                <a:gridCol w="467092">
                  <a:extLst>
                    <a:ext uri="{9D8B030D-6E8A-4147-A177-3AD203B41FA5}">
                      <a16:colId xmlns:a16="http://schemas.microsoft.com/office/drawing/2014/main" val="2970989291"/>
                    </a:ext>
                  </a:extLst>
                </a:gridCol>
                <a:gridCol w="554773">
                  <a:extLst>
                    <a:ext uri="{9D8B030D-6E8A-4147-A177-3AD203B41FA5}">
                      <a16:colId xmlns:a16="http://schemas.microsoft.com/office/drawing/2014/main" val="2722553243"/>
                    </a:ext>
                  </a:extLst>
                </a:gridCol>
                <a:gridCol w="466295">
                  <a:extLst>
                    <a:ext uri="{9D8B030D-6E8A-4147-A177-3AD203B41FA5}">
                      <a16:colId xmlns:a16="http://schemas.microsoft.com/office/drawing/2014/main" val="1218222919"/>
                    </a:ext>
                  </a:extLst>
                </a:gridCol>
                <a:gridCol w="428832">
                  <a:extLst>
                    <a:ext uri="{9D8B030D-6E8A-4147-A177-3AD203B41FA5}">
                      <a16:colId xmlns:a16="http://schemas.microsoft.com/office/drawing/2014/main" val="1955388967"/>
                    </a:ext>
                  </a:extLst>
                </a:gridCol>
                <a:gridCol w="439992">
                  <a:extLst>
                    <a:ext uri="{9D8B030D-6E8A-4147-A177-3AD203B41FA5}">
                      <a16:colId xmlns:a16="http://schemas.microsoft.com/office/drawing/2014/main" val="1566038591"/>
                    </a:ext>
                  </a:extLst>
                </a:gridCol>
                <a:gridCol w="466295">
                  <a:extLst>
                    <a:ext uri="{9D8B030D-6E8A-4147-A177-3AD203B41FA5}">
                      <a16:colId xmlns:a16="http://schemas.microsoft.com/office/drawing/2014/main" val="3244949135"/>
                    </a:ext>
                  </a:extLst>
                </a:gridCol>
                <a:gridCol w="413688">
                  <a:extLst>
                    <a:ext uri="{9D8B030D-6E8A-4147-A177-3AD203B41FA5}">
                      <a16:colId xmlns:a16="http://schemas.microsoft.com/office/drawing/2014/main" val="95456573"/>
                    </a:ext>
                  </a:extLst>
                </a:gridCol>
                <a:gridCol w="401732">
                  <a:extLst>
                    <a:ext uri="{9D8B030D-6E8A-4147-A177-3AD203B41FA5}">
                      <a16:colId xmlns:a16="http://schemas.microsoft.com/office/drawing/2014/main" val="888448066"/>
                    </a:ext>
                  </a:extLst>
                </a:gridCol>
              </a:tblGrid>
              <a:tr h="17219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Load</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Ph-3</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Ph-3</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3133965243"/>
                  </a:ext>
                </a:extLst>
              </a:tr>
              <a:tr h="17219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Model</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kW</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kW</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kW</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288475304"/>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634</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Y-PQ</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889900"/>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Y-PQ</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004344"/>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646</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D-Z</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262327"/>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Y-Z</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4178659"/>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D-PQ</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385</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595620"/>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Y-PQ</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031733"/>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676402"/>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Y-I</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766537"/>
                  </a:ext>
                </a:extLst>
              </a:tr>
              <a:tr h="330611">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1158</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606</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973</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627</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1135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753</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028131"/>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75653979"/>
              </p:ext>
            </p:extLst>
          </p:nvPr>
        </p:nvGraphicFramePr>
        <p:xfrm>
          <a:off x="4955889" y="4724400"/>
          <a:ext cx="3425824" cy="1143000"/>
        </p:xfrm>
        <a:graphic>
          <a:graphicData uri="http://schemas.openxmlformats.org/drawingml/2006/table">
            <a:tbl>
              <a:tblPr/>
              <a:tblGrid>
                <a:gridCol w="872655">
                  <a:extLst>
                    <a:ext uri="{9D8B030D-6E8A-4147-A177-3AD203B41FA5}">
                      <a16:colId xmlns:a16="http://schemas.microsoft.com/office/drawing/2014/main" val="600110360"/>
                    </a:ext>
                  </a:extLst>
                </a:gridCol>
                <a:gridCol w="793227">
                  <a:extLst>
                    <a:ext uri="{9D8B030D-6E8A-4147-A177-3AD203B41FA5}">
                      <a16:colId xmlns:a16="http://schemas.microsoft.com/office/drawing/2014/main" val="672663700"/>
                    </a:ext>
                  </a:extLst>
                </a:gridCol>
                <a:gridCol w="822491">
                  <a:extLst>
                    <a:ext uri="{9D8B030D-6E8A-4147-A177-3AD203B41FA5}">
                      <a16:colId xmlns:a16="http://schemas.microsoft.com/office/drawing/2014/main" val="114516997"/>
                    </a:ext>
                  </a:extLst>
                </a:gridCol>
                <a:gridCol w="937451">
                  <a:extLst>
                    <a:ext uri="{9D8B030D-6E8A-4147-A177-3AD203B41FA5}">
                      <a16:colId xmlns:a16="http://schemas.microsoft.com/office/drawing/2014/main" val="1352053858"/>
                    </a:ext>
                  </a:extLst>
                </a:gridCol>
              </a:tblGrid>
              <a:tr h="200376">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Ph-C</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290809259"/>
                  </a:ext>
                </a:extLst>
              </a:tr>
              <a:tr h="235656">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3074802977"/>
                  </a:ext>
                </a:extLst>
              </a:tr>
              <a:tr h="235656">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561413"/>
                  </a:ext>
                </a:extLst>
              </a:tr>
              <a:tr h="235656">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473195"/>
                  </a:ext>
                </a:extLst>
              </a:tr>
              <a:tr h="235656">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6639232"/>
                  </a:ext>
                </a:extLst>
              </a:tr>
            </a:tbl>
          </a:graphicData>
        </a:graphic>
      </p:graphicFrame>
    </p:spTree>
    <p:extLst>
      <p:ext uri="{BB962C8B-B14F-4D97-AF65-F5344CB8AC3E}">
        <p14:creationId xmlns:p14="http://schemas.microsoft.com/office/powerpoint/2010/main" val="37489249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245612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Given Parameters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955774480"/>
              </p:ext>
            </p:extLst>
          </p:nvPr>
        </p:nvGraphicFramePr>
        <p:xfrm>
          <a:off x="914400" y="1889787"/>
          <a:ext cx="3276600" cy="1691613"/>
        </p:xfrm>
        <a:graphic>
          <a:graphicData uri="http://schemas.openxmlformats.org/drawingml/2006/table">
            <a:tbl>
              <a:tblPr/>
              <a:tblGrid>
                <a:gridCol w="532273">
                  <a:extLst>
                    <a:ext uri="{9D8B030D-6E8A-4147-A177-3AD203B41FA5}">
                      <a16:colId xmlns:a16="http://schemas.microsoft.com/office/drawing/2014/main" val="1534137085"/>
                    </a:ext>
                  </a:extLst>
                </a:gridCol>
                <a:gridCol w="595521">
                  <a:extLst>
                    <a:ext uri="{9D8B030D-6E8A-4147-A177-3AD203B41FA5}">
                      <a16:colId xmlns:a16="http://schemas.microsoft.com/office/drawing/2014/main" val="1376805896"/>
                    </a:ext>
                  </a:extLst>
                </a:gridCol>
                <a:gridCol w="906836">
                  <a:extLst>
                    <a:ext uri="{9D8B030D-6E8A-4147-A177-3AD203B41FA5}">
                      <a16:colId xmlns:a16="http://schemas.microsoft.com/office/drawing/2014/main" val="1425590541"/>
                    </a:ext>
                  </a:extLst>
                </a:gridCol>
                <a:gridCol w="634949">
                  <a:extLst>
                    <a:ext uri="{9D8B030D-6E8A-4147-A177-3AD203B41FA5}">
                      <a16:colId xmlns:a16="http://schemas.microsoft.com/office/drawing/2014/main" val="3305573553"/>
                    </a:ext>
                  </a:extLst>
                </a:gridCol>
                <a:gridCol w="607021">
                  <a:extLst>
                    <a:ext uri="{9D8B030D-6E8A-4147-A177-3AD203B41FA5}">
                      <a16:colId xmlns:a16="http://schemas.microsoft.com/office/drawing/2014/main" val="1581265803"/>
                    </a:ext>
                  </a:extLst>
                </a:gridCol>
              </a:tblGrid>
              <a:tr h="241659">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Config</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Phasing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Phase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Neutral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Spacing</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60592544"/>
                  </a:ext>
                </a:extLst>
              </a:tr>
              <a:tr h="241659">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ACSR</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ACSR</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ID</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218386144"/>
                  </a:ext>
                </a:extLst>
              </a:tr>
              <a:tr h="241659">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 C N</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556,500 26/7</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 6/1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934996"/>
                  </a:ext>
                </a:extLst>
              </a:tr>
              <a:tr h="241659">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602</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A B 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 6/1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 6/1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034664"/>
                  </a:ext>
                </a:extLst>
              </a:tr>
              <a:tr h="241659">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603</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B 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184666"/>
                  </a:ext>
                </a:extLst>
              </a:tr>
              <a:tr h="241659">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604</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C 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505</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019126"/>
                  </a:ext>
                </a:extLst>
              </a:tr>
              <a:tr h="241659">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4034797"/>
                  </a:ext>
                </a:extLst>
              </a:tr>
            </a:tbl>
          </a:graphicData>
        </a:graphic>
      </p:graphicFrame>
      <p:sp>
        <p:nvSpPr>
          <p:cNvPr id="3" name="Rectangle 1"/>
          <p:cNvSpPr>
            <a:spLocks noChangeArrowheads="1"/>
          </p:cNvSpPr>
          <p:nvPr/>
        </p:nvSpPr>
        <p:spPr bwMode="auto">
          <a:xfrm>
            <a:off x="839645" y="1447800"/>
            <a:ext cx="373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Overhead Line Configuration Data:</a:t>
            </a:r>
            <a:endParaRPr kumimoji="0" lang="en-US" altLang="en-US" sz="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219448931"/>
              </p:ext>
            </p:extLst>
          </p:nvPr>
        </p:nvGraphicFramePr>
        <p:xfrm>
          <a:off x="839645" y="4754721"/>
          <a:ext cx="3352799" cy="807879"/>
        </p:xfrm>
        <a:graphic>
          <a:graphicData uri="http://schemas.openxmlformats.org/drawingml/2006/table">
            <a:tbl>
              <a:tblPr/>
              <a:tblGrid>
                <a:gridCol w="524932">
                  <a:extLst>
                    <a:ext uri="{9D8B030D-6E8A-4147-A177-3AD203B41FA5}">
                      <a16:colId xmlns:a16="http://schemas.microsoft.com/office/drawing/2014/main" val="4092333474"/>
                    </a:ext>
                  </a:extLst>
                </a:gridCol>
                <a:gridCol w="580075">
                  <a:extLst>
                    <a:ext uri="{9D8B030D-6E8A-4147-A177-3AD203B41FA5}">
                      <a16:colId xmlns:a16="http://schemas.microsoft.com/office/drawing/2014/main" val="2629908863"/>
                    </a:ext>
                  </a:extLst>
                </a:gridCol>
                <a:gridCol w="1091809">
                  <a:extLst>
                    <a:ext uri="{9D8B030D-6E8A-4147-A177-3AD203B41FA5}">
                      <a16:colId xmlns:a16="http://schemas.microsoft.com/office/drawing/2014/main" val="175407747"/>
                    </a:ext>
                  </a:extLst>
                </a:gridCol>
                <a:gridCol w="564240">
                  <a:extLst>
                    <a:ext uri="{9D8B030D-6E8A-4147-A177-3AD203B41FA5}">
                      <a16:colId xmlns:a16="http://schemas.microsoft.com/office/drawing/2014/main" val="2478373229"/>
                    </a:ext>
                  </a:extLst>
                </a:gridCol>
                <a:gridCol w="591743">
                  <a:extLst>
                    <a:ext uri="{9D8B030D-6E8A-4147-A177-3AD203B41FA5}">
                      <a16:colId xmlns:a16="http://schemas.microsoft.com/office/drawing/2014/main" val="2678347269"/>
                    </a:ext>
                  </a:extLst>
                </a:gridCol>
              </a:tblGrid>
              <a:tr h="300970">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Config</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Phasing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Cable</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Neutral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Space ID</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348979705"/>
                  </a:ext>
                </a:extLst>
              </a:tr>
              <a:tr h="308630">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606</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B C N</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250,000 AA, CN</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None</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68128"/>
                  </a:ext>
                </a:extLst>
              </a:tr>
              <a:tr h="198279">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607</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 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AA, TS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Cu</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439412"/>
                  </a:ext>
                </a:extLst>
              </a:tr>
            </a:tbl>
          </a:graphicData>
        </a:graphic>
      </p:graphicFrame>
      <p:sp>
        <p:nvSpPr>
          <p:cNvPr id="10" name="Rectangle 2"/>
          <p:cNvSpPr>
            <a:spLocks noChangeArrowheads="1"/>
          </p:cNvSpPr>
          <p:nvPr/>
        </p:nvSpPr>
        <p:spPr bwMode="auto">
          <a:xfrm>
            <a:off x="667127" y="4325580"/>
            <a:ext cx="39080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Underground Line Configuration Data:</a:t>
            </a:r>
          </a:p>
        </p:txBody>
      </p:sp>
      <p:graphicFrame>
        <p:nvGraphicFramePr>
          <p:cNvPr id="7" name="Table 6"/>
          <p:cNvGraphicFramePr>
            <a:graphicFrameLocks noGrp="1"/>
          </p:cNvGraphicFramePr>
          <p:nvPr>
            <p:extLst>
              <p:ext uri="{D42A27DB-BD31-4B8C-83A1-F6EECF244321}">
                <p14:modId xmlns:p14="http://schemas.microsoft.com/office/powerpoint/2010/main" val="1260935376"/>
              </p:ext>
            </p:extLst>
          </p:nvPr>
        </p:nvGraphicFramePr>
        <p:xfrm>
          <a:off x="4876798" y="1525614"/>
          <a:ext cx="3505201" cy="3045211"/>
        </p:xfrm>
        <a:graphic>
          <a:graphicData uri="http://schemas.openxmlformats.org/drawingml/2006/table">
            <a:tbl>
              <a:tblPr/>
              <a:tblGrid>
                <a:gridCol w="663000">
                  <a:extLst>
                    <a:ext uri="{9D8B030D-6E8A-4147-A177-3AD203B41FA5}">
                      <a16:colId xmlns:a16="http://schemas.microsoft.com/office/drawing/2014/main" val="1676774900"/>
                    </a:ext>
                  </a:extLst>
                </a:gridCol>
                <a:gridCol w="624423">
                  <a:extLst>
                    <a:ext uri="{9D8B030D-6E8A-4147-A177-3AD203B41FA5}">
                      <a16:colId xmlns:a16="http://schemas.microsoft.com/office/drawing/2014/main" val="2516181946"/>
                    </a:ext>
                  </a:extLst>
                </a:gridCol>
                <a:gridCol w="805648">
                  <a:extLst>
                    <a:ext uri="{9D8B030D-6E8A-4147-A177-3AD203B41FA5}">
                      <a16:colId xmlns:a16="http://schemas.microsoft.com/office/drawing/2014/main" val="1299800121"/>
                    </a:ext>
                  </a:extLst>
                </a:gridCol>
                <a:gridCol w="706065">
                  <a:extLst>
                    <a:ext uri="{9D8B030D-6E8A-4147-A177-3AD203B41FA5}">
                      <a16:colId xmlns:a16="http://schemas.microsoft.com/office/drawing/2014/main" val="56801718"/>
                    </a:ext>
                  </a:extLst>
                </a:gridCol>
                <a:gridCol w="706065">
                  <a:extLst>
                    <a:ext uri="{9D8B030D-6E8A-4147-A177-3AD203B41FA5}">
                      <a16:colId xmlns:a16="http://schemas.microsoft.com/office/drawing/2014/main" val="1778068137"/>
                    </a:ext>
                  </a:extLst>
                </a:gridCol>
              </a:tblGrid>
              <a:tr h="234247">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 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 B</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Length(ft.)</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Config</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Phasing</a:t>
                      </a:r>
                      <a:endParaRPr lang="en-US"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119943402"/>
                  </a:ext>
                </a:extLst>
              </a:tr>
              <a:tr h="234247">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911543"/>
                  </a:ext>
                </a:extLst>
              </a:tr>
              <a:tr h="234247">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602</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0406893"/>
                  </a:ext>
                </a:extLst>
              </a:tr>
              <a:tr h="234247">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634</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XFM-1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2213099"/>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646</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603</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755449"/>
                  </a:ext>
                </a:extLst>
              </a:tr>
              <a:tr h="234247">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RG60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0842188"/>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684</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607</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316468"/>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3705451"/>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684</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604</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919380"/>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556988"/>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692</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Switch</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225655"/>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684</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605</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677505"/>
                  </a:ext>
                </a:extLst>
              </a:tr>
              <a:tr h="234247">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692</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606</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338362"/>
                  </a:ext>
                </a:extLst>
              </a:tr>
            </a:tbl>
          </a:graphicData>
        </a:graphic>
      </p:graphicFrame>
      <p:sp>
        <p:nvSpPr>
          <p:cNvPr id="9" name="Rectangle 1"/>
          <p:cNvSpPr>
            <a:spLocks noChangeArrowheads="1"/>
          </p:cNvSpPr>
          <p:nvPr/>
        </p:nvSpPr>
        <p:spPr bwMode="auto">
          <a:xfrm>
            <a:off x="5486400" y="1126042"/>
            <a:ext cx="304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Line Segment Data:</a:t>
            </a:r>
          </a:p>
        </p:txBody>
      </p:sp>
      <p:graphicFrame>
        <p:nvGraphicFramePr>
          <p:cNvPr id="16" name="Table 15"/>
          <p:cNvGraphicFramePr>
            <a:graphicFrameLocks noGrp="1"/>
          </p:cNvGraphicFramePr>
          <p:nvPr>
            <p:extLst>
              <p:ext uri="{D42A27DB-BD31-4B8C-83A1-F6EECF244321}">
                <p14:modId xmlns:p14="http://schemas.microsoft.com/office/powerpoint/2010/main" val="955103653"/>
              </p:ext>
            </p:extLst>
          </p:nvPr>
        </p:nvGraphicFramePr>
        <p:xfrm>
          <a:off x="4628083" y="5158660"/>
          <a:ext cx="3753917" cy="609600"/>
        </p:xfrm>
        <a:graphic>
          <a:graphicData uri="http://schemas.openxmlformats.org/drawingml/2006/table">
            <a:tbl>
              <a:tblPr/>
              <a:tblGrid>
                <a:gridCol w="629717">
                  <a:extLst>
                    <a:ext uri="{9D8B030D-6E8A-4147-A177-3AD203B41FA5}">
                      <a16:colId xmlns:a16="http://schemas.microsoft.com/office/drawing/2014/main" val="4092333474"/>
                    </a:ext>
                  </a:extLst>
                </a:gridCol>
                <a:gridCol w="533400">
                  <a:extLst>
                    <a:ext uri="{9D8B030D-6E8A-4147-A177-3AD203B41FA5}">
                      <a16:colId xmlns:a16="http://schemas.microsoft.com/office/drawing/2014/main" val="54632930"/>
                    </a:ext>
                  </a:extLst>
                </a:gridCol>
                <a:gridCol w="685800">
                  <a:extLst>
                    <a:ext uri="{9D8B030D-6E8A-4147-A177-3AD203B41FA5}">
                      <a16:colId xmlns:a16="http://schemas.microsoft.com/office/drawing/2014/main" val="2629908863"/>
                    </a:ext>
                  </a:extLst>
                </a:gridCol>
                <a:gridCol w="609600">
                  <a:extLst>
                    <a:ext uri="{9D8B030D-6E8A-4147-A177-3AD203B41FA5}">
                      <a16:colId xmlns:a16="http://schemas.microsoft.com/office/drawing/2014/main" val="175407747"/>
                    </a:ext>
                  </a:extLst>
                </a:gridCol>
                <a:gridCol w="730582">
                  <a:extLst>
                    <a:ext uri="{9D8B030D-6E8A-4147-A177-3AD203B41FA5}">
                      <a16:colId xmlns:a16="http://schemas.microsoft.com/office/drawing/2014/main" val="2478373229"/>
                    </a:ext>
                  </a:extLst>
                </a:gridCol>
                <a:gridCol w="564818">
                  <a:extLst>
                    <a:ext uri="{9D8B030D-6E8A-4147-A177-3AD203B41FA5}">
                      <a16:colId xmlns:a16="http://schemas.microsoft.com/office/drawing/2014/main" val="2678347269"/>
                    </a:ext>
                  </a:extLst>
                </a:gridCol>
              </a:tblGrid>
              <a:tr h="300970">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Base kV.</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Phasing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Angle</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MVAsc3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MVAsc1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348979705"/>
                  </a:ext>
                </a:extLst>
              </a:tr>
              <a:tr h="308630">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606</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1.0001</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B C N</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68128"/>
                  </a:ext>
                </a:extLst>
              </a:tr>
            </a:tbl>
          </a:graphicData>
        </a:graphic>
      </p:graphicFrame>
      <p:sp>
        <p:nvSpPr>
          <p:cNvPr id="17" name="Rectangle 2"/>
          <p:cNvSpPr>
            <a:spLocks noChangeArrowheads="1"/>
          </p:cNvSpPr>
          <p:nvPr/>
        </p:nvSpPr>
        <p:spPr bwMode="auto">
          <a:xfrm>
            <a:off x="5704940" y="4773785"/>
            <a:ext cx="1696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Source Data:</a:t>
            </a:r>
          </a:p>
        </p:txBody>
      </p:sp>
    </p:spTree>
    <p:extLst>
      <p:ext uri="{BB962C8B-B14F-4D97-AF65-F5344CB8AC3E}">
        <p14:creationId xmlns:p14="http://schemas.microsoft.com/office/powerpoint/2010/main" val="383383172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245612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Given Parameters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2" name="Rectangle 11"/>
          <p:cNvSpPr/>
          <p:nvPr/>
        </p:nvSpPr>
        <p:spPr>
          <a:xfrm>
            <a:off x="228600" y="1339493"/>
            <a:ext cx="4572000" cy="4247317"/>
          </a:xfrm>
          <a:prstGeom prst="rect">
            <a:avLst/>
          </a:prstGeom>
        </p:spPr>
        <p:txBody>
          <a:bodyPr>
            <a:spAutoFit/>
          </a:bodyPr>
          <a:lstStyle/>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601:</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Times New Roman" panose="02020603050405020304" pitchFamily="18" charset="0"/>
                <a:ea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0.3465  1.0179   0.1560  0.5017   0.1580  0.4236</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0.3375  1.0478   0.1535  0.3849</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0.3414  1.0348</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602:</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0.7526  1.1814   0.1580  0.4236   0.1560  0.5017</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0.7475  1.1983   0.1535  0.3849</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0.7436  1.2112</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603:</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1.3294  1.3471   0.2066  0.4591</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1.3238  1.3569</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604:</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1.3238  1.3569   0.0000  0.0000   0.2066  0.4591</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1.3294  1.3471</a:t>
            </a:r>
            <a:endParaRPr lang="en-US" sz="1200" b="1" i="1" dirty="0">
              <a:latin typeface="Times New Roman" panose="02020603050405020304" pitchFamily="18" charset="0"/>
              <a:ea typeface="Times New Roman" panose="02020603050405020304" pitchFamily="18" charset="0"/>
            </a:endParaRPr>
          </a:p>
        </p:txBody>
      </p:sp>
      <p:sp>
        <p:nvSpPr>
          <p:cNvPr id="14" name="Rectangle 13"/>
          <p:cNvSpPr/>
          <p:nvPr/>
        </p:nvSpPr>
        <p:spPr>
          <a:xfrm>
            <a:off x="4577486" y="1385411"/>
            <a:ext cx="4572000" cy="4401205"/>
          </a:xfrm>
          <a:prstGeom prst="rect">
            <a:avLst/>
          </a:prstGeom>
        </p:spPr>
        <p:txBody>
          <a:bodyPr>
            <a:spAutoFit/>
          </a:bodyPr>
          <a:lstStyle/>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605:</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1.3292  1.3475</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606:</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0.7982  0.4463   0.3192  0.0328   0.2849 -0.0143</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0.7891  0.4041   0.3192  0.0328</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0.7982  0.4463</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B in micro Siemens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96.8897    0.0000    0.0000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96.8897    0.0000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96.8897</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607:</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1.3425  0.5124   0.0000  0.0000   0.0000  0.0000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B in micro Siemens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88.9912    0.0000    0.0000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a:t>
            </a:r>
            <a:endParaRPr lang="en-US" sz="12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79183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4366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a:t>
            </a:r>
            <a:r>
              <a:rPr kumimoji="0" lang="en-US" sz="2400" b="0" i="0" u="none" strike="noStrike" kern="1200" cap="none" spc="0" normalizeH="0" noProof="0" dirty="0">
                <a:ln>
                  <a:noFill/>
                </a:ln>
                <a:solidFill>
                  <a:srgbClr val="000000"/>
                </a:solidFill>
                <a:effectLst/>
                <a:uLnTx/>
                <a:uFillTx/>
                <a:latin typeface="Times" charset="0"/>
                <a:ea typeface="+mn-ea"/>
                <a:cs typeface="+mn-cs"/>
              </a:rPr>
              <a:t> Model -- </a:t>
            </a:r>
            <a:r>
              <a:rPr kumimoji="0" lang="en-US" sz="2400" b="0" i="0" u="none" strike="noStrike" kern="1200" cap="none" spc="0" normalizeH="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1243135436"/>
              </p:ext>
            </p:extLst>
          </p:nvPr>
        </p:nvGraphicFramePr>
        <p:xfrm>
          <a:off x="2596286" y="1756475"/>
          <a:ext cx="3753917" cy="609600"/>
        </p:xfrm>
        <a:graphic>
          <a:graphicData uri="http://schemas.openxmlformats.org/drawingml/2006/table">
            <a:tbl>
              <a:tblPr/>
              <a:tblGrid>
                <a:gridCol w="629717">
                  <a:extLst>
                    <a:ext uri="{9D8B030D-6E8A-4147-A177-3AD203B41FA5}">
                      <a16:colId xmlns:a16="http://schemas.microsoft.com/office/drawing/2014/main" val="4092333474"/>
                    </a:ext>
                  </a:extLst>
                </a:gridCol>
                <a:gridCol w="533400">
                  <a:extLst>
                    <a:ext uri="{9D8B030D-6E8A-4147-A177-3AD203B41FA5}">
                      <a16:colId xmlns:a16="http://schemas.microsoft.com/office/drawing/2014/main" val="54632930"/>
                    </a:ext>
                  </a:extLst>
                </a:gridCol>
                <a:gridCol w="685800">
                  <a:extLst>
                    <a:ext uri="{9D8B030D-6E8A-4147-A177-3AD203B41FA5}">
                      <a16:colId xmlns:a16="http://schemas.microsoft.com/office/drawing/2014/main" val="2629908863"/>
                    </a:ext>
                  </a:extLst>
                </a:gridCol>
                <a:gridCol w="609600">
                  <a:extLst>
                    <a:ext uri="{9D8B030D-6E8A-4147-A177-3AD203B41FA5}">
                      <a16:colId xmlns:a16="http://schemas.microsoft.com/office/drawing/2014/main" val="175407747"/>
                    </a:ext>
                  </a:extLst>
                </a:gridCol>
                <a:gridCol w="730582">
                  <a:extLst>
                    <a:ext uri="{9D8B030D-6E8A-4147-A177-3AD203B41FA5}">
                      <a16:colId xmlns:a16="http://schemas.microsoft.com/office/drawing/2014/main" val="2478373229"/>
                    </a:ext>
                  </a:extLst>
                </a:gridCol>
                <a:gridCol w="564818">
                  <a:extLst>
                    <a:ext uri="{9D8B030D-6E8A-4147-A177-3AD203B41FA5}">
                      <a16:colId xmlns:a16="http://schemas.microsoft.com/office/drawing/2014/main" val="2678347269"/>
                    </a:ext>
                  </a:extLst>
                </a:gridCol>
              </a:tblGrid>
              <a:tr h="300970">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Base kV.</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Phasing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Angle</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MVAsc3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MVAsc1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348979705"/>
                  </a:ext>
                </a:extLst>
              </a:tr>
              <a:tr h="308630">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606</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1.0001</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B C N</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68128"/>
                  </a:ext>
                </a:extLst>
              </a:tr>
            </a:tbl>
          </a:graphicData>
        </a:graphic>
      </p:graphicFrame>
      <p:sp>
        <p:nvSpPr>
          <p:cNvPr id="9" name="Rectangle 2"/>
          <p:cNvSpPr>
            <a:spLocks noChangeArrowheads="1"/>
          </p:cNvSpPr>
          <p:nvPr/>
        </p:nvSpPr>
        <p:spPr bwMode="auto">
          <a:xfrm>
            <a:off x="3673143" y="1356211"/>
            <a:ext cx="16965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Source Data:</a:t>
            </a:r>
          </a:p>
        </p:txBody>
      </p:sp>
      <p:sp>
        <p:nvSpPr>
          <p:cNvPr id="2" name="Rectangle 1"/>
          <p:cNvSpPr/>
          <p:nvPr/>
        </p:nvSpPr>
        <p:spPr>
          <a:xfrm>
            <a:off x="990600" y="3231486"/>
            <a:ext cx="7239000" cy="2031325"/>
          </a:xfrm>
          <a:prstGeom prst="rect">
            <a:avLst/>
          </a:prstGeom>
        </p:spPr>
        <p:txBody>
          <a:bodyPr wrap="square">
            <a:spAutoFit/>
          </a:bodyPr>
          <a:lstStyle/>
          <a:p>
            <a:r>
              <a:rPr lang="en-US" sz="1800" dirty="0">
                <a:latin typeface="Calibri" panose="020F0502020204030204" pitchFamily="34" charset="0"/>
              </a:rPr>
              <a:t>// define a new circuit</a:t>
            </a:r>
          </a:p>
          <a:p>
            <a:r>
              <a:rPr lang="en-US" sz="1800" dirty="0">
                <a:latin typeface="Calibri" panose="020F0502020204030204" pitchFamily="34" charset="0"/>
              </a:rPr>
              <a:t>Clear </a:t>
            </a:r>
          </a:p>
          <a:p>
            <a:r>
              <a:rPr lang="en-US" sz="1800" dirty="0">
                <a:latin typeface="Calibri" panose="020F0502020204030204" pitchFamily="34" charset="0"/>
              </a:rPr>
              <a:t>Set </a:t>
            </a:r>
            <a:r>
              <a:rPr lang="en-US" sz="1800" dirty="0" err="1">
                <a:latin typeface="Calibri" panose="020F0502020204030204" pitchFamily="34" charset="0"/>
              </a:rPr>
              <a:t>DefaultBaseFrequency</a:t>
            </a:r>
            <a:r>
              <a:rPr lang="en-US" sz="1800" dirty="0">
                <a:latin typeface="Calibri" panose="020F0502020204030204" pitchFamily="34" charset="0"/>
              </a:rPr>
              <a:t>=60</a:t>
            </a:r>
          </a:p>
          <a:p>
            <a:r>
              <a:rPr lang="en-US" sz="1800" dirty="0">
                <a:latin typeface="Calibri" panose="020F0502020204030204" pitchFamily="34" charset="0"/>
              </a:rPr>
              <a:t>new circuit.IEEE13Nodeckt </a:t>
            </a:r>
          </a:p>
          <a:p>
            <a:r>
              <a:rPr lang="en-US" sz="1800" dirty="0">
                <a:latin typeface="Calibri" panose="020F0502020204030204" pitchFamily="34" charset="0"/>
              </a:rPr>
              <a:t>~ </a:t>
            </a:r>
            <a:r>
              <a:rPr lang="en-US" sz="1800" dirty="0" err="1">
                <a:latin typeface="Calibri" panose="020F0502020204030204" pitchFamily="34" charset="0"/>
              </a:rPr>
              <a:t>basekv</a:t>
            </a:r>
            <a:r>
              <a:rPr lang="en-US" sz="1800" dirty="0">
                <a:latin typeface="Calibri" panose="020F0502020204030204" pitchFamily="34" charset="0"/>
              </a:rPr>
              <a:t>=115 pu=1.0001 phases=3 bus1=</a:t>
            </a:r>
            <a:r>
              <a:rPr lang="en-US" sz="1800" dirty="0" err="1">
                <a:latin typeface="Calibri" panose="020F0502020204030204" pitchFamily="34" charset="0"/>
              </a:rPr>
              <a:t>SourceBus</a:t>
            </a:r>
            <a:r>
              <a:rPr lang="en-US" sz="1800" dirty="0">
                <a:latin typeface="Calibri" panose="020F0502020204030204" pitchFamily="34" charset="0"/>
              </a:rPr>
              <a:t>  </a:t>
            </a:r>
          </a:p>
          <a:p>
            <a:r>
              <a:rPr lang="en-US" sz="1800" dirty="0">
                <a:latin typeface="Calibri" panose="020F0502020204030204" pitchFamily="34" charset="0"/>
              </a:rPr>
              <a:t>~ Angle=30                                                         </a:t>
            </a:r>
          </a:p>
          <a:p>
            <a:r>
              <a:rPr lang="en-US" sz="1800" dirty="0">
                <a:latin typeface="Calibri" panose="020F0502020204030204" pitchFamily="34" charset="0"/>
              </a:rPr>
              <a:t>~ MVAsc3=20000 MVASC1=21000 </a:t>
            </a:r>
            <a:endParaRPr lang="en-US" sz="1800" dirty="0"/>
          </a:p>
        </p:txBody>
      </p:sp>
      <p:sp>
        <p:nvSpPr>
          <p:cNvPr id="11" name="Rectangle 2"/>
          <p:cNvSpPr>
            <a:spLocks noChangeArrowheads="1"/>
          </p:cNvSpPr>
          <p:nvPr/>
        </p:nvSpPr>
        <p:spPr bwMode="auto">
          <a:xfrm>
            <a:off x="910740" y="269883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Tree>
    <p:extLst>
      <p:ext uri="{BB962C8B-B14F-4D97-AF65-F5344CB8AC3E}">
        <p14:creationId xmlns:p14="http://schemas.microsoft.com/office/powerpoint/2010/main" val="13732564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4366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00200"/>
            <a:ext cx="5334000"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new circuit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DefaultBaseFrequency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circuit.IEEE13Nodeckt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pu=1.0001 phases=3 bus1=</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Angle=30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MVAsc3=20000 MVASC1=21000 </a:t>
            </a: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1" name="Rectangle 2"/>
          <p:cNvSpPr>
            <a:spLocks noChangeArrowheads="1"/>
          </p:cNvSpPr>
          <p:nvPr/>
        </p:nvSpPr>
        <p:spPr bwMode="auto">
          <a:xfrm>
            <a:off x="1019192" y="1219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5" name="Rectangle 2"/>
          <p:cNvSpPr>
            <a:spLocks noChangeArrowheads="1"/>
          </p:cNvSpPr>
          <p:nvPr/>
        </p:nvSpPr>
        <p:spPr bwMode="auto">
          <a:xfrm>
            <a:off x="990600" y="35622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996086" y="3733800"/>
            <a:ext cx="4495800" cy="750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 or !</a:t>
            </a:r>
          </a:p>
        </p:txBody>
      </p:sp>
      <p:sp>
        <p:nvSpPr>
          <p:cNvPr id="17" name="TextBox 16"/>
          <p:cNvSpPr txBox="1"/>
          <p:nvPr/>
        </p:nvSpPr>
        <p:spPr>
          <a:xfrm>
            <a:off x="1371600" y="4343400"/>
            <a:ext cx="7239000" cy="369332"/>
          </a:xfrm>
          <a:prstGeom prst="rect">
            <a:avLst/>
          </a:prstGeom>
          <a:noFill/>
        </p:spPr>
        <p:txBody>
          <a:bodyPr wrap="square" rtlCol="0">
            <a:spAutoFit/>
          </a:bodyPr>
          <a:lstStyle/>
          <a:p>
            <a:pPr lvl="0" algn="just"/>
            <a:r>
              <a:rPr lang="en-US" sz="1800" dirty="0"/>
              <a:t>“//” or “!” indicate that this statement is a comment line.</a:t>
            </a:r>
            <a:endParaRPr lang="en-US" sz="900" baseline="30000" dirty="0"/>
          </a:p>
        </p:txBody>
      </p:sp>
      <p:sp>
        <p:nvSpPr>
          <p:cNvPr id="12" name="Title 1"/>
          <p:cNvSpPr txBox="1">
            <a:spLocks/>
          </p:cNvSpPr>
          <p:nvPr/>
        </p:nvSpPr>
        <p:spPr bwMode="auto">
          <a:xfrm>
            <a:off x="983835" y="4767571"/>
            <a:ext cx="4495800" cy="56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Clear</a:t>
            </a:r>
          </a:p>
        </p:txBody>
      </p:sp>
      <p:sp>
        <p:nvSpPr>
          <p:cNvPr id="13" name="TextBox 12"/>
          <p:cNvSpPr txBox="1"/>
          <p:nvPr/>
        </p:nvSpPr>
        <p:spPr>
          <a:xfrm>
            <a:off x="1421771" y="5221069"/>
            <a:ext cx="7493629" cy="64633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Clears all circuit element definitions from the DSS. This statement is </a:t>
            </a:r>
            <a:r>
              <a:rPr kumimoji="0" lang="en-US" sz="1800" b="1" i="0" u="none" strike="noStrike" kern="1200" cap="none" spc="0" normalizeH="0" baseline="0" noProof="0" dirty="0">
                <a:ln>
                  <a:noFill/>
                </a:ln>
                <a:solidFill>
                  <a:srgbClr val="000000"/>
                </a:solidFill>
                <a:effectLst/>
                <a:uLnTx/>
                <a:uFillTx/>
                <a:latin typeface="Times" charset="0"/>
                <a:ea typeface="+mn-ea"/>
                <a:cs typeface="+mn-cs"/>
              </a:rPr>
              <a:t>recommended</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at the beginning of all Master files for defining DSS circuits.</a:t>
            </a:r>
            <a:endParaRPr kumimoji="0" lang="en-US" sz="900" b="0" i="0" u="none" strike="noStrike" kern="1200" cap="none" spc="0" normalizeH="0" baseline="3000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713658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6096000" cy="369332"/>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 drive most of the workflow in OpenDSS.</a:t>
            </a:r>
            <a:endParaRPr lang="en-US" sz="1800" dirty="0"/>
          </a:p>
        </p:txBody>
      </p:sp>
      <p:pic>
        <p:nvPicPr>
          <p:cNvPr id="8" name="Picture 7"/>
          <p:cNvPicPr>
            <a:picLocks noChangeAspect="1"/>
          </p:cNvPicPr>
          <p:nvPr/>
        </p:nvPicPr>
        <p:blipFill>
          <a:blip r:embed="rId3"/>
          <a:stretch>
            <a:fillRect/>
          </a:stretch>
        </p:blipFill>
        <p:spPr>
          <a:xfrm>
            <a:off x="861964" y="1371600"/>
            <a:ext cx="7763052" cy="4114800"/>
          </a:xfrm>
          <a:prstGeom prst="rect">
            <a:avLst/>
          </a:prstGeom>
        </p:spPr>
      </p:pic>
      <p:sp>
        <p:nvSpPr>
          <p:cNvPr id="9" name="Rectangle 8"/>
          <p:cNvSpPr/>
          <p:nvPr/>
        </p:nvSpPr>
        <p:spPr bwMode="auto">
          <a:xfrm>
            <a:off x="861964" y="1524000"/>
            <a:ext cx="3024236"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TextBox 9"/>
          <p:cNvSpPr txBox="1"/>
          <p:nvPr/>
        </p:nvSpPr>
        <p:spPr>
          <a:xfrm>
            <a:off x="990600" y="5574268"/>
            <a:ext cx="7772400" cy="369332"/>
          </a:xfrm>
          <a:prstGeom prst="rect">
            <a:avLst/>
          </a:prstGeom>
          <a:noFill/>
        </p:spPr>
        <p:txBody>
          <a:bodyPr wrap="square" rtlCol="0">
            <a:spAutoFit/>
          </a:bodyPr>
          <a:lstStyle/>
          <a:p>
            <a:r>
              <a:rPr lang="en-US" sz="1800" b="1" dirty="0">
                <a:solidFill>
                  <a:srgbClr val="FF0000"/>
                </a:solidFill>
              </a:rPr>
              <a:t>Note that all these menus can be executed via writing alternative commands.</a:t>
            </a:r>
          </a:p>
        </p:txBody>
      </p:sp>
    </p:spTree>
    <p:extLst>
      <p:ext uri="{BB962C8B-B14F-4D97-AF65-F5344CB8AC3E}">
        <p14:creationId xmlns:p14="http://schemas.microsoft.com/office/powerpoint/2010/main" val="30041485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4366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00200"/>
            <a:ext cx="5334000"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new circuit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DefaultBaseFrequency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circuit.IEEE13Nodeckt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pu=1.0001 phases=3 bus1=</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Angle=30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MVAsc3=20000 MVASC1=21000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19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0" name="Title 1"/>
          <p:cNvSpPr txBox="1">
            <a:spLocks/>
          </p:cNvSpPr>
          <p:nvPr/>
        </p:nvSpPr>
        <p:spPr bwMode="auto">
          <a:xfrm>
            <a:off x="1019192" y="3886200"/>
            <a:ext cx="5261919"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Set </a:t>
            </a:r>
            <a:r>
              <a:rPr lang="en-US" sz="2400" kern="0" dirty="0" err="1">
                <a:latin typeface="Times New Roman" panose="02020603050405020304" pitchFamily="18" charset="0"/>
                <a:cs typeface="Times New Roman" panose="02020603050405020304" pitchFamily="18" charset="0"/>
              </a:rPr>
              <a:t>DefaultBaseFrequency</a:t>
            </a:r>
            <a:endParaRPr lang="en-US" sz="2400" kern="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352035" y="4321314"/>
            <a:ext cx="7334765" cy="646331"/>
          </a:xfrm>
          <a:prstGeom prst="rect">
            <a:avLst/>
          </a:prstGeom>
          <a:noFill/>
        </p:spPr>
        <p:txBody>
          <a:bodyPr wrap="square" rtlCol="0">
            <a:spAutoFit/>
          </a:bodyPr>
          <a:lstStyle/>
          <a:p>
            <a:pPr lvl="0" algn="just"/>
            <a:r>
              <a:rPr lang="en-US" sz="1800" dirty="0"/>
              <a:t>It sets Default Base Frequency, in Hz. The default value when first installed is 60 Hz.  {50|60}, Hz</a:t>
            </a:r>
          </a:p>
        </p:txBody>
      </p:sp>
      <p:sp>
        <p:nvSpPr>
          <p:cNvPr id="15" name="Rectangle 2"/>
          <p:cNvSpPr>
            <a:spLocks noChangeArrowheads="1"/>
          </p:cNvSpPr>
          <p:nvPr/>
        </p:nvSpPr>
        <p:spPr bwMode="auto">
          <a:xfrm>
            <a:off x="990600" y="3581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1007925" y="4946789"/>
            <a:ext cx="5867400" cy="5396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circuit.IEEE13Nodeckt </a:t>
            </a:r>
          </a:p>
        </p:txBody>
      </p:sp>
      <p:sp>
        <p:nvSpPr>
          <p:cNvPr id="14" name="TextBox 13"/>
          <p:cNvSpPr txBox="1"/>
          <p:nvPr/>
        </p:nvSpPr>
        <p:spPr>
          <a:xfrm>
            <a:off x="1352035" y="5467290"/>
            <a:ext cx="7147264" cy="369332"/>
          </a:xfrm>
          <a:prstGeom prst="rect">
            <a:avLst/>
          </a:prstGeom>
          <a:noFill/>
        </p:spPr>
        <p:txBody>
          <a:bodyPr wrap="square" rtlCol="0">
            <a:spAutoFit/>
          </a:bodyPr>
          <a:lstStyle/>
          <a:p>
            <a:pPr lvl="0" algn="just"/>
            <a:r>
              <a:rPr lang="en-US" sz="1800" dirty="0"/>
              <a:t>It creates a new circuit object named IEEE13Nodeckt. </a:t>
            </a:r>
          </a:p>
        </p:txBody>
      </p:sp>
    </p:spTree>
    <p:extLst>
      <p:ext uri="{BB962C8B-B14F-4D97-AF65-F5344CB8AC3E}">
        <p14:creationId xmlns:p14="http://schemas.microsoft.com/office/powerpoint/2010/main" val="382974122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4366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5334000"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new circuit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DefaultBaseFrequency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circuit.IEEE13Nodeckt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pu=1.0001 phases=3 bus1=</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Angle=30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MVAsc3=20000 MVASC1=21000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00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5" name="Title 1"/>
          <p:cNvSpPr txBox="1">
            <a:spLocks/>
          </p:cNvSpPr>
          <p:nvPr/>
        </p:nvSpPr>
        <p:spPr bwMode="auto">
          <a:xfrm>
            <a:off x="1021630" y="3962400"/>
            <a:ext cx="43434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solidFill>
                  <a:srgbClr val="C00000"/>
                </a:solidFill>
                <a:latin typeface="Times New Roman" panose="02020603050405020304" pitchFamily="18" charset="0"/>
                <a:cs typeface="Times New Roman" panose="02020603050405020304" pitchFamily="18" charset="0"/>
              </a:rPr>
              <a:t>~</a:t>
            </a:r>
            <a:endParaRPr lang="en-US" sz="2800" kern="0"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323992" y="4343400"/>
            <a:ext cx="7591408" cy="646331"/>
          </a:xfrm>
          <a:prstGeom prst="rect">
            <a:avLst/>
          </a:prstGeom>
          <a:noFill/>
        </p:spPr>
        <p:txBody>
          <a:bodyPr wrap="square" rtlCol="0">
            <a:spAutoFit/>
          </a:bodyPr>
          <a:lstStyle/>
          <a:p>
            <a:pPr lvl="0" algn="just"/>
            <a:r>
              <a:rPr lang="en-US" sz="1800" dirty="0"/>
              <a:t>It is a More Command. The More command continues editing the active object. The same as M or More.</a:t>
            </a:r>
          </a:p>
        </p:txBody>
      </p:sp>
      <p:sp>
        <p:nvSpPr>
          <p:cNvPr id="17" name="Rectangle 2"/>
          <p:cNvSpPr>
            <a:spLocks noChangeArrowheads="1"/>
          </p:cNvSpPr>
          <p:nvPr/>
        </p:nvSpPr>
        <p:spPr bwMode="auto">
          <a:xfrm>
            <a:off x="990600" y="3657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2" name="Title 1"/>
          <p:cNvSpPr txBox="1">
            <a:spLocks/>
          </p:cNvSpPr>
          <p:nvPr/>
        </p:nvSpPr>
        <p:spPr bwMode="auto">
          <a:xfrm>
            <a:off x="968654" y="4981039"/>
            <a:ext cx="4343400" cy="485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solidFill>
                  <a:srgbClr val="C00000"/>
                </a:solidFill>
                <a:latin typeface="Times New Roman" panose="02020603050405020304" pitchFamily="18" charset="0"/>
                <a:cs typeface="Times New Roman" panose="02020603050405020304" pitchFamily="18" charset="0"/>
              </a:rPr>
              <a:t>basekv</a:t>
            </a:r>
            <a:r>
              <a:rPr lang="en-US" sz="2400" kern="0" dirty="0">
                <a:solidFill>
                  <a:srgbClr val="C00000"/>
                </a:solidFill>
                <a:latin typeface="Times New Roman" panose="02020603050405020304" pitchFamily="18" charset="0"/>
                <a:cs typeface="Times New Roman" panose="02020603050405020304" pitchFamily="18" charset="0"/>
              </a:rPr>
              <a:t> (</a:t>
            </a:r>
            <a:r>
              <a:rPr lang="en-US" sz="2400" kern="0" dirty="0" err="1">
                <a:solidFill>
                  <a:srgbClr val="C00000"/>
                </a:solidFill>
                <a:latin typeface="Times New Roman" panose="02020603050405020304" pitchFamily="18" charset="0"/>
                <a:cs typeface="Times New Roman" panose="02020603050405020304" pitchFamily="18" charset="0"/>
              </a:rPr>
              <a:t>Vsource</a:t>
            </a:r>
            <a:r>
              <a:rPr lang="en-US" sz="2400" kern="0" dirty="0">
                <a:solidFill>
                  <a:srgbClr val="C00000"/>
                </a:solidFill>
                <a:latin typeface="Times New Roman" panose="02020603050405020304" pitchFamily="18" charset="0"/>
                <a:cs typeface="Times New Roman" panose="02020603050405020304" pitchFamily="18" charset="0"/>
              </a:rPr>
              <a:t>)</a:t>
            </a:r>
            <a:endParaRPr lang="en-US" sz="2800" kern="0"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363362" y="5467290"/>
            <a:ext cx="6332838" cy="369332"/>
          </a:xfrm>
          <a:prstGeom prst="rect">
            <a:avLst/>
          </a:prstGeom>
          <a:noFill/>
        </p:spPr>
        <p:txBody>
          <a:bodyPr wrap="square" rtlCol="0">
            <a:spAutoFit/>
          </a:bodyPr>
          <a:lstStyle/>
          <a:p>
            <a:pPr lvl="0" algn="just"/>
            <a:r>
              <a:rPr lang="en-US" sz="1800" dirty="0"/>
              <a:t>Sets the nominal Line‐to‐line kV of </a:t>
            </a:r>
            <a:r>
              <a:rPr lang="en-US" sz="1800" dirty="0" err="1"/>
              <a:t>Vsource</a:t>
            </a:r>
            <a:r>
              <a:rPr lang="en-US" sz="1800" dirty="0"/>
              <a:t>.</a:t>
            </a:r>
          </a:p>
        </p:txBody>
      </p:sp>
    </p:spTree>
    <p:extLst>
      <p:ext uri="{BB962C8B-B14F-4D97-AF65-F5344CB8AC3E}">
        <p14:creationId xmlns:p14="http://schemas.microsoft.com/office/powerpoint/2010/main" val="3495663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4366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5334000"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new circuit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DefaultBaseFrequency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circuit.IEEE13Nodeckt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pu=1.0001 phases=3 bus1=</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Angle=30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MVAsc3=20000 MVASC1=21000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00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657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txBox="1">
            <a:spLocks/>
          </p:cNvSpPr>
          <p:nvPr/>
        </p:nvSpPr>
        <p:spPr bwMode="auto">
          <a:xfrm>
            <a:off x="990541" y="3927138"/>
            <a:ext cx="4343400" cy="4924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pu</a:t>
            </a:r>
            <a:endParaRPr lang="en-US" sz="40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316677" y="4318337"/>
            <a:ext cx="7522523" cy="923330"/>
          </a:xfrm>
          <a:prstGeom prst="rect">
            <a:avLst/>
          </a:prstGeom>
          <a:noFill/>
        </p:spPr>
        <p:txBody>
          <a:bodyPr wrap="square" rtlCol="0">
            <a:spAutoFit/>
          </a:bodyPr>
          <a:lstStyle/>
          <a:p>
            <a:pPr lvl="0" algn="just"/>
            <a:r>
              <a:rPr lang="en-US" sz="1800" dirty="0"/>
              <a:t>Actual per unit at which the source is operating. It is assumed balanced for all phases. In general, the voltage range is generally </a:t>
            </a:r>
            <a:r>
              <a:rPr lang="en-US" sz="1800" b="1" i="1" dirty="0"/>
              <a:t>±5%</a:t>
            </a:r>
            <a:r>
              <a:rPr lang="en-US" sz="1800" dirty="0"/>
              <a:t> of the nominal voltage. That means the </a:t>
            </a:r>
            <a:r>
              <a:rPr lang="en-US" sz="1800" dirty="0" err="1"/>
              <a:t>pu</a:t>
            </a:r>
            <a:r>
              <a:rPr lang="en-US" sz="1800" dirty="0"/>
              <a:t> is in the range of  0.95~1.05.</a:t>
            </a:r>
          </a:p>
        </p:txBody>
      </p:sp>
      <p:sp>
        <p:nvSpPr>
          <p:cNvPr id="12" name="Title 1"/>
          <p:cNvSpPr txBox="1">
            <a:spLocks/>
          </p:cNvSpPr>
          <p:nvPr/>
        </p:nvSpPr>
        <p:spPr bwMode="auto">
          <a:xfrm>
            <a:off x="988102" y="5166523"/>
            <a:ext cx="4343400" cy="5484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3200" kern="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363362" y="5619690"/>
            <a:ext cx="6332838" cy="369332"/>
          </a:xfrm>
          <a:prstGeom prst="rect">
            <a:avLst/>
          </a:prstGeom>
          <a:noFill/>
        </p:spPr>
        <p:txBody>
          <a:bodyPr wrap="square" rtlCol="0">
            <a:spAutoFit/>
          </a:bodyPr>
          <a:lstStyle/>
          <a:p>
            <a:pPr lvl="0" algn="just"/>
            <a:r>
              <a:rPr lang="en-US" sz="1800" dirty="0"/>
              <a:t>Number of phases. Default = 3.0. {1|2|3}.</a:t>
            </a:r>
          </a:p>
        </p:txBody>
      </p:sp>
    </p:spTree>
    <p:extLst>
      <p:ext uri="{BB962C8B-B14F-4D97-AF65-F5344CB8AC3E}">
        <p14:creationId xmlns:p14="http://schemas.microsoft.com/office/powerpoint/2010/main" val="131078015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4366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24000"/>
            <a:ext cx="5334000"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new circuit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DefaultBaseFrequency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circuit.IEEE13Nodeckt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pu=1.0001 phases=3 bus1=</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Angle=30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MVAsc3=20000 MVASC1=21000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505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txBox="1">
            <a:spLocks/>
          </p:cNvSpPr>
          <p:nvPr/>
        </p:nvSpPr>
        <p:spPr bwMode="auto">
          <a:xfrm>
            <a:off x="1008274" y="3829626"/>
            <a:ext cx="4343400" cy="513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40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302327" y="4267200"/>
            <a:ext cx="6927273" cy="369332"/>
          </a:xfrm>
          <a:prstGeom prst="rect">
            <a:avLst/>
          </a:prstGeom>
          <a:noFill/>
        </p:spPr>
        <p:txBody>
          <a:bodyPr wrap="square" rtlCol="0">
            <a:spAutoFit/>
          </a:bodyPr>
          <a:lstStyle/>
          <a:p>
            <a:pPr lvl="0" algn="just"/>
            <a:r>
              <a:rPr lang="en-US" sz="1800" dirty="0"/>
              <a:t>Name of bus to which the source's first terminal is connected. </a:t>
            </a:r>
          </a:p>
        </p:txBody>
      </p:sp>
      <p:sp>
        <p:nvSpPr>
          <p:cNvPr id="12" name="Title 1"/>
          <p:cNvSpPr txBox="1">
            <a:spLocks/>
          </p:cNvSpPr>
          <p:nvPr/>
        </p:nvSpPr>
        <p:spPr bwMode="auto">
          <a:xfrm>
            <a:off x="990600" y="4495800"/>
            <a:ext cx="4343400" cy="626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Angle</a:t>
            </a:r>
            <a:endParaRPr lang="en-US" sz="4000" kern="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287162" y="4953000"/>
            <a:ext cx="6332838" cy="369332"/>
          </a:xfrm>
          <a:prstGeom prst="rect">
            <a:avLst/>
          </a:prstGeom>
          <a:noFill/>
        </p:spPr>
        <p:txBody>
          <a:bodyPr wrap="square" rtlCol="0">
            <a:spAutoFit/>
          </a:bodyPr>
          <a:lstStyle/>
          <a:p>
            <a:pPr lvl="0" algn="just"/>
            <a:r>
              <a:rPr lang="en-US" sz="1800" dirty="0"/>
              <a:t>Base angle, in degrees, of the first phase.</a:t>
            </a:r>
          </a:p>
        </p:txBody>
      </p:sp>
      <p:sp>
        <p:nvSpPr>
          <p:cNvPr id="16" name="Title 1"/>
          <p:cNvSpPr txBox="1">
            <a:spLocks/>
          </p:cNvSpPr>
          <p:nvPr/>
        </p:nvSpPr>
        <p:spPr bwMode="auto">
          <a:xfrm>
            <a:off x="994867" y="5257800"/>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MVAsc3</a:t>
            </a:r>
            <a:endParaRPr lang="en-US" sz="40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287162" y="5715000"/>
            <a:ext cx="6332838" cy="369332"/>
          </a:xfrm>
          <a:prstGeom prst="rect">
            <a:avLst/>
          </a:prstGeom>
          <a:noFill/>
        </p:spPr>
        <p:txBody>
          <a:bodyPr wrap="square" rtlCol="0">
            <a:spAutoFit/>
          </a:bodyPr>
          <a:lstStyle/>
          <a:p>
            <a:pPr lvl="0" algn="just"/>
            <a:r>
              <a:rPr lang="en-US" sz="1800" dirty="0"/>
              <a:t>3‐phase short circuit MVA.</a:t>
            </a:r>
          </a:p>
        </p:txBody>
      </p:sp>
    </p:spTree>
    <p:extLst>
      <p:ext uri="{BB962C8B-B14F-4D97-AF65-F5344CB8AC3E}">
        <p14:creationId xmlns:p14="http://schemas.microsoft.com/office/powerpoint/2010/main" val="24723482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4366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5334000"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new circuit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DefaultBaseFrequency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circuit.IEEE13Nodeckt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pu=1.0001 phases=3 bus1=</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Angle=30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MVAsc3=20000 MVASC1=21000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7908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txBox="1">
            <a:spLocks/>
          </p:cNvSpPr>
          <p:nvPr/>
        </p:nvSpPr>
        <p:spPr bwMode="auto">
          <a:xfrm>
            <a:off x="994867" y="4186123"/>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MVAsc1</a:t>
            </a:r>
            <a:endParaRPr kumimoji="0" lang="en-US" sz="40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5" name="TextBox 14"/>
          <p:cNvSpPr txBox="1"/>
          <p:nvPr/>
        </p:nvSpPr>
        <p:spPr>
          <a:xfrm>
            <a:off x="1295400" y="4783133"/>
            <a:ext cx="6332838"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1‐phase short circuit MVA.</a:t>
            </a:r>
          </a:p>
        </p:txBody>
      </p:sp>
      <p:sp>
        <p:nvSpPr>
          <p:cNvPr id="12" name="TextBox 11"/>
          <p:cNvSpPr txBox="1"/>
          <p:nvPr/>
        </p:nvSpPr>
        <p:spPr>
          <a:xfrm>
            <a:off x="1323992" y="5226120"/>
            <a:ext cx="7591408" cy="830997"/>
          </a:xfrm>
          <a:prstGeom prst="rect">
            <a:avLst/>
          </a:prstGeom>
          <a:noFill/>
        </p:spPr>
        <p:txBody>
          <a:bodyPr wrap="square" rtlCol="0">
            <a:spAutoFit/>
          </a:bodyPr>
          <a:lstStyle/>
          <a:p>
            <a:pPr lvl="0" algn="just"/>
            <a:r>
              <a:rPr lang="en-US" sz="1600" dirty="0"/>
              <a:t>* MVAsc3 and MVAsc1 are used for determining the positive- and zero-sequence impedances, i.e., Z1=R1+jX1 and Z0=R0+jX0. In general, they are obtained from system data. Default x1/r1 is 4.0 and Default x0/r0 is 3.0.</a:t>
            </a:r>
          </a:p>
        </p:txBody>
      </p:sp>
    </p:spTree>
    <p:extLst>
      <p:ext uri="{BB962C8B-B14F-4D97-AF65-F5344CB8AC3E}">
        <p14:creationId xmlns:p14="http://schemas.microsoft.com/office/powerpoint/2010/main" val="144048205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93718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71093" y="3992375"/>
            <a:ext cx="7772400" cy="1323439"/>
          </a:xfrm>
          <a:prstGeom prst="rect">
            <a:avLst/>
          </a:prstGeom>
        </p:spPr>
        <p:txBody>
          <a:bodyPr wrap="square">
            <a:spAutoFit/>
          </a:bodyPr>
          <a:lstStyle/>
          <a:p>
            <a:pPr lvl="0"/>
            <a:r>
              <a:rPr lang="en-US" sz="2000" dirty="0">
                <a:solidFill>
                  <a:srgbClr val="000000"/>
                </a:solidFill>
                <a:latin typeface="Calibri" panose="020F0502020204030204" pitchFamily="34" charset="0"/>
              </a:rPr>
              <a:t>// Substation transformer definitions</a:t>
            </a:r>
          </a:p>
          <a:p>
            <a:pPr lvl="0"/>
            <a:r>
              <a:rPr lang="en-US" sz="2000" dirty="0">
                <a:solidFill>
                  <a:srgbClr val="000000"/>
                </a:solidFill>
                <a:latin typeface="Calibri" panose="020F0502020204030204" pitchFamily="34" charset="0"/>
              </a:rPr>
              <a:t>New </a:t>
            </a:r>
            <a:r>
              <a:rPr lang="en-US" sz="2000" dirty="0" err="1">
                <a:solidFill>
                  <a:srgbClr val="000000"/>
                </a:solidFill>
                <a:latin typeface="Calibri" panose="020F0502020204030204" pitchFamily="34" charset="0"/>
              </a:rPr>
              <a:t>Transformer.Sub</a:t>
            </a:r>
            <a:r>
              <a:rPr lang="en-US" sz="2000" dirty="0">
                <a:solidFill>
                  <a:srgbClr val="000000"/>
                </a:solidFill>
                <a:latin typeface="Calibri" panose="020F0502020204030204" pitchFamily="34" charset="0"/>
              </a:rPr>
              <a:t> Phases=3 Windings=2   XHL=8</a:t>
            </a:r>
          </a:p>
          <a:p>
            <a:pPr lvl="0"/>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wdg</a:t>
            </a:r>
            <a:r>
              <a:rPr lang="en-US" sz="2000" dirty="0">
                <a:solidFill>
                  <a:srgbClr val="000000"/>
                </a:solidFill>
                <a:latin typeface="Calibri" panose="020F0502020204030204" pitchFamily="34" charset="0"/>
              </a:rPr>
              <a:t>=1 bus=</a:t>
            </a:r>
            <a:r>
              <a:rPr lang="en-US" sz="2000" dirty="0" err="1">
                <a:solidFill>
                  <a:srgbClr val="000000"/>
                </a:solidFill>
                <a:latin typeface="Calibri" panose="020F0502020204030204" pitchFamily="34" charset="0"/>
              </a:rPr>
              <a:t>SourceBus</a:t>
            </a:r>
            <a:r>
              <a:rPr lang="en-US" sz="2000" dirty="0">
                <a:solidFill>
                  <a:srgbClr val="000000"/>
                </a:solidFill>
                <a:latin typeface="Calibri" panose="020F0502020204030204" pitchFamily="34" charset="0"/>
              </a:rPr>
              <a:t>   conn=delta  </a:t>
            </a:r>
            <a:r>
              <a:rPr lang="en-US" sz="2000" dirty="0" err="1">
                <a:solidFill>
                  <a:srgbClr val="000000"/>
                </a:solidFill>
                <a:latin typeface="Calibri" panose="020F0502020204030204" pitchFamily="34" charset="0"/>
              </a:rPr>
              <a:t>kv</a:t>
            </a:r>
            <a:r>
              <a:rPr lang="en-US" sz="2000" dirty="0">
                <a:solidFill>
                  <a:srgbClr val="000000"/>
                </a:solidFill>
                <a:latin typeface="Calibri" panose="020F0502020204030204" pitchFamily="34" charset="0"/>
              </a:rPr>
              <a:t>=115  </a:t>
            </a:r>
            <a:r>
              <a:rPr lang="en-US" sz="2000" dirty="0" err="1">
                <a:solidFill>
                  <a:srgbClr val="000000"/>
                </a:solidFill>
                <a:latin typeface="Calibri" panose="020F0502020204030204" pitchFamily="34" charset="0"/>
              </a:rPr>
              <a:t>kva</a:t>
            </a:r>
            <a:r>
              <a:rPr lang="en-US" sz="2000" dirty="0">
                <a:solidFill>
                  <a:srgbClr val="000000"/>
                </a:solidFill>
                <a:latin typeface="Calibri" panose="020F0502020204030204" pitchFamily="34" charset="0"/>
              </a:rPr>
              <a:t>=5000   %r=0.5</a:t>
            </a:r>
          </a:p>
          <a:p>
            <a:pPr lvl="0"/>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wdg</a:t>
            </a:r>
            <a:r>
              <a:rPr lang="en-US" sz="2000" dirty="0">
                <a:solidFill>
                  <a:srgbClr val="000000"/>
                </a:solidFill>
                <a:latin typeface="Calibri" panose="020F0502020204030204" pitchFamily="34" charset="0"/>
              </a:rPr>
              <a:t>=2 bus=650                conn=wye   </a:t>
            </a:r>
            <a:r>
              <a:rPr lang="en-US" sz="2000" dirty="0" err="1">
                <a:solidFill>
                  <a:srgbClr val="000000"/>
                </a:solidFill>
                <a:latin typeface="Calibri" panose="020F0502020204030204" pitchFamily="34" charset="0"/>
              </a:rPr>
              <a:t>kv</a:t>
            </a:r>
            <a:r>
              <a:rPr lang="en-US" sz="2000" dirty="0">
                <a:solidFill>
                  <a:srgbClr val="000000"/>
                </a:solidFill>
                <a:latin typeface="Calibri" panose="020F0502020204030204" pitchFamily="34" charset="0"/>
              </a:rPr>
              <a:t>=4.16 </a:t>
            </a:r>
            <a:r>
              <a:rPr lang="en-US" sz="2000" dirty="0" err="1">
                <a:solidFill>
                  <a:srgbClr val="000000"/>
                </a:solidFill>
                <a:latin typeface="Calibri" panose="020F0502020204030204" pitchFamily="34" charset="0"/>
              </a:rPr>
              <a:t>kva</a:t>
            </a:r>
            <a:r>
              <a:rPr lang="en-US" sz="2000" dirty="0">
                <a:solidFill>
                  <a:srgbClr val="000000"/>
                </a:solidFill>
                <a:latin typeface="Calibri" panose="020F0502020204030204" pitchFamily="34" charset="0"/>
              </a:rPr>
              <a:t>=5000   %r=0.5 </a:t>
            </a: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05840" y="3549388"/>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graphicFrame>
        <p:nvGraphicFramePr>
          <p:cNvPr id="10" name="Table 9"/>
          <p:cNvGraphicFramePr>
            <a:graphicFrameLocks noGrp="1"/>
          </p:cNvGraphicFramePr>
          <p:nvPr>
            <p:extLst>
              <p:ext uri="{D42A27DB-BD31-4B8C-83A1-F6EECF244321}">
                <p14:modId xmlns:p14="http://schemas.microsoft.com/office/powerpoint/2010/main" val="3533373488"/>
              </p:ext>
            </p:extLst>
          </p:nvPr>
        </p:nvGraphicFramePr>
        <p:xfrm>
          <a:off x="2514600" y="1949188"/>
          <a:ext cx="3638702" cy="1219200"/>
        </p:xfrm>
        <a:graphic>
          <a:graphicData uri="http://schemas.openxmlformats.org/drawingml/2006/table">
            <a:tbl>
              <a:tblPr/>
              <a:tblGrid>
                <a:gridCol w="821007">
                  <a:extLst>
                    <a:ext uri="{9D8B030D-6E8A-4147-A177-3AD203B41FA5}">
                      <a16:colId xmlns:a16="http://schemas.microsoft.com/office/drawing/2014/main" val="1742803441"/>
                    </a:ext>
                  </a:extLst>
                </a:gridCol>
                <a:gridCol w="447822">
                  <a:extLst>
                    <a:ext uri="{9D8B030D-6E8A-4147-A177-3AD203B41FA5}">
                      <a16:colId xmlns:a16="http://schemas.microsoft.com/office/drawing/2014/main" val="1805149919"/>
                    </a:ext>
                  </a:extLst>
                </a:gridCol>
                <a:gridCol w="788571">
                  <a:extLst>
                    <a:ext uri="{9D8B030D-6E8A-4147-A177-3AD203B41FA5}">
                      <a16:colId xmlns:a16="http://schemas.microsoft.com/office/drawing/2014/main" val="4135968506"/>
                    </a:ext>
                  </a:extLst>
                </a:gridCol>
                <a:gridCol w="762000">
                  <a:extLst>
                    <a:ext uri="{9D8B030D-6E8A-4147-A177-3AD203B41FA5}">
                      <a16:colId xmlns:a16="http://schemas.microsoft.com/office/drawing/2014/main" val="1571366024"/>
                    </a:ext>
                  </a:extLst>
                </a:gridCol>
                <a:gridCol w="457200">
                  <a:extLst>
                    <a:ext uri="{9D8B030D-6E8A-4147-A177-3AD203B41FA5}">
                      <a16:colId xmlns:a16="http://schemas.microsoft.com/office/drawing/2014/main" val="1488636572"/>
                    </a:ext>
                  </a:extLst>
                </a:gridCol>
                <a:gridCol w="362102">
                  <a:extLst>
                    <a:ext uri="{9D8B030D-6E8A-4147-A177-3AD203B41FA5}">
                      <a16:colId xmlns:a16="http://schemas.microsoft.com/office/drawing/2014/main" val="2633936355"/>
                    </a:ext>
                  </a:extLst>
                </a:gridCol>
              </a:tblGrid>
              <a:tr h="404754">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kV-high</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kV-low</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002130730"/>
                  </a:ext>
                </a:extLst>
              </a:tr>
              <a:tr h="40722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Substation: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115 - D</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4.16 Gr. Y</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371520"/>
                  </a:ext>
                </a:extLst>
              </a:tr>
              <a:tr h="40722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XFM -1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4.16 –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Gr.W</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0.48 – </a:t>
                      </a: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Gr.W</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2906121"/>
                  </a:ext>
                </a:extLst>
              </a:tr>
            </a:tbl>
          </a:graphicData>
        </a:graphic>
      </p:graphicFrame>
      <p:sp>
        <p:nvSpPr>
          <p:cNvPr id="12" name="Rectangle 3"/>
          <p:cNvSpPr>
            <a:spLocks noChangeArrowheads="1"/>
          </p:cNvSpPr>
          <p:nvPr/>
        </p:nvSpPr>
        <p:spPr bwMode="auto">
          <a:xfrm>
            <a:off x="3389686" y="1447800"/>
            <a:ext cx="22609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latin typeface="Times New Roman" panose="02020603050405020304" pitchFamily="18" charset="0"/>
                <a:ea typeface="Times New Roman" panose="02020603050405020304" pitchFamily="18" charset="0"/>
                <a:cs typeface="Times New Roman" panose="02020603050405020304" pitchFamily="18" charset="0"/>
              </a:rPr>
              <a:t>Transformer Data:</a:t>
            </a:r>
          </a:p>
        </p:txBody>
      </p:sp>
    </p:spTree>
    <p:extLst>
      <p:ext uri="{BB962C8B-B14F-4D97-AF65-F5344CB8AC3E}">
        <p14:creationId xmlns:p14="http://schemas.microsoft.com/office/powerpoint/2010/main" val="189830100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93718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848600" cy="1200329"/>
          </a:xfrm>
          <a:prstGeom prst="rect">
            <a:avLst/>
          </a:prstGeom>
        </p:spPr>
        <p:txBody>
          <a:bodyPr wrap="square">
            <a:spAutoFit/>
          </a:bodyPr>
          <a:lstStyle/>
          <a:p>
            <a:pPr lvl="0"/>
            <a:r>
              <a:rPr lang="en-US" sz="1800" dirty="0">
                <a:solidFill>
                  <a:srgbClr val="000000"/>
                </a:solidFill>
                <a:latin typeface="Calibri" panose="020F0502020204030204" pitchFamily="34" charset="0"/>
              </a:rPr>
              <a:t>// Substation transformer definitions</a:t>
            </a:r>
          </a:p>
          <a:p>
            <a:pPr lvl="0"/>
            <a:r>
              <a:rPr lang="en-US" sz="1800" dirty="0">
                <a:solidFill>
                  <a:srgbClr val="000000"/>
                </a:solidFill>
                <a:latin typeface="Calibri" panose="020F0502020204030204" pitchFamily="34" charset="0"/>
              </a:rPr>
              <a:t>New </a:t>
            </a:r>
            <a:r>
              <a:rPr lang="en-US" sz="1800" dirty="0" err="1">
                <a:solidFill>
                  <a:srgbClr val="000000"/>
                </a:solidFill>
                <a:latin typeface="Calibri" panose="020F0502020204030204" pitchFamily="34" charset="0"/>
              </a:rPr>
              <a:t>Transformer.Sub</a:t>
            </a:r>
            <a:r>
              <a:rPr lang="en-US" sz="1800" dirty="0">
                <a:solidFill>
                  <a:srgbClr val="000000"/>
                </a:solidFill>
                <a:latin typeface="Calibri" panose="020F0502020204030204" pitchFamily="34" charset="0"/>
              </a:rPr>
              <a:t> Phases=3 Windings=2   XHL=8</a:t>
            </a:r>
          </a:p>
          <a:p>
            <a:pPr lvl="0"/>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wdg</a:t>
            </a:r>
            <a:r>
              <a:rPr lang="en-US" sz="1800" dirty="0">
                <a:solidFill>
                  <a:srgbClr val="000000"/>
                </a:solidFill>
                <a:latin typeface="Calibri" panose="020F0502020204030204" pitchFamily="34" charset="0"/>
              </a:rPr>
              <a:t>=1 bus=</a:t>
            </a:r>
            <a:r>
              <a:rPr lang="en-US" sz="1800" dirty="0" err="1">
                <a:solidFill>
                  <a:srgbClr val="000000"/>
                </a:solidFill>
                <a:latin typeface="Calibri" panose="020F0502020204030204" pitchFamily="34" charset="0"/>
              </a:rPr>
              <a:t>SourceBus</a:t>
            </a:r>
            <a:r>
              <a:rPr lang="en-US" sz="1800" dirty="0">
                <a:solidFill>
                  <a:srgbClr val="000000"/>
                </a:solidFill>
                <a:latin typeface="Calibri" panose="020F0502020204030204" pitchFamily="34" charset="0"/>
              </a:rPr>
              <a:t>   conn=delta  </a:t>
            </a:r>
            <a:r>
              <a:rPr lang="en-US" sz="1800" dirty="0" err="1">
                <a:solidFill>
                  <a:srgbClr val="000000"/>
                </a:solidFill>
                <a:latin typeface="Calibri" panose="020F0502020204030204" pitchFamily="34" charset="0"/>
              </a:rPr>
              <a:t>kv</a:t>
            </a:r>
            <a:r>
              <a:rPr lang="en-US" sz="1800" dirty="0">
                <a:solidFill>
                  <a:srgbClr val="000000"/>
                </a:solidFill>
                <a:latin typeface="Calibri" panose="020F0502020204030204" pitchFamily="34" charset="0"/>
              </a:rPr>
              <a:t>=115  </a:t>
            </a:r>
            <a:r>
              <a:rPr lang="en-US" sz="1800" dirty="0" err="1">
                <a:solidFill>
                  <a:srgbClr val="000000"/>
                </a:solidFill>
                <a:latin typeface="Calibri" panose="020F0502020204030204" pitchFamily="34" charset="0"/>
              </a:rPr>
              <a:t>kva</a:t>
            </a:r>
            <a:r>
              <a:rPr lang="en-US" sz="1800" dirty="0">
                <a:solidFill>
                  <a:srgbClr val="000000"/>
                </a:solidFill>
                <a:latin typeface="Calibri" panose="020F0502020204030204" pitchFamily="34" charset="0"/>
              </a:rPr>
              <a:t>=5000   %r=0.5 </a:t>
            </a:r>
          </a:p>
          <a:p>
            <a:pPr lvl="0"/>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wdg</a:t>
            </a:r>
            <a:r>
              <a:rPr lang="en-US" sz="1800" dirty="0">
                <a:solidFill>
                  <a:srgbClr val="000000"/>
                </a:solidFill>
                <a:latin typeface="Calibri" panose="020F0502020204030204" pitchFamily="34" charset="0"/>
              </a:rPr>
              <a:t>=2 bus=650                conn=wye   </a:t>
            </a:r>
            <a:r>
              <a:rPr lang="en-US" sz="1800" dirty="0" err="1">
                <a:solidFill>
                  <a:srgbClr val="000000"/>
                </a:solidFill>
                <a:latin typeface="Calibri" panose="020F0502020204030204" pitchFamily="34" charset="0"/>
              </a:rPr>
              <a:t>kv</a:t>
            </a:r>
            <a:r>
              <a:rPr lang="en-US" sz="1800" dirty="0">
                <a:solidFill>
                  <a:srgbClr val="000000"/>
                </a:solidFill>
                <a:latin typeface="Calibri" panose="020F0502020204030204" pitchFamily="34" charset="0"/>
              </a:rPr>
              <a:t>=4.16 </a:t>
            </a:r>
            <a:r>
              <a:rPr lang="en-US" sz="1800" dirty="0" err="1">
                <a:solidFill>
                  <a:srgbClr val="000000"/>
                </a:solidFill>
                <a:latin typeface="Calibri" panose="020F0502020204030204" pitchFamily="34" charset="0"/>
              </a:rPr>
              <a:t>kva</a:t>
            </a:r>
            <a:r>
              <a:rPr lang="en-US" sz="1800" dirty="0">
                <a:solidFill>
                  <a:srgbClr val="000000"/>
                </a:solidFill>
                <a:latin typeface="Calibri" panose="020F0502020204030204" pitchFamily="34" charset="0"/>
              </a:rPr>
              <a:t>=5000   %r=0.5</a:t>
            </a: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91573"/>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993689" y="3327361"/>
            <a:ext cx="4495800" cy="6329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a:t>
            </a:r>
            <a:r>
              <a:rPr lang="en-US" sz="2400" kern="0" dirty="0" err="1">
                <a:latin typeface="Times New Roman" panose="02020603050405020304" pitchFamily="18" charset="0"/>
                <a:cs typeface="Times New Roman" panose="02020603050405020304" pitchFamily="18" charset="0"/>
              </a:rPr>
              <a:t>Transformer.Sub</a:t>
            </a:r>
            <a:endParaRPr lang="en-US" sz="24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287162" y="3886200"/>
            <a:ext cx="6332838" cy="369332"/>
          </a:xfrm>
          <a:prstGeom prst="rect">
            <a:avLst/>
          </a:prstGeom>
          <a:noFill/>
        </p:spPr>
        <p:txBody>
          <a:bodyPr wrap="square" rtlCol="0">
            <a:spAutoFit/>
          </a:bodyPr>
          <a:lstStyle/>
          <a:p>
            <a:pPr lvl="0" algn="just"/>
            <a:r>
              <a:rPr lang="en-US" sz="1800" dirty="0"/>
              <a:t>Defines a transformer object named Sub.</a:t>
            </a:r>
            <a:endParaRPr lang="en-US" sz="900" baseline="30000" dirty="0"/>
          </a:p>
        </p:txBody>
      </p:sp>
      <p:sp>
        <p:nvSpPr>
          <p:cNvPr id="19" name="Title 1"/>
          <p:cNvSpPr txBox="1">
            <a:spLocks/>
          </p:cNvSpPr>
          <p:nvPr/>
        </p:nvSpPr>
        <p:spPr bwMode="auto">
          <a:xfrm>
            <a:off x="993689" y="4191000"/>
            <a:ext cx="4495800" cy="5567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32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87162" y="4705290"/>
            <a:ext cx="6332838" cy="369332"/>
          </a:xfrm>
          <a:prstGeom prst="rect">
            <a:avLst/>
          </a:prstGeom>
          <a:noFill/>
        </p:spPr>
        <p:txBody>
          <a:bodyPr wrap="square" rtlCol="0">
            <a:spAutoFit/>
          </a:bodyPr>
          <a:lstStyle/>
          <a:p>
            <a:pPr lvl="0" algn="just"/>
            <a:r>
              <a:rPr lang="en-US" sz="1800" dirty="0"/>
              <a:t>Number of phases. Default is 3. {1|3}</a:t>
            </a:r>
            <a:endParaRPr lang="en-US" sz="900" baseline="30000" dirty="0"/>
          </a:p>
        </p:txBody>
      </p:sp>
      <p:sp>
        <p:nvSpPr>
          <p:cNvPr id="21" name="Title 1"/>
          <p:cNvSpPr txBox="1">
            <a:spLocks/>
          </p:cNvSpPr>
          <p:nvPr/>
        </p:nvSpPr>
        <p:spPr bwMode="auto">
          <a:xfrm>
            <a:off x="993689" y="5127487"/>
            <a:ext cx="4495800" cy="3589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Windings</a:t>
            </a:r>
            <a:endParaRPr lang="en-US" sz="32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287162" y="5542587"/>
            <a:ext cx="6332838" cy="369332"/>
          </a:xfrm>
          <a:prstGeom prst="rect">
            <a:avLst/>
          </a:prstGeom>
          <a:noFill/>
        </p:spPr>
        <p:txBody>
          <a:bodyPr wrap="square" rtlCol="0">
            <a:spAutoFit/>
          </a:bodyPr>
          <a:lstStyle/>
          <a:p>
            <a:pPr lvl="0" algn="just"/>
            <a:r>
              <a:rPr lang="en-US" sz="1800" dirty="0"/>
              <a:t>Number of windings. Default is 2. {2|3|4}</a:t>
            </a:r>
            <a:endParaRPr lang="en-US" sz="900" baseline="30000" dirty="0"/>
          </a:p>
        </p:txBody>
      </p:sp>
    </p:spTree>
    <p:extLst>
      <p:ext uri="{BB962C8B-B14F-4D97-AF65-F5344CB8AC3E}">
        <p14:creationId xmlns:p14="http://schemas.microsoft.com/office/powerpoint/2010/main" val="18646343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93718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8486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Substation transformer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XHL=8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bus=</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conn=delta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bus=650                conn=wye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=4.16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 </a:t>
            </a: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718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960120" y="3276600"/>
            <a:ext cx="44958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XHL (or X12) </a:t>
            </a:r>
          </a:p>
        </p:txBody>
      </p:sp>
      <p:sp>
        <p:nvSpPr>
          <p:cNvPr id="23" name="TextBox 22"/>
          <p:cNvSpPr txBox="1"/>
          <p:nvPr/>
        </p:nvSpPr>
        <p:spPr>
          <a:xfrm>
            <a:off x="1344718" y="3867090"/>
            <a:ext cx="7799282" cy="369332"/>
          </a:xfrm>
          <a:prstGeom prst="rect">
            <a:avLst/>
          </a:prstGeom>
          <a:noFill/>
        </p:spPr>
        <p:txBody>
          <a:bodyPr wrap="square" rtlCol="0">
            <a:spAutoFit/>
          </a:bodyPr>
          <a:lstStyle/>
          <a:p>
            <a:pPr lvl="0" algn="just"/>
            <a:r>
              <a:rPr lang="en-US" sz="1800" dirty="0"/>
              <a:t>Percent reactance high‐to‐low (winding1 to winding 2). </a:t>
            </a:r>
            <a:endParaRPr lang="en-US" sz="900" baseline="30000" dirty="0"/>
          </a:p>
        </p:txBody>
      </p:sp>
      <p:sp>
        <p:nvSpPr>
          <p:cNvPr id="26" name="Title 1"/>
          <p:cNvSpPr txBox="1">
            <a:spLocks/>
          </p:cNvSpPr>
          <p:nvPr/>
        </p:nvSpPr>
        <p:spPr bwMode="auto">
          <a:xfrm>
            <a:off x="956950" y="4267200"/>
            <a:ext cx="4495800" cy="5787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Wdg</a:t>
            </a:r>
            <a:endParaRPr lang="en-US" sz="36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344718" y="4854714"/>
            <a:ext cx="7494482" cy="646331"/>
          </a:xfrm>
          <a:prstGeom prst="rect">
            <a:avLst/>
          </a:prstGeom>
          <a:noFill/>
        </p:spPr>
        <p:txBody>
          <a:bodyPr wrap="square" rtlCol="0">
            <a:spAutoFit/>
          </a:bodyPr>
          <a:lstStyle/>
          <a:p>
            <a:pPr lvl="0" algn="just"/>
            <a:r>
              <a:rPr lang="en-US" sz="1800" dirty="0"/>
              <a:t>It specifies an integer representing the winding which will become the active winding for subsequent data.</a:t>
            </a:r>
            <a:endParaRPr lang="en-US" sz="900" baseline="30000" dirty="0"/>
          </a:p>
        </p:txBody>
      </p:sp>
      <p:graphicFrame>
        <p:nvGraphicFramePr>
          <p:cNvPr id="28" name="Table 27"/>
          <p:cNvGraphicFramePr>
            <a:graphicFrameLocks noGrp="1"/>
          </p:cNvGraphicFramePr>
          <p:nvPr>
            <p:extLst>
              <p:ext uri="{D42A27DB-BD31-4B8C-83A1-F6EECF244321}">
                <p14:modId xmlns:p14="http://schemas.microsoft.com/office/powerpoint/2010/main" val="1123317815"/>
              </p:ext>
            </p:extLst>
          </p:nvPr>
        </p:nvGraphicFramePr>
        <p:xfrm>
          <a:off x="5715000" y="805672"/>
          <a:ext cx="3257703" cy="811977"/>
        </p:xfrm>
        <a:graphic>
          <a:graphicData uri="http://schemas.openxmlformats.org/drawingml/2006/table">
            <a:tbl>
              <a:tblPr/>
              <a:tblGrid>
                <a:gridCol w="735041">
                  <a:extLst>
                    <a:ext uri="{9D8B030D-6E8A-4147-A177-3AD203B41FA5}">
                      <a16:colId xmlns:a16="http://schemas.microsoft.com/office/drawing/2014/main" val="1742803441"/>
                    </a:ext>
                  </a:extLst>
                </a:gridCol>
                <a:gridCol w="400932">
                  <a:extLst>
                    <a:ext uri="{9D8B030D-6E8A-4147-A177-3AD203B41FA5}">
                      <a16:colId xmlns:a16="http://schemas.microsoft.com/office/drawing/2014/main" val="1805149919"/>
                    </a:ext>
                  </a:extLst>
                </a:gridCol>
                <a:gridCol w="706002">
                  <a:extLst>
                    <a:ext uri="{9D8B030D-6E8A-4147-A177-3AD203B41FA5}">
                      <a16:colId xmlns:a16="http://schemas.microsoft.com/office/drawing/2014/main" val="4135968506"/>
                    </a:ext>
                  </a:extLst>
                </a:gridCol>
                <a:gridCol w="682213">
                  <a:extLst>
                    <a:ext uri="{9D8B030D-6E8A-4147-A177-3AD203B41FA5}">
                      <a16:colId xmlns:a16="http://schemas.microsoft.com/office/drawing/2014/main" val="1571366024"/>
                    </a:ext>
                  </a:extLst>
                </a:gridCol>
                <a:gridCol w="409328">
                  <a:extLst>
                    <a:ext uri="{9D8B030D-6E8A-4147-A177-3AD203B41FA5}">
                      <a16:colId xmlns:a16="http://schemas.microsoft.com/office/drawing/2014/main" val="1488636572"/>
                    </a:ext>
                  </a:extLst>
                </a:gridCol>
                <a:gridCol w="324187">
                  <a:extLst>
                    <a:ext uri="{9D8B030D-6E8A-4147-A177-3AD203B41FA5}">
                      <a16:colId xmlns:a16="http://schemas.microsoft.com/office/drawing/2014/main" val="2633936355"/>
                    </a:ext>
                  </a:extLst>
                </a:gridCol>
              </a:tblGrid>
              <a:tr h="404754">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kV-high</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kV-low</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002130730"/>
                  </a:ext>
                </a:extLst>
              </a:tr>
              <a:tr h="40722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Substation: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115 - D</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4.16 Gr. Y</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371520"/>
                  </a:ext>
                </a:extLst>
              </a:tr>
            </a:tbl>
          </a:graphicData>
        </a:graphic>
      </p:graphicFrame>
      <p:sp>
        <p:nvSpPr>
          <p:cNvPr id="3" name="Oval 2"/>
          <p:cNvSpPr/>
          <p:nvPr/>
        </p:nvSpPr>
        <p:spPr bwMode="auto">
          <a:xfrm>
            <a:off x="8610600" y="1143000"/>
            <a:ext cx="457200" cy="54883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8" name="Straight Arrow Connector 7"/>
          <p:cNvCxnSpPr>
            <a:cxnSpLocks/>
          </p:cNvCxnSpPr>
          <p:nvPr/>
        </p:nvCxnSpPr>
        <p:spPr bwMode="auto">
          <a:xfrm flipH="1">
            <a:off x="6096000" y="1666844"/>
            <a:ext cx="2514600" cy="466756"/>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507181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93718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8486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Substation transformer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XHL=8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bus=</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conn=delta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bus=650                conn=wye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=4.16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a:t>
            </a: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4" name="Title 1"/>
          <p:cNvSpPr txBox="1">
            <a:spLocks/>
          </p:cNvSpPr>
          <p:nvPr/>
        </p:nvSpPr>
        <p:spPr bwMode="auto">
          <a:xfrm>
            <a:off x="990600" y="3242607"/>
            <a:ext cx="4495800" cy="6435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bus</a:t>
            </a:r>
            <a:endParaRPr kumimoji="0" lang="en-US" sz="36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5" name="TextBox 24"/>
          <p:cNvSpPr txBox="1"/>
          <p:nvPr/>
        </p:nvSpPr>
        <p:spPr>
          <a:xfrm>
            <a:off x="1305886" y="3810000"/>
            <a:ext cx="7380914"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It specifies the name </a:t>
            </a:r>
            <a:r>
              <a:rPr lang="en-US" sz="1800" dirty="0">
                <a:solidFill>
                  <a:srgbClr val="000000"/>
                </a:solidFill>
              </a:rPr>
              <a:t>of bus to which the winding is connected.</a:t>
            </a:r>
            <a:endParaRPr kumimoji="0" lang="en-US" sz="900" b="0" i="0" u="none" strike="noStrike" kern="1200" cap="none" spc="0" normalizeH="0" baseline="30000" noProof="0" dirty="0">
              <a:ln>
                <a:noFill/>
              </a:ln>
              <a:solidFill>
                <a:srgbClr val="000000"/>
              </a:solidFill>
              <a:effectLst/>
              <a:uLnTx/>
              <a:uFillTx/>
              <a:latin typeface="Times" charset="0"/>
              <a:ea typeface="+mn-ea"/>
              <a:cs typeface="+mn-cs"/>
            </a:endParaRPr>
          </a:p>
        </p:txBody>
      </p:sp>
      <p:sp>
        <p:nvSpPr>
          <p:cNvPr id="16" name="Title 1"/>
          <p:cNvSpPr txBox="1">
            <a:spLocks/>
          </p:cNvSpPr>
          <p:nvPr/>
        </p:nvSpPr>
        <p:spPr bwMode="auto">
          <a:xfrm>
            <a:off x="982980" y="4461887"/>
            <a:ext cx="4495800" cy="4149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a:t>
            </a:r>
            <a:endParaRPr lang="en-US" sz="36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323992" y="4876800"/>
            <a:ext cx="7439008" cy="923330"/>
          </a:xfrm>
          <a:prstGeom prst="rect">
            <a:avLst/>
          </a:prstGeom>
          <a:noFill/>
        </p:spPr>
        <p:txBody>
          <a:bodyPr wrap="square" rtlCol="0">
            <a:spAutoFit/>
          </a:bodyPr>
          <a:lstStyle/>
          <a:p>
            <a:pPr lvl="0" algn="just"/>
            <a:r>
              <a:rPr lang="en-US" sz="1800" dirty="0"/>
              <a:t>It Specifies the connection of this winding. One of {wye | ln} for wye connected banks or {delta | </a:t>
            </a:r>
            <a:r>
              <a:rPr lang="en-US" sz="1800" dirty="0" err="1"/>
              <a:t>ll</a:t>
            </a:r>
            <a:r>
              <a:rPr lang="en-US" sz="1800" dirty="0"/>
              <a:t>} for delta (line‐line) connected banks. Default is wye.</a:t>
            </a:r>
            <a:endParaRPr lang="en-US" sz="900" baseline="30000" dirty="0"/>
          </a:p>
        </p:txBody>
      </p:sp>
    </p:spTree>
    <p:extLst>
      <p:ext uri="{BB962C8B-B14F-4D97-AF65-F5344CB8AC3E}">
        <p14:creationId xmlns:p14="http://schemas.microsoft.com/office/powerpoint/2010/main" val="87767087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93718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8486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Substation transformer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XHL=8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bus=</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conn=delta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bus=650                conn=wye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=4.16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 </a:t>
            </a: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1042555" y="3151653"/>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t>
            </a:r>
            <a:endParaRPr lang="en-US" sz="3600" kern="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95401" y="3680588"/>
            <a:ext cx="7543799" cy="923330"/>
          </a:xfrm>
          <a:prstGeom prst="rect">
            <a:avLst/>
          </a:prstGeom>
          <a:noFill/>
        </p:spPr>
        <p:txBody>
          <a:bodyPr wrap="square" rtlCol="0">
            <a:spAutoFit/>
          </a:bodyPr>
          <a:lstStyle/>
          <a:p>
            <a:pPr lvl="0" algn="just"/>
            <a:r>
              <a:rPr lang="en-US" sz="1800" dirty="0"/>
              <a:t>It specifies the rated voltage of this winding, in kV. For transformers designated 2‐ or 3‐phase, enter phase-to‐phase kV. For all other designations, enter actual winding kV rating. Default is 12.47 kV.</a:t>
            </a:r>
            <a:endParaRPr lang="en-US" sz="900" baseline="30000" dirty="0"/>
          </a:p>
        </p:txBody>
      </p:sp>
      <p:sp>
        <p:nvSpPr>
          <p:cNvPr id="15" name="Title 1"/>
          <p:cNvSpPr txBox="1">
            <a:spLocks/>
          </p:cNvSpPr>
          <p:nvPr/>
        </p:nvSpPr>
        <p:spPr bwMode="auto">
          <a:xfrm>
            <a:off x="1042555" y="4597727"/>
            <a:ext cx="4495800" cy="627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a:t>
            </a:r>
            <a:endParaRPr lang="en-US" sz="36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87162" y="5158769"/>
            <a:ext cx="6332838" cy="369332"/>
          </a:xfrm>
          <a:prstGeom prst="rect">
            <a:avLst/>
          </a:prstGeom>
          <a:noFill/>
        </p:spPr>
        <p:txBody>
          <a:bodyPr wrap="square" rtlCol="0">
            <a:spAutoFit/>
          </a:bodyPr>
          <a:lstStyle/>
          <a:p>
            <a:pPr lvl="0" algn="just"/>
            <a:r>
              <a:rPr lang="en-US" sz="1800" dirty="0"/>
              <a:t>It specifies the base kVA rating of this winding.</a:t>
            </a:r>
            <a:endParaRPr lang="en-US" sz="900" baseline="30000" dirty="0"/>
          </a:p>
        </p:txBody>
      </p:sp>
    </p:spTree>
    <p:extLst>
      <p:ext uri="{BB962C8B-B14F-4D97-AF65-F5344CB8AC3E}">
        <p14:creationId xmlns:p14="http://schemas.microsoft.com/office/powerpoint/2010/main" val="3744132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60960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File and Edit: create, open, save and edit project files.</a:t>
            </a:r>
            <a:endParaRPr lang="en-US" sz="1800" dirty="0"/>
          </a:p>
        </p:txBody>
      </p:sp>
      <p:pic>
        <p:nvPicPr>
          <p:cNvPr id="8" name="Picture 7"/>
          <p:cNvPicPr>
            <a:picLocks noChangeAspect="1"/>
          </p:cNvPicPr>
          <p:nvPr/>
        </p:nvPicPr>
        <p:blipFill>
          <a:blip r:embed="rId3"/>
          <a:stretch>
            <a:fillRect/>
          </a:stretch>
        </p:blipFill>
        <p:spPr>
          <a:xfrm>
            <a:off x="990600" y="1600200"/>
            <a:ext cx="7763052" cy="4114800"/>
          </a:xfrm>
          <a:prstGeom prst="rect">
            <a:avLst/>
          </a:prstGeom>
        </p:spPr>
      </p:pic>
      <p:sp>
        <p:nvSpPr>
          <p:cNvPr id="9" name="Rectangle 8"/>
          <p:cNvSpPr/>
          <p:nvPr/>
        </p:nvSpPr>
        <p:spPr bwMode="auto">
          <a:xfrm>
            <a:off x="990600" y="1752600"/>
            <a:ext cx="509636"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39769478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93718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8486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Substation transformer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XHL=8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bus=</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conn=delta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wdg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bus=650                conn=wye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=4.16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=5000   %r=0.5 </a:t>
            </a: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1021080" y="3352800"/>
            <a:ext cx="44958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a:t>
            </a:r>
          </a:p>
        </p:txBody>
      </p:sp>
      <p:sp>
        <p:nvSpPr>
          <p:cNvPr id="19" name="TextBox 18"/>
          <p:cNvSpPr txBox="1"/>
          <p:nvPr/>
        </p:nvSpPr>
        <p:spPr>
          <a:xfrm>
            <a:off x="1293513" y="3805535"/>
            <a:ext cx="7393287" cy="646331"/>
          </a:xfrm>
          <a:prstGeom prst="rect">
            <a:avLst/>
          </a:prstGeom>
          <a:noFill/>
        </p:spPr>
        <p:txBody>
          <a:bodyPr wrap="square" rtlCol="0">
            <a:spAutoFit/>
          </a:bodyPr>
          <a:lstStyle/>
          <a:p>
            <a:pPr lvl="0" algn="just"/>
            <a:r>
              <a:rPr lang="en-US" sz="1800" dirty="0"/>
              <a:t>It specifies the percent resistance of this winding on the rated kVA base. (It equals half of total for a 2-winding transformer).</a:t>
            </a:r>
            <a:endParaRPr lang="en-US" sz="900" baseline="30000" dirty="0"/>
          </a:p>
        </p:txBody>
      </p:sp>
      <p:sp>
        <p:nvSpPr>
          <p:cNvPr id="21" name="TextBox 20"/>
          <p:cNvSpPr txBox="1"/>
          <p:nvPr/>
        </p:nvSpPr>
        <p:spPr>
          <a:xfrm>
            <a:off x="1293513" y="4528115"/>
            <a:ext cx="7128819" cy="369332"/>
          </a:xfrm>
          <a:prstGeom prst="rect">
            <a:avLst/>
          </a:prstGeom>
          <a:noFill/>
        </p:spPr>
        <p:txBody>
          <a:bodyPr wrap="square" rtlCol="0">
            <a:spAutoFit/>
          </a:bodyPr>
          <a:lstStyle/>
          <a:p>
            <a:pPr lvl="0" algn="just"/>
            <a:r>
              <a:rPr lang="en-US" sz="1800" dirty="0"/>
              <a:t>* Transformer parameters are obtained from transformer nameplate.</a:t>
            </a:r>
            <a:endParaRPr lang="en-US" sz="900" baseline="30000" dirty="0"/>
          </a:p>
        </p:txBody>
      </p:sp>
      <p:graphicFrame>
        <p:nvGraphicFramePr>
          <p:cNvPr id="23" name="Table 22"/>
          <p:cNvGraphicFramePr>
            <a:graphicFrameLocks noGrp="1"/>
          </p:cNvGraphicFramePr>
          <p:nvPr>
            <p:extLst>
              <p:ext uri="{D42A27DB-BD31-4B8C-83A1-F6EECF244321}">
                <p14:modId xmlns:p14="http://schemas.microsoft.com/office/powerpoint/2010/main" val="2643921983"/>
              </p:ext>
            </p:extLst>
          </p:nvPr>
        </p:nvGraphicFramePr>
        <p:xfrm>
          <a:off x="5715000" y="805672"/>
          <a:ext cx="3257703" cy="811977"/>
        </p:xfrm>
        <a:graphic>
          <a:graphicData uri="http://schemas.openxmlformats.org/drawingml/2006/table">
            <a:tbl>
              <a:tblPr/>
              <a:tblGrid>
                <a:gridCol w="735041">
                  <a:extLst>
                    <a:ext uri="{9D8B030D-6E8A-4147-A177-3AD203B41FA5}">
                      <a16:colId xmlns:a16="http://schemas.microsoft.com/office/drawing/2014/main" val="1742803441"/>
                    </a:ext>
                  </a:extLst>
                </a:gridCol>
                <a:gridCol w="400932">
                  <a:extLst>
                    <a:ext uri="{9D8B030D-6E8A-4147-A177-3AD203B41FA5}">
                      <a16:colId xmlns:a16="http://schemas.microsoft.com/office/drawing/2014/main" val="1805149919"/>
                    </a:ext>
                  </a:extLst>
                </a:gridCol>
                <a:gridCol w="706002">
                  <a:extLst>
                    <a:ext uri="{9D8B030D-6E8A-4147-A177-3AD203B41FA5}">
                      <a16:colId xmlns:a16="http://schemas.microsoft.com/office/drawing/2014/main" val="4135968506"/>
                    </a:ext>
                  </a:extLst>
                </a:gridCol>
                <a:gridCol w="682213">
                  <a:extLst>
                    <a:ext uri="{9D8B030D-6E8A-4147-A177-3AD203B41FA5}">
                      <a16:colId xmlns:a16="http://schemas.microsoft.com/office/drawing/2014/main" val="1571366024"/>
                    </a:ext>
                  </a:extLst>
                </a:gridCol>
                <a:gridCol w="409328">
                  <a:extLst>
                    <a:ext uri="{9D8B030D-6E8A-4147-A177-3AD203B41FA5}">
                      <a16:colId xmlns:a16="http://schemas.microsoft.com/office/drawing/2014/main" val="1488636572"/>
                    </a:ext>
                  </a:extLst>
                </a:gridCol>
                <a:gridCol w="324187">
                  <a:extLst>
                    <a:ext uri="{9D8B030D-6E8A-4147-A177-3AD203B41FA5}">
                      <a16:colId xmlns:a16="http://schemas.microsoft.com/office/drawing/2014/main" val="2633936355"/>
                    </a:ext>
                  </a:extLst>
                </a:gridCol>
              </a:tblGrid>
              <a:tr h="404754">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kV-high</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kV-low</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002130730"/>
                  </a:ext>
                </a:extLst>
              </a:tr>
              <a:tr h="40722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Substation:</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115 - D</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4.16 Gr. Y</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371520"/>
                  </a:ext>
                </a:extLst>
              </a:tr>
            </a:tbl>
          </a:graphicData>
        </a:graphic>
      </p:graphicFrame>
      <p:sp>
        <p:nvSpPr>
          <p:cNvPr id="24" name="Oval 23"/>
          <p:cNvSpPr/>
          <p:nvPr/>
        </p:nvSpPr>
        <p:spPr bwMode="auto">
          <a:xfrm>
            <a:off x="8267701" y="1127958"/>
            <a:ext cx="705002" cy="54883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25" name="Straight Arrow Connector 24"/>
          <p:cNvCxnSpPr>
            <a:cxnSpLocks/>
          </p:cNvCxnSpPr>
          <p:nvPr/>
        </p:nvCxnSpPr>
        <p:spPr bwMode="auto">
          <a:xfrm flipH="1">
            <a:off x="7553249" y="1642643"/>
            <a:ext cx="714453" cy="567157"/>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26" name="Oval 25"/>
          <p:cNvSpPr/>
          <p:nvPr/>
        </p:nvSpPr>
        <p:spPr bwMode="auto">
          <a:xfrm>
            <a:off x="6553200" y="2100822"/>
            <a:ext cx="1000049" cy="87097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Rectangle 9"/>
          <p:cNvSpPr/>
          <p:nvPr/>
        </p:nvSpPr>
        <p:spPr>
          <a:xfrm>
            <a:off x="8422332" y="1359067"/>
            <a:ext cx="498855" cy="307777"/>
          </a:xfrm>
          <a:prstGeom prst="rect">
            <a:avLst/>
          </a:prstGeom>
        </p:spPr>
        <p:txBody>
          <a:bodyPr wrap="none">
            <a:spAutoFit/>
          </a:bodyPr>
          <a:lstStyle/>
          <a:p>
            <a:r>
              <a:rPr lang="en-US" sz="1400" dirty="0">
                <a:solidFill>
                  <a:srgbClr val="FF0000"/>
                </a:solidFill>
              </a:rPr>
              <a:t>*0.5</a:t>
            </a:r>
          </a:p>
        </p:txBody>
      </p:sp>
    </p:spTree>
    <p:extLst>
      <p:ext uri="{BB962C8B-B14F-4D97-AF65-F5344CB8AC3E}">
        <p14:creationId xmlns:p14="http://schemas.microsoft.com/office/powerpoint/2010/main" val="41662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Regulator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05840" y="34098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2" name="Rectangle 3"/>
          <p:cNvSpPr>
            <a:spLocks noChangeArrowheads="1"/>
          </p:cNvSpPr>
          <p:nvPr/>
        </p:nvSpPr>
        <p:spPr bwMode="auto">
          <a:xfrm>
            <a:off x="3191889" y="1143000"/>
            <a:ext cx="2833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Voltage Regulator Data:</a:t>
            </a:r>
          </a:p>
        </p:txBody>
      </p:sp>
      <p:graphicFrame>
        <p:nvGraphicFramePr>
          <p:cNvPr id="13" name="Table 12"/>
          <p:cNvGraphicFramePr>
            <a:graphicFrameLocks noGrp="1"/>
          </p:cNvGraphicFramePr>
          <p:nvPr>
            <p:extLst>
              <p:ext uri="{D42A27DB-BD31-4B8C-83A1-F6EECF244321}">
                <p14:modId xmlns:p14="http://schemas.microsoft.com/office/powerpoint/2010/main" val="2044429980"/>
              </p:ext>
            </p:extLst>
          </p:nvPr>
        </p:nvGraphicFramePr>
        <p:xfrm>
          <a:off x="2819400" y="1529446"/>
          <a:ext cx="3578512" cy="1912888"/>
        </p:xfrm>
        <a:graphic>
          <a:graphicData uri="http://schemas.openxmlformats.org/drawingml/2006/table">
            <a:tbl>
              <a:tblPr/>
              <a:tblGrid>
                <a:gridCol w="1585837">
                  <a:extLst>
                    <a:ext uri="{9D8B030D-6E8A-4147-A177-3AD203B41FA5}">
                      <a16:colId xmlns:a16="http://schemas.microsoft.com/office/drawing/2014/main" val="4253417533"/>
                    </a:ext>
                  </a:extLst>
                </a:gridCol>
                <a:gridCol w="761368">
                  <a:extLst>
                    <a:ext uri="{9D8B030D-6E8A-4147-A177-3AD203B41FA5}">
                      <a16:colId xmlns:a16="http://schemas.microsoft.com/office/drawing/2014/main" val="2867388920"/>
                    </a:ext>
                  </a:extLst>
                </a:gridCol>
                <a:gridCol w="601954">
                  <a:extLst>
                    <a:ext uri="{9D8B030D-6E8A-4147-A177-3AD203B41FA5}">
                      <a16:colId xmlns:a16="http://schemas.microsoft.com/office/drawing/2014/main" val="394345048"/>
                    </a:ext>
                  </a:extLst>
                </a:gridCol>
                <a:gridCol w="629353">
                  <a:extLst>
                    <a:ext uri="{9D8B030D-6E8A-4147-A177-3AD203B41FA5}">
                      <a16:colId xmlns:a16="http://schemas.microsoft.com/office/drawing/2014/main" val="1483593231"/>
                    </a:ext>
                  </a:extLst>
                </a:gridCol>
              </a:tblGrid>
              <a:tr h="17517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Regulator ID:</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3328260439"/>
                  </a:ext>
                </a:extLst>
              </a:tr>
              <a:tr h="17517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Connection:</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1-Ph,LG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1-Ph,LG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1-Ph,LG</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248858"/>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Monitoring Phase:</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1450310"/>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Bandwidth:</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volts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volts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volts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692768"/>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PT Ratio:</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83042"/>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Primary CT Rating:</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257871"/>
                  </a:ext>
                </a:extLst>
              </a:tr>
              <a:tr h="336331">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Compensator Settings:</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967230"/>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 - Setting:</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65997"/>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 - Setting:</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468548"/>
                  </a:ext>
                </a:extLst>
              </a:tr>
              <a:tr h="17517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Volltage Level:</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840756"/>
                  </a:ext>
                </a:extLst>
              </a:tr>
            </a:tbl>
          </a:graphicData>
        </a:graphic>
      </p:graphicFrame>
      <p:sp>
        <p:nvSpPr>
          <p:cNvPr id="14" name="Rectangle 13"/>
          <p:cNvSpPr/>
          <p:nvPr/>
        </p:nvSpPr>
        <p:spPr>
          <a:xfrm>
            <a:off x="971093" y="3787676"/>
            <a:ext cx="7772400" cy="2308324"/>
          </a:xfrm>
          <a:prstGeom prst="rect">
            <a:avLst/>
          </a:prstGeom>
        </p:spPr>
        <p:txBody>
          <a:bodyPr wrap="square">
            <a:spAutoFit/>
          </a:bodyPr>
          <a:lstStyle/>
          <a:p>
            <a:pPr lvl="0"/>
            <a:r>
              <a:rPr lang="en-US" sz="1200" dirty="0">
                <a:solidFill>
                  <a:srgbClr val="000000"/>
                </a:solidFill>
                <a:latin typeface="Calibri" panose="020F0502020204030204" pitchFamily="34" charset="0"/>
              </a:rPr>
              <a:t>// Voltage Regulator Definitions</a:t>
            </a:r>
          </a:p>
          <a:p>
            <a:pPr lvl="0"/>
            <a:r>
              <a:rPr lang="en-US" sz="1200" dirty="0">
                <a:solidFill>
                  <a:srgbClr val="000000"/>
                </a:solidFill>
                <a:latin typeface="Calibri" panose="020F0502020204030204" pitchFamily="34" charset="0"/>
              </a:rPr>
              <a:t>New Transformer.Reg1 phases=1 bank=reg1 XHL=0.01 </a:t>
            </a:r>
            <a:r>
              <a:rPr lang="en-US" sz="1200" dirty="0" err="1">
                <a:solidFill>
                  <a:srgbClr val="000000"/>
                </a:solidFill>
                <a:latin typeface="Calibri" panose="020F0502020204030204" pitchFamily="34" charset="0"/>
              </a:rPr>
              <a:t>kVAs</a:t>
            </a:r>
            <a:r>
              <a:rPr lang="en-US" sz="1200" dirty="0">
                <a:solidFill>
                  <a:srgbClr val="000000"/>
                </a:solidFill>
                <a:latin typeface="Calibri" panose="020F0502020204030204" pitchFamily="34" charset="0"/>
              </a:rPr>
              <a:t>=[1666 1666]</a:t>
            </a:r>
          </a:p>
          <a:p>
            <a:pPr lvl="0"/>
            <a:r>
              <a:rPr lang="en-US" sz="1200" dirty="0">
                <a:solidFill>
                  <a:srgbClr val="000000"/>
                </a:solidFill>
                <a:latin typeface="Calibri" panose="020F0502020204030204" pitchFamily="34" charset="0"/>
              </a:rPr>
              <a:t>~ Buses=[650.1 RG60.1] </a:t>
            </a:r>
            <a:r>
              <a:rPr lang="en-US" sz="1200" dirty="0" err="1">
                <a:solidFill>
                  <a:srgbClr val="000000"/>
                </a:solidFill>
                <a:latin typeface="Calibri" panose="020F0502020204030204" pitchFamily="34" charset="0"/>
              </a:rPr>
              <a:t>kVs</a:t>
            </a:r>
            <a:r>
              <a:rPr lang="en-US" sz="1200" dirty="0">
                <a:solidFill>
                  <a:srgbClr val="000000"/>
                </a:solidFill>
                <a:latin typeface="Calibri" panose="020F0502020204030204" pitchFamily="34" charset="0"/>
              </a:rPr>
              <a:t>=[2.4  2.4]</a:t>
            </a:r>
          </a:p>
          <a:p>
            <a:pPr lvl="0"/>
            <a:r>
              <a:rPr lang="en-US" sz="1200" dirty="0">
                <a:solidFill>
                  <a:srgbClr val="000000"/>
                </a:solidFill>
                <a:latin typeface="Calibri" panose="020F0502020204030204" pitchFamily="34" charset="0"/>
              </a:rPr>
              <a:t>new regcontrol.Reg1  transformer=Reg1 winding=2  </a:t>
            </a:r>
            <a:r>
              <a:rPr lang="en-US" sz="1200" dirty="0" err="1">
                <a:solidFill>
                  <a:srgbClr val="000000"/>
                </a:solidFill>
                <a:latin typeface="Calibri" panose="020F0502020204030204" pitchFamily="34" charset="0"/>
              </a:rPr>
              <a:t>vreg</a:t>
            </a:r>
            <a:r>
              <a:rPr lang="en-US" sz="1200" dirty="0">
                <a:solidFill>
                  <a:srgbClr val="000000"/>
                </a:solidFill>
                <a:latin typeface="Calibri" panose="020F0502020204030204" pitchFamily="34" charset="0"/>
              </a:rPr>
              <a:t>=122  band=2  </a:t>
            </a:r>
            <a:r>
              <a:rPr lang="en-US" sz="1200" dirty="0" err="1">
                <a:solidFill>
                  <a:srgbClr val="000000"/>
                </a:solidFill>
                <a:latin typeface="Calibri" panose="020F0502020204030204" pitchFamily="34" charset="0"/>
              </a:rPr>
              <a:t>ptratio</a:t>
            </a:r>
            <a:r>
              <a:rPr lang="en-US" sz="1200" dirty="0">
                <a:solidFill>
                  <a:srgbClr val="000000"/>
                </a:solidFill>
                <a:latin typeface="Calibri" panose="020F0502020204030204" pitchFamily="34" charset="0"/>
              </a:rPr>
              <a:t>=20 </a:t>
            </a:r>
            <a:r>
              <a:rPr lang="en-US" sz="1200" dirty="0" err="1">
                <a:solidFill>
                  <a:srgbClr val="000000"/>
                </a:solidFill>
                <a:latin typeface="Calibri" panose="020F0502020204030204" pitchFamily="34" charset="0"/>
              </a:rPr>
              <a:t>ctprim</a:t>
            </a:r>
            <a:r>
              <a:rPr lang="en-US" sz="1200" dirty="0">
                <a:solidFill>
                  <a:srgbClr val="000000"/>
                </a:solidFill>
                <a:latin typeface="Calibri" panose="020F0502020204030204" pitchFamily="34" charset="0"/>
              </a:rPr>
              <a:t>=700 R=3   X=9</a:t>
            </a:r>
          </a:p>
          <a:p>
            <a:pPr lvl="0"/>
            <a:r>
              <a:rPr lang="en-US" sz="1200" dirty="0">
                <a:solidFill>
                  <a:srgbClr val="000000"/>
                </a:solidFill>
                <a:latin typeface="Calibri" panose="020F0502020204030204" pitchFamily="34" charset="0"/>
              </a:rPr>
              <a:t> </a:t>
            </a:r>
          </a:p>
          <a:p>
            <a:pPr lvl="0"/>
            <a:r>
              <a:rPr lang="en-US" sz="1200" dirty="0">
                <a:solidFill>
                  <a:srgbClr val="000000"/>
                </a:solidFill>
                <a:latin typeface="Calibri" panose="020F0502020204030204" pitchFamily="34" charset="0"/>
              </a:rPr>
              <a:t>New Transformer.Reg2 phases=1 bank=reg1 XHL=0.01 </a:t>
            </a:r>
            <a:r>
              <a:rPr lang="en-US" sz="1200" dirty="0" err="1">
                <a:solidFill>
                  <a:srgbClr val="000000"/>
                </a:solidFill>
                <a:latin typeface="Calibri" panose="020F0502020204030204" pitchFamily="34" charset="0"/>
              </a:rPr>
              <a:t>kVAs</a:t>
            </a:r>
            <a:r>
              <a:rPr lang="en-US" sz="1200" dirty="0">
                <a:solidFill>
                  <a:srgbClr val="000000"/>
                </a:solidFill>
                <a:latin typeface="Calibri" panose="020F0502020204030204" pitchFamily="34" charset="0"/>
              </a:rPr>
              <a:t>=[1666 1666]</a:t>
            </a:r>
          </a:p>
          <a:p>
            <a:pPr lvl="0"/>
            <a:r>
              <a:rPr lang="en-US" sz="1200" dirty="0">
                <a:solidFill>
                  <a:srgbClr val="000000"/>
                </a:solidFill>
                <a:latin typeface="Calibri" panose="020F0502020204030204" pitchFamily="34" charset="0"/>
              </a:rPr>
              <a:t>~ Buses=[650.2 RG60.2] </a:t>
            </a:r>
            <a:r>
              <a:rPr lang="en-US" sz="1200" dirty="0" err="1">
                <a:solidFill>
                  <a:srgbClr val="000000"/>
                </a:solidFill>
                <a:latin typeface="Calibri" panose="020F0502020204030204" pitchFamily="34" charset="0"/>
              </a:rPr>
              <a:t>kVs</a:t>
            </a:r>
            <a:r>
              <a:rPr lang="en-US" sz="1200" dirty="0">
                <a:solidFill>
                  <a:srgbClr val="000000"/>
                </a:solidFill>
                <a:latin typeface="Calibri" panose="020F0502020204030204" pitchFamily="34" charset="0"/>
              </a:rPr>
              <a:t>=[2.4  2.4] </a:t>
            </a:r>
          </a:p>
          <a:p>
            <a:pPr lvl="0"/>
            <a:r>
              <a:rPr lang="en-US" sz="1200" dirty="0">
                <a:solidFill>
                  <a:srgbClr val="000000"/>
                </a:solidFill>
                <a:latin typeface="Calibri" panose="020F0502020204030204" pitchFamily="34" charset="0"/>
              </a:rPr>
              <a:t>new regcontrol.Reg2  transformer=Reg2 winding=2  </a:t>
            </a:r>
            <a:r>
              <a:rPr lang="en-US" sz="1200" dirty="0" err="1">
                <a:solidFill>
                  <a:srgbClr val="000000"/>
                </a:solidFill>
                <a:latin typeface="Calibri" panose="020F0502020204030204" pitchFamily="34" charset="0"/>
              </a:rPr>
              <a:t>vreg</a:t>
            </a:r>
            <a:r>
              <a:rPr lang="en-US" sz="1200" dirty="0">
                <a:solidFill>
                  <a:srgbClr val="000000"/>
                </a:solidFill>
                <a:latin typeface="Calibri" panose="020F0502020204030204" pitchFamily="34" charset="0"/>
              </a:rPr>
              <a:t>=122  band=2  </a:t>
            </a:r>
            <a:r>
              <a:rPr lang="en-US" sz="1200" dirty="0" err="1">
                <a:solidFill>
                  <a:srgbClr val="000000"/>
                </a:solidFill>
                <a:latin typeface="Calibri" panose="020F0502020204030204" pitchFamily="34" charset="0"/>
              </a:rPr>
              <a:t>ptratio</a:t>
            </a:r>
            <a:r>
              <a:rPr lang="en-US" sz="1200" dirty="0">
                <a:solidFill>
                  <a:srgbClr val="000000"/>
                </a:solidFill>
                <a:latin typeface="Calibri" panose="020F0502020204030204" pitchFamily="34" charset="0"/>
              </a:rPr>
              <a:t>=20 </a:t>
            </a:r>
            <a:r>
              <a:rPr lang="en-US" sz="1200" dirty="0" err="1">
                <a:solidFill>
                  <a:srgbClr val="000000"/>
                </a:solidFill>
                <a:latin typeface="Calibri" panose="020F0502020204030204" pitchFamily="34" charset="0"/>
              </a:rPr>
              <a:t>ctprim</a:t>
            </a:r>
            <a:r>
              <a:rPr lang="en-US" sz="1200" dirty="0">
                <a:solidFill>
                  <a:srgbClr val="000000"/>
                </a:solidFill>
                <a:latin typeface="Calibri" panose="020F0502020204030204" pitchFamily="34" charset="0"/>
              </a:rPr>
              <a:t>=700  R=3   X=9</a:t>
            </a:r>
          </a:p>
          <a:p>
            <a:pPr lvl="0"/>
            <a:r>
              <a:rPr lang="en-US" sz="1200" dirty="0">
                <a:solidFill>
                  <a:srgbClr val="000000"/>
                </a:solidFill>
                <a:latin typeface="Calibri" panose="020F0502020204030204" pitchFamily="34" charset="0"/>
              </a:rPr>
              <a:t> </a:t>
            </a:r>
          </a:p>
          <a:p>
            <a:pPr lvl="0"/>
            <a:r>
              <a:rPr lang="en-US" sz="1200" dirty="0">
                <a:solidFill>
                  <a:srgbClr val="000000"/>
                </a:solidFill>
                <a:latin typeface="Calibri" panose="020F0502020204030204" pitchFamily="34" charset="0"/>
              </a:rPr>
              <a:t>New Transformer.Reg3 phases=1 bank=reg1 XHL=0.01 </a:t>
            </a:r>
            <a:r>
              <a:rPr lang="en-US" sz="1200" dirty="0" err="1">
                <a:solidFill>
                  <a:srgbClr val="000000"/>
                </a:solidFill>
                <a:latin typeface="Calibri" panose="020F0502020204030204" pitchFamily="34" charset="0"/>
              </a:rPr>
              <a:t>kVAs</a:t>
            </a:r>
            <a:r>
              <a:rPr lang="en-US" sz="1200" dirty="0">
                <a:solidFill>
                  <a:srgbClr val="000000"/>
                </a:solidFill>
                <a:latin typeface="Calibri" panose="020F0502020204030204" pitchFamily="34" charset="0"/>
              </a:rPr>
              <a:t>=[1666 1666]</a:t>
            </a:r>
          </a:p>
          <a:p>
            <a:pPr lvl="0"/>
            <a:r>
              <a:rPr lang="en-US" sz="1200" dirty="0">
                <a:solidFill>
                  <a:srgbClr val="000000"/>
                </a:solidFill>
                <a:latin typeface="Calibri" panose="020F0502020204030204" pitchFamily="34" charset="0"/>
              </a:rPr>
              <a:t>~ Buses=[650.3 RG60.3] </a:t>
            </a:r>
            <a:r>
              <a:rPr lang="en-US" sz="1200" dirty="0" err="1">
                <a:solidFill>
                  <a:srgbClr val="000000"/>
                </a:solidFill>
                <a:latin typeface="Calibri" panose="020F0502020204030204" pitchFamily="34" charset="0"/>
              </a:rPr>
              <a:t>kVs</a:t>
            </a:r>
            <a:r>
              <a:rPr lang="en-US" sz="1200" dirty="0">
                <a:solidFill>
                  <a:srgbClr val="000000"/>
                </a:solidFill>
                <a:latin typeface="Calibri" panose="020F0502020204030204" pitchFamily="34" charset="0"/>
              </a:rPr>
              <a:t>=[2.4  2.4]</a:t>
            </a:r>
          </a:p>
          <a:p>
            <a:pPr lvl="0"/>
            <a:r>
              <a:rPr lang="en-US" sz="1200" dirty="0">
                <a:solidFill>
                  <a:srgbClr val="000000"/>
                </a:solidFill>
                <a:latin typeface="Calibri" panose="020F0502020204030204" pitchFamily="34" charset="0"/>
              </a:rPr>
              <a:t>new regcontrol.Reg3  transformer=Reg3 winding=2  </a:t>
            </a:r>
            <a:r>
              <a:rPr lang="en-US" sz="1200" dirty="0" err="1">
                <a:solidFill>
                  <a:srgbClr val="000000"/>
                </a:solidFill>
                <a:latin typeface="Calibri" panose="020F0502020204030204" pitchFamily="34" charset="0"/>
              </a:rPr>
              <a:t>vreg</a:t>
            </a:r>
            <a:r>
              <a:rPr lang="en-US" sz="1200" dirty="0">
                <a:solidFill>
                  <a:srgbClr val="000000"/>
                </a:solidFill>
                <a:latin typeface="Calibri" panose="020F0502020204030204" pitchFamily="34" charset="0"/>
              </a:rPr>
              <a:t>=122  band=2  </a:t>
            </a:r>
            <a:r>
              <a:rPr lang="en-US" sz="1200" dirty="0" err="1">
                <a:solidFill>
                  <a:srgbClr val="000000"/>
                </a:solidFill>
                <a:latin typeface="Calibri" panose="020F0502020204030204" pitchFamily="34" charset="0"/>
              </a:rPr>
              <a:t>ptratio</a:t>
            </a:r>
            <a:r>
              <a:rPr lang="en-US" sz="1200" dirty="0">
                <a:solidFill>
                  <a:srgbClr val="000000"/>
                </a:solidFill>
                <a:latin typeface="Calibri" panose="020F0502020204030204" pitchFamily="34" charset="0"/>
              </a:rPr>
              <a:t>=20 </a:t>
            </a:r>
            <a:r>
              <a:rPr lang="en-US" sz="1200" dirty="0" err="1">
                <a:solidFill>
                  <a:srgbClr val="000000"/>
                </a:solidFill>
                <a:latin typeface="Calibri" panose="020F0502020204030204" pitchFamily="34" charset="0"/>
              </a:rPr>
              <a:t>ctprim</a:t>
            </a:r>
            <a:r>
              <a:rPr lang="en-US" sz="1200" dirty="0">
                <a:solidFill>
                  <a:srgbClr val="000000"/>
                </a:solidFill>
                <a:latin typeface="Calibri" panose="020F0502020204030204" pitchFamily="34" charset="0"/>
              </a:rPr>
              <a:t>=700  R=3   X=9 </a:t>
            </a:r>
            <a:endParaRPr kumimoji="0" lang="en-US" sz="12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56042914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lvl="0">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a:t>
            </a:r>
            <a:r>
              <a:rPr lang="en-US" dirty="0">
                <a:solidFill>
                  <a:srgbClr val="000000"/>
                </a:solidFill>
              </a:rPr>
              <a:t>-- Regulator</a:t>
            </a:r>
            <a:endParaRPr lang="en-US" sz="2800" dirty="0">
              <a:solidFill>
                <a:srgbClr val="000000"/>
              </a:solidFill>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381000" y="1558492"/>
            <a:ext cx="87630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Voltage regulator and control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phases=1 bank=reg1 XHL=0.01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=[1666 1666]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Buses=[650.1 RG60.1]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  transformer=Reg1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=700 R=3   X=9</a:t>
            </a:r>
          </a:p>
        </p:txBody>
      </p:sp>
      <p:sp>
        <p:nvSpPr>
          <p:cNvPr id="10" name="Rectangle 2"/>
          <p:cNvSpPr>
            <a:spLocks noChangeArrowheads="1"/>
          </p:cNvSpPr>
          <p:nvPr/>
        </p:nvSpPr>
        <p:spPr bwMode="auto">
          <a:xfrm>
            <a:off x="525779" y="2668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extBox 14"/>
          <p:cNvSpPr txBox="1"/>
          <p:nvPr/>
        </p:nvSpPr>
        <p:spPr>
          <a:xfrm>
            <a:off x="533400" y="3087469"/>
            <a:ext cx="8215304" cy="646331"/>
          </a:xfrm>
          <a:prstGeom prst="rect">
            <a:avLst/>
          </a:prstGeom>
          <a:noFill/>
        </p:spPr>
        <p:txBody>
          <a:bodyPr wrap="square" rtlCol="0">
            <a:spAutoFit/>
          </a:bodyPr>
          <a:lstStyle/>
          <a:p>
            <a:pPr lvl="0" algn="just"/>
            <a:r>
              <a:rPr lang="en-US" sz="1800" dirty="0"/>
              <a:t>Note that voltage regulator is defined using the class of transformer. Different with the transformer, additional </a:t>
            </a:r>
            <a:r>
              <a:rPr lang="en-US" sz="1800" dirty="0" err="1"/>
              <a:t>RegControl</a:t>
            </a:r>
            <a:r>
              <a:rPr lang="en-US" sz="1800" dirty="0"/>
              <a:t> Object should be defined for each regulator.</a:t>
            </a:r>
            <a:endParaRPr lang="en-US" sz="900" baseline="30000" dirty="0"/>
          </a:p>
        </p:txBody>
      </p:sp>
      <p:sp>
        <p:nvSpPr>
          <p:cNvPr id="19" name="Title 1"/>
          <p:cNvSpPr txBox="1">
            <a:spLocks/>
          </p:cNvSpPr>
          <p:nvPr/>
        </p:nvSpPr>
        <p:spPr bwMode="auto">
          <a:xfrm>
            <a:off x="561992" y="3581400"/>
            <a:ext cx="4495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Transformer.Reg1</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29962" y="4171890"/>
            <a:ext cx="6332838" cy="369332"/>
          </a:xfrm>
          <a:prstGeom prst="rect">
            <a:avLst/>
          </a:prstGeom>
          <a:noFill/>
        </p:spPr>
        <p:txBody>
          <a:bodyPr wrap="square" rtlCol="0">
            <a:spAutoFit/>
          </a:bodyPr>
          <a:lstStyle/>
          <a:p>
            <a:pPr lvl="0" algn="just"/>
            <a:r>
              <a:rPr lang="en-US" sz="1800" dirty="0"/>
              <a:t>Defines a regulator named Reg1.</a:t>
            </a:r>
            <a:endParaRPr lang="en-US" sz="900" baseline="30000" dirty="0"/>
          </a:p>
        </p:txBody>
      </p:sp>
      <p:sp>
        <p:nvSpPr>
          <p:cNvPr id="21" name="Title 1"/>
          <p:cNvSpPr txBox="1">
            <a:spLocks/>
          </p:cNvSpPr>
          <p:nvPr/>
        </p:nvSpPr>
        <p:spPr bwMode="auto">
          <a:xfrm>
            <a:off x="567568" y="4648200"/>
            <a:ext cx="44958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36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29962" y="5086397"/>
            <a:ext cx="6332838" cy="369332"/>
          </a:xfrm>
          <a:prstGeom prst="rect">
            <a:avLst/>
          </a:prstGeom>
          <a:noFill/>
        </p:spPr>
        <p:txBody>
          <a:bodyPr wrap="square" rtlCol="0">
            <a:spAutoFit/>
          </a:bodyPr>
          <a:lstStyle/>
          <a:p>
            <a:pPr lvl="0" algn="just"/>
            <a:r>
              <a:rPr lang="en-US" sz="1800" dirty="0"/>
              <a:t>Specifies Number of phases.</a:t>
            </a:r>
            <a:endParaRPr lang="en-US" sz="900" baseline="30000" dirty="0"/>
          </a:p>
        </p:txBody>
      </p:sp>
    </p:spTree>
    <p:extLst>
      <p:ext uri="{BB962C8B-B14F-4D97-AF65-F5344CB8AC3E}">
        <p14:creationId xmlns:p14="http://schemas.microsoft.com/office/powerpoint/2010/main" val="379404196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lvl="0">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a:t>
            </a:r>
            <a:r>
              <a:rPr lang="en-US" dirty="0">
                <a:solidFill>
                  <a:srgbClr val="000000"/>
                </a:solidFill>
              </a:rPr>
              <a:t>-- Regulator</a:t>
            </a:r>
            <a:endParaRPr lang="en-US" sz="2800" dirty="0">
              <a:solidFill>
                <a:srgbClr val="000000"/>
              </a:solidFill>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381000" y="1558492"/>
            <a:ext cx="87630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Voltage regulator and control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phases=1 bank=reg1 XHL=0.01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=[1666 1666]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Buses=[650.1 RG60.1]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  transformer=Reg1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=700 R=3   X=9</a:t>
            </a:r>
          </a:p>
        </p:txBody>
      </p:sp>
      <p:sp>
        <p:nvSpPr>
          <p:cNvPr id="10" name="Rectangle 2"/>
          <p:cNvSpPr>
            <a:spLocks noChangeArrowheads="1"/>
          </p:cNvSpPr>
          <p:nvPr/>
        </p:nvSpPr>
        <p:spPr bwMode="auto">
          <a:xfrm>
            <a:off x="525779" y="2668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571500" y="3070002"/>
            <a:ext cx="4495800" cy="562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bank</a:t>
            </a:r>
            <a:endParaRPr lang="en-US" sz="3600" kern="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06162" y="3524395"/>
            <a:ext cx="6332838" cy="369332"/>
          </a:xfrm>
          <a:prstGeom prst="rect">
            <a:avLst/>
          </a:prstGeom>
          <a:noFill/>
        </p:spPr>
        <p:txBody>
          <a:bodyPr wrap="square" rtlCol="0">
            <a:spAutoFit/>
          </a:bodyPr>
          <a:lstStyle/>
          <a:p>
            <a:pPr lvl="0" algn="just"/>
            <a:r>
              <a:rPr lang="en-US" sz="1800" dirty="0"/>
              <a:t>Specifies the name of the bank this regulator is part of.</a:t>
            </a:r>
            <a:endParaRPr lang="en-US" sz="900" baseline="30000" dirty="0"/>
          </a:p>
        </p:txBody>
      </p:sp>
      <p:sp>
        <p:nvSpPr>
          <p:cNvPr id="23" name="Title 1"/>
          <p:cNvSpPr txBox="1">
            <a:spLocks/>
          </p:cNvSpPr>
          <p:nvPr/>
        </p:nvSpPr>
        <p:spPr bwMode="auto">
          <a:xfrm>
            <a:off x="556260" y="3886200"/>
            <a:ext cx="44958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XHL (or X12) </a:t>
            </a:r>
          </a:p>
        </p:txBody>
      </p:sp>
      <p:sp>
        <p:nvSpPr>
          <p:cNvPr id="24" name="TextBox 23"/>
          <p:cNvSpPr txBox="1"/>
          <p:nvPr/>
        </p:nvSpPr>
        <p:spPr>
          <a:xfrm>
            <a:off x="914025" y="4476690"/>
            <a:ext cx="7086975" cy="369332"/>
          </a:xfrm>
          <a:prstGeom prst="rect">
            <a:avLst/>
          </a:prstGeom>
          <a:noFill/>
        </p:spPr>
        <p:txBody>
          <a:bodyPr wrap="square" rtlCol="0">
            <a:spAutoFit/>
          </a:bodyPr>
          <a:lstStyle/>
          <a:p>
            <a:pPr lvl="0" algn="just"/>
            <a:r>
              <a:rPr lang="en-US" sz="1800" dirty="0"/>
              <a:t>Specifies the percent reactance high‐to‐low (winding 1 to winding 2).</a:t>
            </a:r>
            <a:endParaRPr lang="en-US" sz="900" baseline="30000" dirty="0"/>
          </a:p>
        </p:txBody>
      </p:sp>
    </p:spTree>
    <p:extLst>
      <p:ext uri="{BB962C8B-B14F-4D97-AF65-F5344CB8AC3E}">
        <p14:creationId xmlns:p14="http://schemas.microsoft.com/office/powerpoint/2010/main" val="414029967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lvl="0">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a:t>
            </a:r>
            <a:r>
              <a:rPr lang="en-US" dirty="0">
                <a:solidFill>
                  <a:srgbClr val="000000"/>
                </a:solidFill>
              </a:rPr>
              <a:t>-- Regulator</a:t>
            </a:r>
            <a:endParaRPr lang="en-US" sz="2800" dirty="0">
              <a:solidFill>
                <a:srgbClr val="000000"/>
              </a:solidFill>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381000" y="1558492"/>
            <a:ext cx="87630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Voltage regulator and control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phases=1 bank=reg1 XHL=0.01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=[1666 1666]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Buses=[650.1 RG60.1]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  transformer=Reg1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=700 R=3   X=9</a:t>
            </a:r>
          </a:p>
        </p:txBody>
      </p:sp>
      <p:sp>
        <p:nvSpPr>
          <p:cNvPr id="10" name="Rectangle 2"/>
          <p:cNvSpPr>
            <a:spLocks noChangeArrowheads="1"/>
          </p:cNvSpPr>
          <p:nvPr/>
        </p:nvSpPr>
        <p:spPr bwMode="auto">
          <a:xfrm>
            <a:off x="525779" y="2668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556260" y="2744212"/>
            <a:ext cx="449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kVAs</a:t>
            </a:r>
            <a:r>
              <a:rPr lang="en-US" sz="2400" kern="0" dirty="0">
                <a:latin typeface="Times New Roman" panose="02020603050405020304" pitchFamily="18" charset="0"/>
                <a:cs typeface="Times New Roman" panose="02020603050405020304" pitchFamily="18" charset="0"/>
              </a:rPr>
              <a:t>=[1666 1666]</a:t>
            </a:r>
          </a:p>
        </p:txBody>
      </p:sp>
      <p:sp>
        <p:nvSpPr>
          <p:cNvPr id="15" name="TextBox 14"/>
          <p:cNvSpPr txBox="1"/>
          <p:nvPr/>
        </p:nvSpPr>
        <p:spPr>
          <a:xfrm>
            <a:off x="914400" y="3604478"/>
            <a:ext cx="7848600" cy="1477328"/>
          </a:xfrm>
          <a:prstGeom prst="rect">
            <a:avLst/>
          </a:prstGeom>
          <a:noFill/>
        </p:spPr>
        <p:txBody>
          <a:bodyPr wrap="square" rtlCol="0">
            <a:spAutoFit/>
          </a:bodyPr>
          <a:lstStyle/>
          <a:p>
            <a:pPr lvl="0" algn="just"/>
            <a:r>
              <a:rPr lang="en-US" sz="1800" dirty="0"/>
              <a:t>Specifies an array of base kVA ratings for windings [1, 2]. The kVA rating of winding 1 is 1666kVA, the kVA  rating of winding 2 is 1666 kVA.</a:t>
            </a:r>
          </a:p>
          <a:p>
            <a:pPr lvl="0" algn="just"/>
            <a:r>
              <a:rPr lang="en-US" sz="1800" dirty="0"/>
              <a:t>* Note that compared with the aforementioned way of defining the properties of transformer windings, i.e., specifying the properties for each winding, individually, this is another way of defining the winding properties, i.e., using property arrays.</a:t>
            </a:r>
          </a:p>
        </p:txBody>
      </p:sp>
    </p:spTree>
    <p:extLst>
      <p:ext uri="{BB962C8B-B14F-4D97-AF65-F5344CB8AC3E}">
        <p14:creationId xmlns:p14="http://schemas.microsoft.com/office/powerpoint/2010/main" val="13816239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lvl="0">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a:t>
            </a:r>
            <a:r>
              <a:rPr lang="en-US" dirty="0">
                <a:solidFill>
                  <a:srgbClr val="000000"/>
                </a:solidFill>
              </a:rPr>
              <a:t>-- Regulator</a:t>
            </a:r>
            <a:endParaRPr lang="en-US" sz="2800" dirty="0">
              <a:solidFill>
                <a:srgbClr val="000000"/>
              </a:solidFill>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381000" y="1558492"/>
            <a:ext cx="87630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Voltage regulator and control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phases=1 bank=reg1 XHL=0.01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=[1666 1666]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Buses=[650.1 RG60.1]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  transformer=Reg1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=700 R=3   X=9</a:t>
            </a:r>
          </a:p>
        </p:txBody>
      </p:sp>
      <p:sp>
        <p:nvSpPr>
          <p:cNvPr id="10" name="Rectangle 2"/>
          <p:cNvSpPr>
            <a:spLocks noChangeArrowheads="1"/>
          </p:cNvSpPr>
          <p:nvPr/>
        </p:nvSpPr>
        <p:spPr bwMode="auto">
          <a:xfrm>
            <a:off x="525779" y="2668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2" name="Title 1"/>
          <p:cNvSpPr txBox="1">
            <a:spLocks/>
          </p:cNvSpPr>
          <p:nvPr/>
        </p:nvSpPr>
        <p:spPr bwMode="auto">
          <a:xfrm>
            <a:off x="561992" y="44196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kVs</a:t>
            </a:r>
            <a:r>
              <a:rPr lang="en-US" sz="2400" kern="0" dirty="0">
                <a:latin typeface="Times New Roman" panose="02020603050405020304" pitchFamily="18" charset="0"/>
                <a:cs typeface="Times New Roman" panose="02020603050405020304" pitchFamily="18" charset="0"/>
              </a:rPr>
              <a:t>=[2.4 2.4]</a:t>
            </a:r>
          </a:p>
        </p:txBody>
      </p:sp>
      <p:sp>
        <p:nvSpPr>
          <p:cNvPr id="16" name="TextBox 15"/>
          <p:cNvSpPr txBox="1"/>
          <p:nvPr/>
        </p:nvSpPr>
        <p:spPr>
          <a:xfrm>
            <a:off x="906780" y="4930914"/>
            <a:ext cx="7780020" cy="646331"/>
          </a:xfrm>
          <a:prstGeom prst="rect">
            <a:avLst/>
          </a:prstGeom>
          <a:noFill/>
        </p:spPr>
        <p:txBody>
          <a:bodyPr wrap="square" rtlCol="0">
            <a:spAutoFit/>
          </a:bodyPr>
          <a:lstStyle/>
          <a:p>
            <a:pPr lvl="0" algn="just"/>
            <a:r>
              <a:rPr lang="en-US" sz="1800" dirty="0"/>
              <a:t>Specifies an array of kV ratings for windings [1,2]. The kV rating of winding 1 is 2.4 kV, the kV rating of winding 2 is 2.4 kV.</a:t>
            </a:r>
          </a:p>
        </p:txBody>
      </p:sp>
      <p:sp>
        <p:nvSpPr>
          <p:cNvPr id="17" name="Title 1"/>
          <p:cNvSpPr txBox="1">
            <a:spLocks/>
          </p:cNvSpPr>
          <p:nvPr/>
        </p:nvSpPr>
        <p:spPr bwMode="auto">
          <a:xfrm>
            <a:off x="506729" y="2962917"/>
            <a:ext cx="4495800" cy="7181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Buses=[650.1 RG60.1]</a:t>
            </a:r>
          </a:p>
        </p:txBody>
      </p:sp>
      <p:sp>
        <p:nvSpPr>
          <p:cNvPr id="19" name="TextBox 18"/>
          <p:cNvSpPr txBox="1"/>
          <p:nvPr/>
        </p:nvSpPr>
        <p:spPr>
          <a:xfrm>
            <a:off x="866792" y="3572470"/>
            <a:ext cx="7820008" cy="923330"/>
          </a:xfrm>
          <a:prstGeom prst="rect">
            <a:avLst/>
          </a:prstGeom>
          <a:noFill/>
        </p:spPr>
        <p:txBody>
          <a:bodyPr wrap="square" rtlCol="0">
            <a:spAutoFit/>
          </a:bodyPr>
          <a:lstStyle/>
          <a:p>
            <a:pPr lvl="0" algn="just"/>
            <a:r>
              <a:rPr lang="en-US" sz="1800" dirty="0"/>
              <a:t>Specifies an array of the names of buses to which the windings [1, 2] are connected. Winding 1 is connected to Bus 650, winding 2 is connected to Bus RG60.</a:t>
            </a:r>
          </a:p>
        </p:txBody>
      </p:sp>
    </p:spTree>
    <p:extLst>
      <p:ext uri="{BB962C8B-B14F-4D97-AF65-F5344CB8AC3E}">
        <p14:creationId xmlns:p14="http://schemas.microsoft.com/office/powerpoint/2010/main" val="412530965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lvl="0">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a:t>
            </a:r>
            <a:r>
              <a:rPr lang="en-US" dirty="0">
                <a:solidFill>
                  <a:srgbClr val="000000"/>
                </a:solidFill>
              </a:rPr>
              <a:t>-- Regulator</a:t>
            </a:r>
            <a:endParaRPr lang="en-US" sz="2800" dirty="0">
              <a:solidFill>
                <a:srgbClr val="000000"/>
              </a:solidFill>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381000" y="1558492"/>
            <a:ext cx="87630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Voltage regulator and control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phases=1 bank=reg1 XHL=0.01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=[1666 1666]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Buses=[650.1 RG60.1]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  transformer=Reg1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=700 R=3   X=9</a:t>
            </a:r>
          </a:p>
        </p:txBody>
      </p:sp>
      <p:sp>
        <p:nvSpPr>
          <p:cNvPr id="10" name="Rectangle 2"/>
          <p:cNvSpPr>
            <a:spLocks noChangeArrowheads="1"/>
          </p:cNvSpPr>
          <p:nvPr/>
        </p:nvSpPr>
        <p:spPr bwMode="auto">
          <a:xfrm>
            <a:off x="525779" y="2668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525779" y="2970537"/>
            <a:ext cx="44958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regcontrol.Reg1</a:t>
            </a:r>
          </a:p>
        </p:txBody>
      </p:sp>
      <p:sp>
        <p:nvSpPr>
          <p:cNvPr id="15" name="TextBox 14"/>
          <p:cNvSpPr txBox="1"/>
          <p:nvPr/>
        </p:nvSpPr>
        <p:spPr>
          <a:xfrm>
            <a:off x="872181" y="3503937"/>
            <a:ext cx="7128819" cy="369332"/>
          </a:xfrm>
          <a:prstGeom prst="rect">
            <a:avLst/>
          </a:prstGeom>
          <a:noFill/>
        </p:spPr>
        <p:txBody>
          <a:bodyPr wrap="square" rtlCol="0">
            <a:spAutoFit/>
          </a:bodyPr>
          <a:lstStyle/>
          <a:p>
            <a:pPr lvl="0" algn="just"/>
            <a:r>
              <a:rPr lang="en-US" sz="1800" dirty="0"/>
              <a:t>Defines a regulator control object named Reg1.</a:t>
            </a:r>
            <a:endParaRPr lang="en-US" sz="900" baseline="30000" dirty="0"/>
          </a:p>
        </p:txBody>
      </p:sp>
      <p:sp>
        <p:nvSpPr>
          <p:cNvPr id="20" name="Title 1"/>
          <p:cNvSpPr txBox="1">
            <a:spLocks/>
          </p:cNvSpPr>
          <p:nvPr/>
        </p:nvSpPr>
        <p:spPr bwMode="auto">
          <a:xfrm>
            <a:off x="561992" y="3777364"/>
            <a:ext cx="4495800" cy="676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transformer</a:t>
            </a:r>
            <a:endParaRPr lang="en-US" sz="36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866793" y="4356775"/>
            <a:ext cx="7715215" cy="369332"/>
          </a:xfrm>
          <a:prstGeom prst="rect">
            <a:avLst/>
          </a:prstGeom>
          <a:noFill/>
        </p:spPr>
        <p:txBody>
          <a:bodyPr wrap="square" rtlCol="0">
            <a:spAutoFit/>
          </a:bodyPr>
          <a:lstStyle/>
          <a:p>
            <a:pPr lvl="0" algn="just"/>
            <a:r>
              <a:rPr lang="en-US" sz="1800" dirty="0"/>
              <a:t>Specifies the name of transformer to which the </a:t>
            </a:r>
            <a:r>
              <a:rPr lang="en-US" sz="1800" dirty="0" err="1"/>
              <a:t>RegControl</a:t>
            </a:r>
            <a:r>
              <a:rPr lang="en-US" sz="1800" dirty="0"/>
              <a:t> is connected.</a:t>
            </a:r>
          </a:p>
        </p:txBody>
      </p:sp>
      <p:sp>
        <p:nvSpPr>
          <p:cNvPr id="22" name="Title 1"/>
          <p:cNvSpPr txBox="1">
            <a:spLocks/>
          </p:cNvSpPr>
          <p:nvPr/>
        </p:nvSpPr>
        <p:spPr bwMode="auto">
          <a:xfrm>
            <a:off x="600092" y="4788996"/>
            <a:ext cx="4495800" cy="4688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winding</a:t>
            </a:r>
            <a:endParaRPr lang="en-US" sz="32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904892" y="5217382"/>
            <a:ext cx="7781908" cy="646331"/>
          </a:xfrm>
          <a:prstGeom prst="rect">
            <a:avLst/>
          </a:prstGeom>
          <a:noFill/>
        </p:spPr>
        <p:txBody>
          <a:bodyPr wrap="square" rtlCol="0">
            <a:spAutoFit/>
          </a:bodyPr>
          <a:lstStyle/>
          <a:p>
            <a:pPr lvl="0" algn="just"/>
            <a:r>
              <a:rPr lang="en-US" sz="1800" dirty="0"/>
              <a:t>Specifies the number of transformer winding that the </a:t>
            </a:r>
            <a:r>
              <a:rPr lang="en-US" sz="1800" dirty="0" err="1"/>
              <a:t>RegControl</a:t>
            </a:r>
            <a:r>
              <a:rPr lang="en-US" sz="1800" dirty="0"/>
              <a:t> is monitoring. 1 or 2, typically.</a:t>
            </a:r>
          </a:p>
        </p:txBody>
      </p:sp>
    </p:spTree>
    <p:extLst>
      <p:ext uri="{BB962C8B-B14F-4D97-AF65-F5344CB8AC3E}">
        <p14:creationId xmlns:p14="http://schemas.microsoft.com/office/powerpoint/2010/main" val="18821255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lvl="0">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a:t>
            </a:r>
            <a:r>
              <a:rPr lang="en-US" dirty="0">
                <a:solidFill>
                  <a:srgbClr val="000000"/>
                </a:solidFill>
              </a:rPr>
              <a:t>-- Regulator</a:t>
            </a:r>
            <a:endParaRPr lang="en-US" sz="2800" dirty="0">
              <a:solidFill>
                <a:srgbClr val="000000"/>
              </a:solidFill>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381000" y="1558492"/>
            <a:ext cx="87630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Voltage regulator and control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phases=1 bank=reg1 XHL=0.01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=[1666 1666]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Buses=[650.1 RG60.1]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  transformer=Reg1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=700 R=3   X=9</a:t>
            </a:r>
          </a:p>
        </p:txBody>
      </p:sp>
      <p:sp>
        <p:nvSpPr>
          <p:cNvPr id="10" name="Rectangle 2"/>
          <p:cNvSpPr>
            <a:spLocks noChangeArrowheads="1"/>
          </p:cNvSpPr>
          <p:nvPr/>
        </p:nvSpPr>
        <p:spPr bwMode="auto">
          <a:xfrm>
            <a:off x="525779" y="2668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569612" y="2645140"/>
            <a:ext cx="449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vreg</a:t>
            </a:r>
            <a:endParaRPr lang="en-US" sz="3600" kern="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21072" y="3435241"/>
            <a:ext cx="8246728" cy="369332"/>
          </a:xfrm>
          <a:prstGeom prst="rect">
            <a:avLst/>
          </a:prstGeom>
          <a:noFill/>
        </p:spPr>
        <p:txBody>
          <a:bodyPr wrap="square" rtlCol="0">
            <a:spAutoFit/>
          </a:bodyPr>
          <a:lstStyle/>
          <a:p>
            <a:pPr lvl="0" algn="just"/>
            <a:r>
              <a:rPr lang="en-US" sz="1800" dirty="0"/>
              <a:t>Specifies the voltage regulator setting, in volts, for the winding being controlled. </a:t>
            </a:r>
          </a:p>
        </p:txBody>
      </p:sp>
      <p:sp>
        <p:nvSpPr>
          <p:cNvPr id="19" name="Title 1"/>
          <p:cNvSpPr txBox="1">
            <a:spLocks/>
          </p:cNvSpPr>
          <p:nvPr/>
        </p:nvSpPr>
        <p:spPr bwMode="auto">
          <a:xfrm>
            <a:off x="556259" y="3770530"/>
            <a:ext cx="4495800" cy="57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band</a:t>
            </a:r>
            <a:endParaRPr lang="en-US" sz="36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53439" y="4248090"/>
            <a:ext cx="8290561" cy="369332"/>
          </a:xfrm>
          <a:prstGeom prst="rect">
            <a:avLst/>
          </a:prstGeom>
          <a:noFill/>
        </p:spPr>
        <p:txBody>
          <a:bodyPr wrap="square" rtlCol="0">
            <a:spAutoFit/>
          </a:bodyPr>
          <a:lstStyle/>
          <a:p>
            <a:pPr lvl="0" algn="just"/>
            <a:r>
              <a:rPr lang="en-US" sz="1800" dirty="0"/>
              <a:t>Specifies the bandwidth, in volts, for the controlled bus. Default is 3.0. </a:t>
            </a:r>
          </a:p>
        </p:txBody>
      </p:sp>
      <p:sp>
        <p:nvSpPr>
          <p:cNvPr id="25" name="Title 1"/>
          <p:cNvSpPr txBox="1">
            <a:spLocks/>
          </p:cNvSpPr>
          <p:nvPr/>
        </p:nvSpPr>
        <p:spPr bwMode="auto">
          <a:xfrm>
            <a:off x="571498" y="44958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ptratio</a:t>
            </a:r>
            <a:endParaRPr lang="en-US" sz="36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97272" y="5029200"/>
            <a:ext cx="7941928" cy="923330"/>
          </a:xfrm>
          <a:prstGeom prst="rect">
            <a:avLst/>
          </a:prstGeom>
          <a:noFill/>
        </p:spPr>
        <p:txBody>
          <a:bodyPr wrap="square" rtlCol="0">
            <a:spAutoFit/>
          </a:bodyPr>
          <a:lstStyle/>
          <a:p>
            <a:pPr lvl="0" algn="just"/>
            <a:r>
              <a:rPr lang="en-US" sz="1800" dirty="0"/>
              <a:t>Specifies the ratio of the PT that converts the controlled winding voltage to the regulator voltage. Default is 60. If the winding is Wye, the line-to-neutral voltage is used. Else, the line-to-line voltage is used. </a:t>
            </a:r>
            <a:endParaRPr lang="en-US" sz="1800" b="1" dirty="0"/>
          </a:p>
        </p:txBody>
      </p:sp>
    </p:spTree>
    <p:extLst>
      <p:ext uri="{BB962C8B-B14F-4D97-AF65-F5344CB8AC3E}">
        <p14:creationId xmlns:p14="http://schemas.microsoft.com/office/powerpoint/2010/main" val="19737388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628190" cy="461665"/>
          </a:xfrm>
          <a:prstGeom prst="rect">
            <a:avLst/>
          </a:prstGeom>
        </p:spPr>
        <p:txBody>
          <a:bodyPr wrap="none">
            <a:spAutoFit/>
          </a:bodyPr>
          <a:lstStyle/>
          <a:p>
            <a:pPr lvl="0">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a:t>
            </a:r>
            <a:r>
              <a:rPr lang="en-US" dirty="0">
                <a:solidFill>
                  <a:srgbClr val="000000"/>
                </a:solidFill>
              </a:rPr>
              <a:t>-- Regulator</a:t>
            </a:r>
            <a:endParaRPr lang="en-US" sz="2800" dirty="0">
              <a:solidFill>
                <a:srgbClr val="000000"/>
              </a:solidFill>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381000" y="1558492"/>
            <a:ext cx="87630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Voltage regulator and control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phases=1 bank=reg1 XHL=0.01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=[1666 1666]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Buses=[650.1 RG60.1]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  2.4]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  transformer=Reg1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=700 R=3   X=9</a:t>
            </a:r>
          </a:p>
        </p:txBody>
      </p:sp>
      <p:sp>
        <p:nvSpPr>
          <p:cNvPr id="10" name="Rectangle 2"/>
          <p:cNvSpPr>
            <a:spLocks noChangeArrowheads="1"/>
          </p:cNvSpPr>
          <p:nvPr/>
        </p:nvSpPr>
        <p:spPr bwMode="auto">
          <a:xfrm>
            <a:off x="525779" y="2668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568410" y="2928326"/>
            <a:ext cx="4495800" cy="6530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ctprim</a:t>
            </a:r>
            <a:endParaRPr lang="en-US" sz="36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14401" y="3417332"/>
            <a:ext cx="7848599" cy="646331"/>
          </a:xfrm>
          <a:prstGeom prst="rect">
            <a:avLst/>
          </a:prstGeom>
          <a:noFill/>
        </p:spPr>
        <p:txBody>
          <a:bodyPr wrap="square" rtlCol="0">
            <a:spAutoFit/>
          </a:bodyPr>
          <a:lstStyle/>
          <a:p>
            <a:pPr algn="just"/>
            <a:r>
              <a:rPr lang="en-US" sz="1800" dirty="0"/>
              <a:t>Specifies the rating, in Amperes, of the primary CT rating for converting the line amps to control amps. The typical default secondary ampere rating is 0.2 Amps. </a:t>
            </a:r>
          </a:p>
        </p:txBody>
      </p:sp>
      <p:sp>
        <p:nvSpPr>
          <p:cNvPr id="21" name="Title 1"/>
          <p:cNvSpPr txBox="1">
            <a:spLocks/>
          </p:cNvSpPr>
          <p:nvPr/>
        </p:nvSpPr>
        <p:spPr bwMode="auto">
          <a:xfrm>
            <a:off x="643738" y="3962400"/>
            <a:ext cx="4495800" cy="547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961331" y="4459069"/>
            <a:ext cx="8030269" cy="369332"/>
          </a:xfrm>
          <a:prstGeom prst="rect">
            <a:avLst/>
          </a:prstGeom>
          <a:noFill/>
        </p:spPr>
        <p:txBody>
          <a:bodyPr wrap="square" rtlCol="0">
            <a:spAutoFit/>
          </a:bodyPr>
          <a:lstStyle/>
          <a:p>
            <a:pPr lvl="0" algn="just"/>
            <a:r>
              <a:rPr lang="en-US" sz="1800" dirty="0"/>
              <a:t>Specifies the R setting on the line drop compensator in the regulator, in VOLTS. </a:t>
            </a:r>
          </a:p>
        </p:txBody>
      </p:sp>
      <p:sp>
        <p:nvSpPr>
          <p:cNvPr id="23" name="Title 1"/>
          <p:cNvSpPr txBox="1">
            <a:spLocks/>
          </p:cNvSpPr>
          <p:nvPr/>
        </p:nvSpPr>
        <p:spPr bwMode="auto">
          <a:xfrm>
            <a:off x="620878" y="4825496"/>
            <a:ext cx="4495800" cy="5847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a:t>
            </a:r>
            <a:endParaRPr lang="en-US" sz="28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14400" y="5421868"/>
            <a:ext cx="8229600" cy="369332"/>
          </a:xfrm>
          <a:prstGeom prst="rect">
            <a:avLst/>
          </a:prstGeom>
          <a:noFill/>
        </p:spPr>
        <p:txBody>
          <a:bodyPr wrap="square" rtlCol="0">
            <a:spAutoFit/>
          </a:bodyPr>
          <a:lstStyle/>
          <a:p>
            <a:pPr lvl="0" algn="just"/>
            <a:r>
              <a:rPr lang="en-US" sz="1800" dirty="0"/>
              <a:t>Specifies the X setting on the line drop compensator in the regulator, in VOLTS. </a:t>
            </a:r>
          </a:p>
        </p:txBody>
      </p:sp>
    </p:spTree>
    <p:extLst>
      <p:ext uri="{BB962C8B-B14F-4D97-AF65-F5344CB8AC3E}">
        <p14:creationId xmlns:p14="http://schemas.microsoft.com/office/powerpoint/2010/main" val="192041914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572945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 Configuration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37260" y="3398621"/>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2" name="Rectangle 3"/>
          <p:cNvSpPr>
            <a:spLocks noChangeArrowheads="1"/>
          </p:cNvSpPr>
          <p:nvPr/>
        </p:nvSpPr>
        <p:spPr bwMode="auto">
          <a:xfrm>
            <a:off x="3191889" y="1143000"/>
            <a:ext cx="29754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Line Configuration Data:</a:t>
            </a:r>
          </a:p>
        </p:txBody>
      </p:sp>
      <p:sp>
        <p:nvSpPr>
          <p:cNvPr id="14" name="Rectangle 13"/>
          <p:cNvSpPr/>
          <p:nvPr/>
        </p:nvSpPr>
        <p:spPr>
          <a:xfrm>
            <a:off x="937260" y="3841608"/>
            <a:ext cx="7772400" cy="2308324"/>
          </a:xfrm>
          <a:prstGeom prst="rect">
            <a:avLst/>
          </a:prstGeom>
        </p:spPr>
        <p:txBody>
          <a:bodyPr wrap="square">
            <a:spAutoFit/>
          </a:bodyPr>
          <a:lstStyle/>
          <a:p>
            <a:pPr lvl="0"/>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US" sz="1200" dirty="0" err="1">
                <a:solidFill>
                  <a:srgbClr val="000000"/>
                </a:solidFill>
                <a:latin typeface="Calibri" panose="020F0502020204030204" pitchFamily="34" charset="0"/>
              </a:rPr>
              <a:t>Linecode</a:t>
            </a:r>
            <a:r>
              <a:rPr lang="en-US" sz="1200" dirty="0">
                <a:solidFill>
                  <a:srgbClr val="000000"/>
                </a:solidFill>
                <a:latin typeface="Calibri" panose="020F0502020204030204" pitchFamily="34" charset="0"/>
              </a:rPr>
              <a:t> definitions</a:t>
            </a:r>
          </a:p>
          <a:p>
            <a:pPr lvl="0"/>
            <a:r>
              <a:rPr lang="en-US" sz="1200" dirty="0">
                <a:solidFill>
                  <a:srgbClr val="000000"/>
                </a:solidFill>
              </a:rPr>
              <a:t>New Linecode.mtx606 </a:t>
            </a:r>
            <a:r>
              <a:rPr lang="en-US" sz="1200" dirty="0" err="1">
                <a:solidFill>
                  <a:srgbClr val="000000"/>
                </a:solidFill>
              </a:rPr>
              <a:t>nphases</a:t>
            </a:r>
            <a:r>
              <a:rPr lang="en-US" sz="1200" dirty="0">
                <a:solidFill>
                  <a:srgbClr val="000000"/>
                </a:solidFill>
              </a:rPr>
              <a:t>=3  Units=mi</a:t>
            </a:r>
          </a:p>
          <a:p>
            <a:pPr lvl="0"/>
            <a:r>
              <a:rPr lang="en-US" sz="1200" dirty="0">
                <a:solidFill>
                  <a:srgbClr val="000000"/>
                </a:solidFill>
              </a:rPr>
              <a:t>~ </a:t>
            </a:r>
            <a:r>
              <a:rPr lang="en-US" sz="1200" dirty="0" err="1">
                <a:solidFill>
                  <a:srgbClr val="000000"/>
                </a:solidFill>
              </a:rPr>
              <a:t>Rmatrix</a:t>
            </a:r>
            <a:r>
              <a:rPr lang="en-US" sz="1200" dirty="0">
                <a:solidFill>
                  <a:srgbClr val="000000"/>
                </a:solidFill>
              </a:rPr>
              <a:t>=[0.7982  |0.3192  0.7891  |0.2849  0.3192  0.7982  ]</a:t>
            </a:r>
          </a:p>
          <a:p>
            <a:pPr lvl="0"/>
            <a:r>
              <a:rPr lang="en-US" sz="1200" dirty="0">
                <a:solidFill>
                  <a:srgbClr val="000000"/>
                </a:solidFill>
              </a:rPr>
              <a:t>~ Xmatrix=[0.4463  |0.0328  0.4041  |-0.0143  0.0328  0.4463  ]</a:t>
            </a:r>
          </a:p>
          <a:p>
            <a:pPr lvl="0"/>
            <a:r>
              <a:rPr lang="en-US" sz="1200" dirty="0">
                <a:solidFill>
                  <a:srgbClr val="000000"/>
                </a:solidFill>
              </a:rPr>
              <a:t>~ </a:t>
            </a:r>
            <a:r>
              <a:rPr lang="en-US" sz="1200" dirty="0" err="1">
                <a:solidFill>
                  <a:srgbClr val="000000"/>
                </a:solidFill>
              </a:rPr>
              <a:t>Cmatrix</a:t>
            </a:r>
            <a:r>
              <a:rPr lang="en-US" sz="1200" dirty="0">
                <a:solidFill>
                  <a:srgbClr val="000000"/>
                </a:solidFill>
              </a:rPr>
              <a:t>=[257.01  |0  257.01  |0  0  257.01  ]</a:t>
            </a:r>
          </a:p>
          <a:p>
            <a:pPr lvl="0"/>
            <a:r>
              <a:rPr lang="en-US" sz="1200" dirty="0">
                <a:solidFill>
                  <a:srgbClr val="000000"/>
                </a:solidFill>
              </a:rPr>
              <a:t>~ units=mi </a:t>
            </a:r>
          </a:p>
          <a:p>
            <a:pPr lvl="0"/>
            <a:endParaRPr lang="en-US" sz="1200" dirty="0">
              <a:solidFill>
                <a:srgbClr val="000000"/>
              </a:solidFill>
            </a:endParaRPr>
          </a:p>
          <a:p>
            <a:pPr lvl="0"/>
            <a:r>
              <a:rPr lang="en-US" sz="1200" dirty="0">
                <a:solidFill>
                  <a:srgbClr val="000000"/>
                </a:solidFill>
              </a:rPr>
              <a:t>New linecode.mtx607 </a:t>
            </a:r>
            <a:r>
              <a:rPr lang="en-US" sz="1200" dirty="0" err="1">
                <a:solidFill>
                  <a:srgbClr val="000000"/>
                </a:solidFill>
              </a:rPr>
              <a:t>nphases</a:t>
            </a:r>
            <a:r>
              <a:rPr lang="en-US" sz="1200" dirty="0">
                <a:solidFill>
                  <a:srgbClr val="000000"/>
                </a:solidFill>
              </a:rPr>
              <a:t>=1 </a:t>
            </a:r>
            <a:r>
              <a:rPr lang="en-US" sz="1200" dirty="0" err="1">
                <a:solidFill>
                  <a:srgbClr val="000000"/>
                </a:solidFill>
              </a:rPr>
              <a:t>BaseFreq</a:t>
            </a:r>
            <a:r>
              <a:rPr lang="en-US" sz="1200" dirty="0">
                <a:solidFill>
                  <a:srgbClr val="000000"/>
                </a:solidFill>
              </a:rPr>
              <a:t>=60 </a:t>
            </a:r>
          </a:p>
          <a:p>
            <a:pPr lvl="0"/>
            <a:r>
              <a:rPr lang="en-US" sz="1200" dirty="0">
                <a:solidFill>
                  <a:srgbClr val="000000"/>
                </a:solidFill>
              </a:rPr>
              <a:t>~ </a:t>
            </a:r>
            <a:r>
              <a:rPr lang="en-US" sz="1200" dirty="0" err="1">
                <a:solidFill>
                  <a:srgbClr val="000000"/>
                </a:solidFill>
              </a:rPr>
              <a:t>rmatrix</a:t>
            </a:r>
            <a:r>
              <a:rPr lang="en-US" sz="1200" dirty="0">
                <a:solidFill>
                  <a:srgbClr val="000000"/>
                </a:solidFill>
              </a:rPr>
              <a:t> = (1.3425 ) </a:t>
            </a:r>
          </a:p>
          <a:p>
            <a:pPr lvl="0"/>
            <a:r>
              <a:rPr lang="en-US" sz="1200" dirty="0">
                <a:solidFill>
                  <a:srgbClr val="000000"/>
                </a:solidFill>
              </a:rPr>
              <a:t>~ xmatrix = (0.5124 )</a:t>
            </a:r>
          </a:p>
          <a:p>
            <a:pPr lvl="0"/>
            <a:r>
              <a:rPr lang="en-US" sz="1200" dirty="0">
                <a:solidFill>
                  <a:srgbClr val="000000"/>
                </a:solidFill>
              </a:rPr>
              <a:t>~ </a:t>
            </a:r>
            <a:r>
              <a:rPr lang="en-US" sz="1200" dirty="0" err="1">
                <a:solidFill>
                  <a:srgbClr val="000000"/>
                </a:solidFill>
              </a:rPr>
              <a:t>cmatrix</a:t>
            </a:r>
            <a:r>
              <a:rPr lang="en-US" sz="1200" dirty="0">
                <a:solidFill>
                  <a:srgbClr val="000000"/>
                </a:solidFill>
              </a:rPr>
              <a:t> = [236.06] </a:t>
            </a:r>
          </a:p>
          <a:p>
            <a:pPr lvl="0"/>
            <a:r>
              <a:rPr lang="en-US" sz="1200" dirty="0">
                <a:solidFill>
                  <a:srgbClr val="000000"/>
                </a:solidFill>
              </a:rPr>
              <a:t>~ units=mi</a:t>
            </a:r>
            <a:endParaRPr kumimoji="0" lang="en-US" sz="12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Rectangle 9"/>
          <p:cNvSpPr/>
          <p:nvPr/>
        </p:nvSpPr>
        <p:spPr>
          <a:xfrm>
            <a:off x="685800" y="1724528"/>
            <a:ext cx="4572000" cy="1631216"/>
          </a:xfrm>
          <a:prstGeom prst="rect">
            <a:avLst/>
          </a:prstGeom>
        </p:spPr>
        <p:txBody>
          <a:bodyPr>
            <a:spAutoFit/>
          </a:bodyPr>
          <a:lstStyle/>
          <a:p>
            <a:pPr marL="0" marR="0" algn="just">
              <a:spcBef>
                <a:spcPts val="0"/>
              </a:spcBef>
              <a:spcAft>
                <a:spcPts val="0"/>
              </a:spcAft>
            </a:pPr>
            <a:r>
              <a:rPr lang="en-US" sz="1000" b="1" dirty="0">
                <a:latin typeface="Times New Roman" panose="02020603050405020304" pitchFamily="18" charset="0"/>
                <a:ea typeface="Times New Roman" panose="02020603050405020304" pitchFamily="18" charset="0"/>
              </a:rPr>
              <a:t>Configuration 606:</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0.7982  0.4463   0.3192  0.0328   0.2849 -0.0143</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0.7891  0.4041   0.3192  0.0328</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0.7982  0.4463</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B in micro Siemens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96.8897    0.0000    0.0000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96.8897    0.0000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96.8897</a:t>
            </a:r>
            <a:endParaRPr lang="en-US" sz="1200" b="1" i="1" dirty="0">
              <a:latin typeface="Times New Roman" panose="02020603050405020304" pitchFamily="18" charset="0"/>
              <a:ea typeface="Times New Roman" panose="02020603050405020304" pitchFamily="18" charset="0"/>
            </a:endParaRPr>
          </a:p>
        </p:txBody>
      </p:sp>
      <p:sp>
        <p:nvSpPr>
          <p:cNvPr id="15" name="Rectangle 14"/>
          <p:cNvSpPr/>
          <p:nvPr/>
        </p:nvSpPr>
        <p:spPr>
          <a:xfrm>
            <a:off x="4549140" y="1709529"/>
            <a:ext cx="4572000" cy="1631216"/>
          </a:xfrm>
          <a:prstGeom prst="rect">
            <a:avLst/>
          </a:prstGeom>
        </p:spPr>
        <p:txBody>
          <a:bodyPr>
            <a:spAutoFit/>
          </a:bodyPr>
          <a:lstStyle/>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r>
              <a:rPr lang="en-US" sz="1000" b="1" dirty="0">
                <a:latin typeface="Times New Roman" panose="02020603050405020304" pitchFamily="18" charset="0"/>
                <a:ea typeface="Times New Roman" panose="02020603050405020304" pitchFamily="18" charset="0"/>
              </a:rPr>
              <a:t>Configuration 607:</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Z (R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jX</a:t>
            </a:r>
            <a:r>
              <a:rPr lang="en-US" sz="1000" dirty="0">
                <a:latin typeface="Courier New" panose="02070309020205020404" pitchFamily="49" charset="0"/>
                <a:ea typeface="Times New Roman" panose="02020603050405020304" pitchFamily="18" charset="0"/>
                <a:cs typeface="Times New Roman" panose="02020603050405020304" pitchFamily="18" charset="0"/>
              </a:rPr>
              <a:t>) in ohms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1.3425  0.5124   0.0000  0.0000   0.0000  0.0000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B in micro Siemens per mile</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88.9912    0.0000    0.0000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0.0000    0.0000</a:t>
            </a:r>
            <a:endParaRPr lang="en-US" sz="1200" b="1" i="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000" dirty="0">
                <a:latin typeface="Courier New" panose="02070309020205020404" pitchFamily="49" charset="0"/>
                <a:ea typeface="Times New Roman" panose="02020603050405020304" pitchFamily="18" charset="0"/>
                <a:cs typeface="Times New Roman" panose="02020603050405020304" pitchFamily="18" charset="0"/>
              </a:rPr>
              <a:t>                                0.0000</a:t>
            </a:r>
            <a:endParaRPr lang="en-US" sz="12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1733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Do: contains the commands which are used for executing OpenDSS text strings.</a:t>
            </a:r>
            <a:endParaRPr lang="en-US" sz="1800" dirty="0"/>
          </a:p>
        </p:txBody>
      </p:sp>
      <p:pic>
        <p:nvPicPr>
          <p:cNvPr id="7" name="Picture 6"/>
          <p:cNvPicPr>
            <a:picLocks noChangeAspect="1"/>
          </p:cNvPicPr>
          <p:nvPr/>
        </p:nvPicPr>
        <p:blipFill>
          <a:blip r:embed="rId3"/>
          <a:stretch>
            <a:fillRect/>
          </a:stretch>
        </p:blipFill>
        <p:spPr>
          <a:xfrm>
            <a:off x="2362200" y="1700362"/>
            <a:ext cx="6705600" cy="4197200"/>
          </a:xfrm>
          <a:prstGeom prst="rect">
            <a:avLst/>
          </a:prstGeom>
        </p:spPr>
      </p:pic>
      <p:sp>
        <p:nvSpPr>
          <p:cNvPr id="9" name="Rectangle 8"/>
          <p:cNvSpPr/>
          <p:nvPr/>
        </p:nvSpPr>
        <p:spPr bwMode="auto">
          <a:xfrm>
            <a:off x="2866768" y="2057400"/>
            <a:ext cx="16002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Rectangle 9"/>
          <p:cNvSpPr/>
          <p:nvPr/>
        </p:nvSpPr>
        <p:spPr>
          <a:xfrm>
            <a:off x="304800" y="2362200"/>
            <a:ext cx="1882346" cy="1323439"/>
          </a:xfrm>
          <a:prstGeom prst="rect">
            <a:avLst/>
          </a:prstGeom>
        </p:spPr>
        <p:txBody>
          <a:bodyPr wrap="square">
            <a:spAutoFit/>
          </a:bodyPr>
          <a:lstStyle/>
          <a:p>
            <a:pPr lvl="0"/>
            <a:r>
              <a:rPr lang="en-US" sz="1600" dirty="0">
                <a:solidFill>
                  <a:srgbClr val="000000"/>
                </a:solidFill>
              </a:rPr>
              <a:t>The command “Selected Line(s)” is commonly used, it is like </a:t>
            </a:r>
            <a:r>
              <a:rPr lang="en-US" altLang="zh-CN" sz="1600" dirty="0">
                <a:solidFill>
                  <a:srgbClr val="000000"/>
                </a:solidFill>
              </a:rPr>
              <a:t>the general command </a:t>
            </a:r>
            <a:r>
              <a:rPr lang="en-US" sz="1600" dirty="0">
                <a:solidFill>
                  <a:srgbClr val="000000"/>
                </a:solidFill>
              </a:rPr>
              <a:t> “Run” .</a:t>
            </a:r>
            <a:endParaRPr lang="en-US" sz="1600" dirty="0"/>
          </a:p>
        </p:txBody>
      </p:sp>
    </p:spTree>
    <p:extLst>
      <p:ext uri="{BB962C8B-B14F-4D97-AF65-F5344CB8AC3E}">
        <p14:creationId xmlns:p14="http://schemas.microsoft.com/office/powerpoint/2010/main" val="250528468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566052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 configuration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37326"/>
            <a:ext cx="8763000" cy="1569660"/>
          </a:xfrm>
          <a:prstGeom prst="rect">
            <a:avLst/>
          </a:prstGeom>
        </p:spPr>
        <p:txBody>
          <a:bodyPr wrap="square">
            <a:spAutoFit/>
          </a:bodyPr>
          <a:lstStyle/>
          <a:p>
            <a:pPr lvl="0"/>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Linecode</a:t>
            </a:r>
            <a:r>
              <a:rPr lang="en-US" sz="1600" dirty="0">
                <a:solidFill>
                  <a:srgbClr val="000000"/>
                </a:solidFill>
                <a:latin typeface="Calibri" panose="020F0502020204030204" pitchFamily="34" charset="0"/>
              </a:rPr>
              <a:t> definitions</a:t>
            </a:r>
          </a:p>
          <a:p>
            <a:pPr lvl="0"/>
            <a:r>
              <a:rPr lang="en-US" sz="1600" dirty="0">
                <a:solidFill>
                  <a:srgbClr val="000000"/>
                </a:solidFill>
                <a:latin typeface="Calibri" panose="020F0502020204030204" pitchFamily="34" charset="0"/>
              </a:rPr>
              <a:t>New Linecode.mtx606 </a:t>
            </a:r>
            <a:r>
              <a:rPr lang="en-US" sz="1600" dirty="0" err="1">
                <a:solidFill>
                  <a:srgbClr val="000000"/>
                </a:solidFill>
                <a:latin typeface="Calibri" panose="020F0502020204030204" pitchFamily="34" charset="0"/>
              </a:rPr>
              <a:t>nphases</a:t>
            </a:r>
            <a:r>
              <a:rPr lang="en-US" sz="1600" dirty="0">
                <a:solidFill>
                  <a:srgbClr val="000000"/>
                </a:solidFill>
                <a:latin typeface="Calibri" panose="020F0502020204030204" pitchFamily="34" charset="0"/>
              </a:rPr>
              <a:t>=3  </a:t>
            </a:r>
            <a:r>
              <a:rPr lang="en-US" sz="1600" dirty="0" err="1">
                <a:solidFill>
                  <a:srgbClr val="000000"/>
                </a:solidFill>
                <a:latin typeface="Calibri" panose="020F0502020204030204" pitchFamily="34" charset="0"/>
              </a:rPr>
              <a:t>BaseFreq</a:t>
            </a:r>
            <a:r>
              <a:rPr lang="en-US" sz="1600" dirty="0">
                <a:solidFill>
                  <a:srgbClr val="000000"/>
                </a:solidFill>
                <a:latin typeface="Calibri" panose="020F0502020204030204" pitchFamily="34" charset="0"/>
              </a:rPr>
              <a:t>=60</a:t>
            </a:r>
          </a:p>
          <a:p>
            <a:pPr lvl="0"/>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Rmatrix</a:t>
            </a:r>
            <a:r>
              <a:rPr lang="en-US" sz="1600" dirty="0">
                <a:solidFill>
                  <a:srgbClr val="000000"/>
                </a:solidFill>
                <a:latin typeface="Calibri" panose="020F0502020204030204" pitchFamily="34" charset="0"/>
              </a:rPr>
              <a:t>=[0.7982  |0.3192  0.7891  |0.2849  0.3192  0.7982  ]</a:t>
            </a:r>
          </a:p>
          <a:p>
            <a:pPr lvl="0"/>
            <a:r>
              <a:rPr lang="en-US" sz="1600" dirty="0">
                <a:solidFill>
                  <a:srgbClr val="000000"/>
                </a:solidFill>
                <a:latin typeface="Calibri" panose="020F0502020204030204" pitchFamily="34" charset="0"/>
              </a:rPr>
              <a:t>~ Xmatrix=[0.4463  |0.0328  0.4041  |-0.0143  0.0328  0.4463  ]</a:t>
            </a:r>
          </a:p>
          <a:p>
            <a:pPr lvl="0"/>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Cmatrix</a:t>
            </a:r>
            <a:r>
              <a:rPr lang="en-US" sz="1600" dirty="0">
                <a:solidFill>
                  <a:srgbClr val="000000"/>
                </a:solidFill>
                <a:latin typeface="Calibri" panose="020F0502020204030204" pitchFamily="34" charset="0"/>
              </a:rPr>
              <a:t>=[257.01  |0  257.01  |0  0  257.01  ]</a:t>
            </a:r>
          </a:p>
          <a:p>
            <a:pPr lvl="0"/>
            <a:r>
              <a:rPr lang="en-US" sz="1600" dirty="0">
                <a:solidFill>
                  <a:srgbClr val="000000"/>
                </a:solidFill>
                <a:latin typeface="Calibri" panose="020F0502020204030204" pitchFamily="34" charset="0"/>
              </a:rPr>
              <a:t>~ units=mi </a:t>
            </a:r>
          </a:p>
        </p:txBody>
      </p:sp>
      <p:sp>
        <p:nvSpPr>
          <p:cNvPr id="10" name="Rectangle 2"/>
          <p:cNvSpPr>
            <a:spLocks noChangeArrowheads="1"/>
          </p:cNvSpPr>
          <p:nvPr/>
        </p:nvSpPr>
        <p:spPr bwMode="auto">
          <a:xfrm>
            <a:off x="525779" y="3105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518159" y="3429000"/>
            <a:ext cx="4495800" cy="596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linecode.mtx606</a:t>
            </a:r>
          </a:p>
        </p:txBody>
      </p:sp>
      <p:sp>
        <p:nvSpPr>
          <p:cNvPr id="20" name="TextBox 19"/>
          <p:cNvSpPr txBox="1"/>
          <p:nvPr/>
        </p:nvSpPr>
        <p:spPr>
          <a:xfrm>
            <a:off x="829962" y="3962400"/>
            <a:ext cx="6332838" cy="369332"/>
          </a:xfrm>
          <a:prstGeom prst="rect">
            <a:avLst/>
          </a:prstGeom>
          <a:noFill/>
        </p:spPr>
        <p:txBody>
          <a:bodyPr wrap="square" rtlCol="0">
            <a:spAutoFit/>
          </a:bodyPr>
          <a:lstStyle/>
          <a:p>
            <a:pPr lvl="0" algn="just"/>
            <a:r>
              <a:rPr lang="en-US" sz="1800" dirty="0"/>
              <a:t>Defines a </a:t>
            </a:r>
            <a:r>
              <a:rPr lang="en-US" sz="1800" dirty="0" err="1"/>
              <a:t>linecode</a:t>
            </a:r>
            <a:r>
              <a:rPr lang="en-US" sz="1800" dirty="0"/>
              <a:t> object named mtx606.</a:t>
            </a:r>
          </a:p>
        </p:txBody>
      </p:sp>
      <p:sp>
        <p:nvSpPr>
          <p:cNvPr id="21" name="Title 1"/>
          <p:cNvSpPr txBox="1">
            <a:spLocks/>
          </p:cNvSpPr>
          <p:nvPr/>
        </p:nvSpPr>
        <p:spPr bwMode="auto">
          <a:xfrm>
            <a:off x="510539" y="4267200"/>
            <a:ext cx="4495800" cy="4819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nphases</a:t>
            </a:r>
            <a:endParaRPr lang="en-US" sz="36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29962" y="4724400"/>
            <a:ext cx="6332838" cy="369332"/>
          </a:xfrm>
          <a:prstGeom prst="rect">
            <a:avLst/>
          </a:prstGeom>
          <a:noFill/>
        </p:spPr>
        <p:txBody>
          <a:bodyPr wrap="square" rtlCol="0">
            <a:spAutoFit/>
          </a:bodyPr>
          <a:lstStyle/>
          <a:p>
            <a:pPr lvl="0" algn="just"/>
            <a:r>
              <a:rPr lang="en-US" sz="1800" dirty="0"/>
              <a:t>Specifies the number of phases. Default = 3.</a:t>
            </a:r>
          </a:p>
        </p:txBody>
      </p:sp>
      <p:sp>
        <p:nvSpPr>
          <p:cNvPr id="23" name="Title 1"/>
          <p:cNvSpPr txBox="1">
            <a:spLocks/>
          </p:cNvSpPr>
          <p:nvPr/>
        </p:nvSpPr>
        <p:spPr bwMode="auto">
          <a:xfrm>
            <a:off x="561992" y="5085319"/>
            <a:ext cx="4495800" cy="4772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BaseFreq</a:t>
            </a:r>
            <a:endParaRPr lang="en-US" sz="28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829962" y="5516496"/>
            <a:ext cx="8023861" cy="646331"/>
          </a:xfrm>
          <a:prstGeom prst="rect">
            <a:avLst/>
          </a:prstGeom>
          <a:noFill/>
        </p:spPr>
        <p:txBody>
          <a:bodyPr wrap="square" rtlCol="0">
            <a:spAutoFit/>
          </a:bodyPr>
          <a:lstStyle/>
          <a:p>
            <a:pPr lvl="0" algn="just"/>
            <a:r>
              <a:rPr lang="en-US" sz="1800" dirty="0"/>
              <a:t>Specifies the Base Frequency at which the impedance values are specified. {50 | 60}, Hz, Default = 60.0 Hz.</a:t>
            </a:r>
          </a:p>
        </p:txBody>
      </p:sp>
    </p:spTree>
    <p:extLst>
      <p:ext uri="{BB962C8B-B14F-4D97-AF65-F5344CB8AC3E}">
        <p14:creationId xmlns:p14="http://schemas.microsoft.com/office/powerpoint/2010/main" val="1687843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566052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 configuration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37326"/>
            <a:ext cx="8763000"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definitions</a:t>
            </a:r>
          </a:p>
          <a:p>
            <a:pPr>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Linecode.mtx606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nphases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lang="en-US" sz="1600" dirty="0" err="1">
                <a:solidFill>
                  <a:srgbClr val="000000"/>
                </a:solidFill>
                <a:latin typeface="Calibri" panose="020F0502020204030204" pitchFamily="34" charset="0"/>
              </a:rPr>
              <a:t>BaseFreq</a:t>
            </a:r>
            <a:r>
              <a:rPr lang="en-US" sz="1600" dirty="0">
                <a:solidFill>
                  <a:srgbClr val="000000"/>
                </a:solidFill>
                <a:latin typeface="Calibri" panose="020F0502020204030204" pitchFamily="34" charset="0"/>
              </a:rPr>
              <a:t>=60</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=[0.7982  |0.3192  0.7891  |0.2849  0.3192  0.7982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Xmatrix=[0.4463  |0.0328  0.4041  |-0.0143  0.0328  0.4463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=[257.01  |0  257.01  |0  0  257.01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units=mi </a:t>
            </a:r>
          </a:p>
        </p:txBody>
      </p:sp>
      <p:sp>
        <p:nvSpPr>
          <p:cNvPr id="10" name="Rectangle 2"/>
          <p:cNvSpPr>
            <a:spLocks noChangeArrowheads="1"/>
          </p:cNvSpPr>
          <p:nvPr/>
        </p:nvSpPr>
        <p:spPr bwMode="auto">
          <a:xfrm>
            <a:off x="525779" y="3105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525779" y="3429000"/>
            <a:ext cx="4495800" cy="5713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Rmatrix</a:t>
            </a:r>
            <a:endParaRPr lang="en-US" sz="3600" kern="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30579" y="3905071"/>
            <a:ext cx="8008621" cy="1200329"/>
          </a:xfrm>
          <a:prstGeom prst="rect">
            <a:avLst/>
          </a:prstGeom>
          <a:noFill/>
        </p:spPr>
        <p:txBody>
          <a:bodyPr wrap="square" rtlCol="0">
            <a:spAutoFit/>
          </a:bodyPr>
          <a:lstStyle/>
          <a:p>
            <a:pPr lvl="0" algn="just"/>
            <a:r>
              <a:rPr lang="en-US" sz="1800" dirty="0"/>
              <a:t>Defines the series resistance matrix, in ohms per unit length. The order of matrices expected is the number of phases. The matrices may be entered in lower triangle form or full matrix. The result is always symmetrical.</a:t>
            </a:r>
          </a:p>
          <a:p>
            <a:pPr lvl="0" algn="just"/>
            <a:r>
              <a:rPr lang="en-US" sz="1800" dirty="0"/>
              <a:t>The "|" separates rows. </a:t>
            </a:r>
            <a:endParaRPr lang="en-US" sz="1800" b="1" dirty="0"/>
          </a:p>
        </p:txBody>
      </p:sp>
      <p:sp>
        <p:nvSpPr>
          <p:cNvPr id="19" name="Title 1"/>
          <p:cNvSpPr txBox="1">
            <a:spLocks/>
          </p:cNvSpPr>
          <p:nvPr/>
        </p:nvSpPr>
        <p:spPr bwMode="auto">
          <a:xfrm>
            <a:off x="563880" y="5105400"/>
            <a:ext cx="3093720" cy="393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Xmatrix</a:t>
            </a:r>
            <a:endParaRPr lang="en-US" sz="36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66792" y="5470525"/>
            <a:ext cx="8429608" cy="369332"/>
          </a:xfrm>
          <a:prstGeom prst="rect">
            <a:avLst/>
          </a:prstGeom>
          <a:noFill/>
        </p:spPr>
        <p:txBody>
          <a:bodyPr wrap="square" rtlCol="0">
            <a:spAutoFit/>
          </a:bodyPr>
          <a:lstStyle/>
          <a:p>
            <a:pPr lvl="0" algn="just"/>
            <a:r>
              <a:rPr lang="en-US" sz="1800" dirty="0"/>
              <a:t>Similar with </a:t>
            </a:r>
            <a:r>
              <a:rPr lang="en-US" sz="1800" dirty="0" err="1"/>
              <a:t>Rmatrix</a:t>
            </a:r>
            <a:r>
              <a:rPr lang="en-US" sz="1800" dirty="0"/>
              <a:t>, </a:t>
            </a:r>
            <a:r>
              <a:rPr lang="en-US" sz="1800" dirty="0" err="1"/>
              <a:t>Xmatrix</a:t>
            </a:r>
            <a:r>
              <a:rPr lang="en-US" sz="1800" dirty="0"/>
              <a:t> is a series reactance matrix, in ohms per unit length. </a:t>
            </a:r>
          </a:p>
        </p:txBody>
      </p:sp>
    </p:spTree>
    <p:extLst>
      <p:ext uri="{BB962C8B-B14F-4D97-AF65-F5344CB8AC3E}">
        <p14:creationId xmlns:p14="http://schemas.microsoft.com/office/powerpoint/2010/main" val="14234717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566052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 configuration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5838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37326"/>
            <a:ext cx="8763000"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definitions</a:t>
            </a:r>
          </a:p>
          <a:p>
            <a:pPr lvl="0"/>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Linecode.mtx606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nphases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lang="en-US" sz="1600" dirty="0" err="1">
                <a:solidFill>
                  <a:srgbClr val="000000"/>
                </a:solidFill>
                <a:latin typeface="Calibri" panose="020F0502020204030204" pitchFamily="34" charset="0"/>
              </a:rPr>
              <a:t>BaseFreq</a:t>
            </a:r>
            <a:r>
              <a:rPr lang="en-US" sz="1600" dirty="0">
                <a:solidFill>
                  <a:srgbClr val="000000"/>
                </a:solidFill>
                <a:latin typeface="Calibri" panose="020F0502020204030204" pitchFamily="34" charset="0"/>
              </a:rPr>
              <a:t>=60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=[0.7982  |0.3192  0.7891  |0.2849  0.3192  0.7982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Xmatrix=[0.4463  |0.0328  0.4041  |-0.0143  0.0328  0.4463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=[257.01  |0  257.01  |0  0  257.01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units=mi </a:t>
            </a:r>
          </a:p>
        </p:txBody>
      </p:sp>
      <p:sp>
        <p:nvSpPr>
          <p:cNvPr id="10" name="Rectangle 2"/>
          <p:cNvSpPr>
            <a:spLocks noChangeArrowheads="1"/>
          </p:cNvSpPr>
          <p:nvPr/>
        </p:nvSpPr>
        <p:spPr bwMode="auto">
          <a:xfrm>
            <a:off x="525779" y="3105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533400" y="3394114"/>
            <a:ext cx="4495800" cy="4920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Cmatrix</a:t>
            </a:r>
            <a:endParaRPr lang="en-US" sz="36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04892" y="3905071"/>
            <a:ext cx="7781908" cy="1200329"/>
          </a:xfrm>
          <a:prstGeom prst="rect">
            <a:avLst/>
          </a:prstGeom>
          <a:noFill/>
        </p:spPr>
        <p:txBody>
          <a:bodyPr wrap="square" rtlCol="0">
            <a:spAutoFit/>
          </a:bodyPr>
          <a:lstStyle/>
          <a:p>
            <a:pPr lvl="0" algn="just"/>
            <a:r>
              <a:rPr lang="en-US" sz="1800" dirty="0"/>
              <a:t>Defines the shunt nodal capacitance matrix, in </a:t>
            </a:r>
            <a:r>
              <a:rPr lang="en-US" sz="1800" dirty="0" err="1"/>
              <a:t>nanofarads</a:t>
            </a:r>
            <a:r>
              <a:rPr lang="en-US" sz="1800" dirty="0"/>
              <a:t> per unit length. The order of matrices expected is the number of phases. The matrices may be entered in lower triangle form or full matrix. The result is always symmetrical.</a:t>
            </a:r>
          </a:p>
          <a:p>
            <a:pPr lvl="0" algn="just"/>
            <a:r>
              <a:rPr lang="en-US" sz="1800" dirty="0"/>
              <a:t>The "|" separates rows.</a:t>
            </a:r>
            <a:endParaRPr lang="en-US" sz="1800" b="1" dirty="0"/>
          </a:p>
        </p:txBody>
      </p:sp>
      <p:sp>
        <p:nvSpPr>
          <p:cNvPr id="20" name="Title 1"/>
          <p:cNvSpPr txBox="1">
            <a:spLocks/>
          </p:cNvSpPr>
          <p:nvPr/>
        </p:nvSpPr>
        <p:spPr bwMode="auto">
          <a:xfrm>
            <a:off x="571500" y="5068511"/>
            <a:ext cx="2345347" cy="4744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Units</a:t>
            </a:r>
            <a:endParaRPr lang="en-US" sz="36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04893" y="5410200"/>
            <a:ext cx="7858107" cy="646331"/>
          </a:xfrm>
          <a:prstGeom prst="rect">
            <a:avLst/>
          </a:prstGeom>
          <a:noFill/>
        </p:spPr>
        <p:txBody>
          <a:bodyPr wrap="square" rtlCol="0">
            <a:spAutoFit/>
          </a:bodyPr>
          <a:lstStyle/>
          <a:p>
            <a:pPr lvl="0" algn="just"/>
            <a:r>
              <a:rPr lang="en-US" sz="1800" dirty="0"/>
              <a:t>Specifies the length units of </a:t>
            </a:r>
            <a:r>
              <a:rPr lang="en-US" sz="1800" dirty="0" err="1"/>
              <a:t>linecode</a:t>
            </a:r>
            <a:r>
              <a:rPr lang="en-US" sz="1800" dirty="0"/>
              <a:t>. If not specified, it is assumed that the units correspond to the length being used in the Line models. {</a:t>
            </a:r>
            <a:r>
              <a:rPr lang="en-US" sz="1800" dirty="0" err="1"/>
              <a:t>mi|kft|km|m|Ft|in|cm</a:t>
            </a:r>
            <a:r>
              <a:rPr lang="en-US" sz="1800" dirty="0"/>
              <a:t>}.</a:t>
            </a:r>
          </a:p>
        </p:txBody>
      </p:sp>
    </p:spTree>
    <p:extLst>
      <p:ext uri="{BB962C8B-B14F-4D97-AF65-F5344CB8AC3E}">
        <p14:creationId xmlns:p14="http://schemas.microsoft.com/office/powerpoint/2010/main" val="261244988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53326"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05840" y="3200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2" name="Rectangle 3"/>
          <p:cNvSpPr>
            <a:spLocks noChangeArrowheads="1"/>
          </p:cNvSpPr>
          <p:nvPr/>
        </p:nvSpPr>
        <p:spPr bwMode="auto">
          <a:xfrm>
            <a:off x="3191889" y="1066800"/>
            <a:ext cx="23631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Line Segment Data:</a:t>
            </a:r>
          </a:p>
        </p:txBody>
      </p:sp>
      <p:sp>
        <p:nvSpPr>
          <p:cNvPr id="14" name="Rectangle 13"/>
          <p:cNvSpPr/>
          <p:nvPr/>
        </p:nvSpPr>
        <p:spPr>
          <a:xfrm>
            <a:off x="1066800" y="3591342"/>
            <a:ext cx="7772400" cy="229293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Line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Line.632645    Phases=2 Bus1=632.3.2      Bus2=645.3.2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=mtx603 Length=500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Line.632633    Phases=3 Bus1=632.1.2.3    Bus2=633.1.2.3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=mtx602 Length=500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Line.645646    Phases=2 Bus1=645.3.2      Bus2=646.3.2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=mtx603 Length=300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Line.RG60632    Phases=3 Bus1=RG60.1.2.3   Bus2=632.1.2.3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=mtx601 Length=2000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Line.684652    Phases=1 Bus1=684.1        Bus2=652.1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=mtx607 Length=800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Line.632671    Phases=3 Bus1=632.1.2.3    Bus2=671.1.2.3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=mtx601 Length=2000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Line.671684    Phases=2 Bus1=671.1.3      Bus2=684.1.3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=mtx604 Length=300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Line.671680    Phases=3 Bus1=671.1.2.3    Bus2=680.1.2.3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=mtx601 Length=1000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Line.684611    Phases=1 Bus1=684.3        Bus2=611.3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=mtx605 Length=300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Line.692675    Phases=3 Bus1=692.1.2.3    Bus2=675.1.2.3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=mtx606 Length=500  units=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300" b="0" i="0" u="none" strike="noStrike" kern="1200" cap="none" spc="0" normalizeH="0" baseline="0" noProof="0" dirty="0">
              <a:ln>
                <a:noFill/>
              </a:ln>
              <a:solidFill>
                <a:srgbClr val="000000"/>
              </a:solidFill>
              <a:effectLst/>
              <a:uLnTx/>
              <a:uFillTx/>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3664413796"/>
              </p:ext>
            </p:extLst>
          </p:nvPr>
        </p:nvGraphicFramePr>
        <p:xfrm>
          <a:off x="2620861" y="1447800"/>
          <a:ext cx="3505201" cy="1732027"/>
        </p:xfrm>
        <a:graphic>
          <a:graphicData uri="http://schemas.openxmlformats.org/drawingml/2006/table">
            <a:tbl>
              <a:tblPr/>
              <a:tblGrid>
                <a:gridCol w="663000">
                  <a:extLst>
                    <a:ext uri="{9D8B030D-6E8A-4147-A177-3AD203B41FA5}">
                      <a16:colId xmlns:a16="http://schemas.microsoft.com/office/drawing/2014/main" val="1676774900"/>
                    </a:ext>
                  </a:extLst>
                </a:gridCol>
                <a:gridCol w="624423">
                  <a:extLst>
                    <a:ext uri="{9D8B030D-6E8A-4147-A177-3AD203B41FA5}">
                      <a16:colId xmlns:a16="http://schemas.microsoft.com/office/drawing/2014/main" val="2516181946"/>
                    </a:ext>
                  </a:extLst>
                </a:gridCol>
                <a:gridCol w="805648">
                  <a:extLst>
                    <a:ext uri="{9D8B030D-6E8A-4147-A177-3AD203B41FA5}">
                      <a16:colId xmlns:a16="http://schemas.microsoft.com/office/drawing/2014/main" val="1299800121"/>
                    </a:ext>
                  </a:extLst>
                </a:gridCol>
                <a:gridCol w="706065">
                  <a:extLst>
                    <a:ext uri="{9D8B030D-6E8A-4147-A177-3AD203B41FA5}">
                      <a16:colId xmlns:a16="http://schemas.microsoft.com/office/drawing/2014/main" val="56801718"/>
                    </a:ext>
                  </a:extLst>
                </a:gridCol>
                <a:gridCol w="706065">
                  <a:extLst>
                    <a:ext uri="{9D8B030D-6E8A-4147-A177-3AD203B41FA5}">
                      <a16:colId xmlns:a16="http://schemas.microsoft.com/office/drawing/2014/main" val="1778068137"/>
                    </a:ext>
                  </a:extLst>
                </a:gridCol>
              </a:tblGrid>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 A</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 B</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Length(ft.)</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9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Config</a:t>
                      </a: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9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Phasing</a:t>
                      </a:r>
                      <a:endParaRPr lang="en-US" sz="14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119943402"/>
                  </a:ext>
                </a:extLst>
              </a:tr>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645</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603</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911543"/>
                  </a:ext>
                </a:extLst>
              </a:tr>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633</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602</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0406893"/>
                  </a:ext>
                </a:extLst>
              </a:tr>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645</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646</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603</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755449"/>
                  </a:ext>
                </a:extLst>
              </a:tr>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RG60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601</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0842188"/>
                  </a:ext>
                </a:extLst>
              </a:tr>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684</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652</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607</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316468"/>
                  </a:ext>
                </a:extLst>
              </a:tr>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632</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601</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3705451"/>
                  </a:ext>
                </a:extLst>
              </a:tr>
              <a:tr h="157457">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684</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604</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919380"/>
                  </a:ext>
                </a:extLst>
              </a:tr>
              <a:tr h="157457">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680</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601</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556988"/>
                  </a:ext>
                </a:extLst>
              </a:tr>
              <a:tr h="157457">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684</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605</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677505"/>
                  </a:ext>
                </a:extLst>
              </a:tr>
              <a:tr h="157457">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692</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675</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n-US" sz="14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606</a:t>
                      </a:r>
                      <a:endParaRPr lang="en-US" sz="14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338362"/>
                  </a:ext>
                </a:extLst>
              </a:tr>
            </a:tbl>
          </a:graphicData>
        </a:graphic>
      </p:graphicFrame>
    </p:spTree>
    <p:extLst>
      <p:ext uri="{BB962C8B-B14F-4D97-AF65-F5344CB8AC3E}">
        <p14:creationId xmlns:p14="http://schemas.microsoft.com/office/powerpoint/2010/main" val="58837790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2767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472625"/>
            <a:ext cx="8763000" cy="584775"/>
          </a:xfrm>
          <a:prstGeom prst="rect">
            <a:avLst/>
          </a:prstGeom>
        </p:spPr>
        <p:txBody>
          <a:bodyPr wrap="square">
            <a:spAutoFit/>
          </a:bodyPr>
          <a:lstStyle/>
          <a:p>
            <a:pPr lvl="0"/>
            <a:r>
              <a:rPr lang="en-US" sz="1600" dirty="0">
                <a:solidFill>
                  <a:srgbClr val="000000"/>
                </a:solidFill>
                <a:latin typeface="Calibri" panose="020F0502020204030204" pitchFamily="34" charset="0"/>
              </a:rPr>
              <a:t>// Line definitions</a:t>
            </a:r>
          </a:p>
          <a:p>
            <a:pPr lvl="0"/>
            <a:r>
              <a:rPr lang="en-US" sz="1600" dirty="0">
                <a:solidFill>
                  <a:srgbClr val="000000"/>
                </a:solidFill>
                <a:latin typeface="Calibri" panose="020F0502020204030204" pitchFamily="34" charset="0"/>
              </a:rPr>
              <a:t>New Line.632645    Phases=2 Bus1=632.3.2      Bus2=645.3.2    </a:t>
            </a:r>
            <a:r>
              <a:rPr lang="en-US" sz="1600" dirty="0" err="1">
                <a:solidFill>
                  <a:srgbClr val="000000"/>
                </a:solidFill>
                <a:latin typeface="Calibri" panose="020F0502020204030204" pitchFamily="34" charset="0"/>
              </a:rPr>
              <a:t>LineCode</a:t>
            </a:r>
            <a:r>
              <a:rPr lang="en-US" sz="1600" dirty="0">
                <a:solidFill>
                  <a:srgbClr val="000000"/>
                </a:solidFill>
                <a:latin typeface="Calibri" panose="020F0502020204030204" pitchFamily="34" charset="0"/>
              </a:rPr>
              <a:t>=mtx603 Length=500  units=</a:t>
            </a:r>
            <a:r>
              <a:rPr lang="en-US" sz="1600" dirty="0" err="1">
                <a:solidFill>
                  <a:srgbClr val="000000"/>
                </a:solidFill>
                <a:latin typeface="Calibri" panose="020F0502020204030204" pitchFamily="34" charset="0"/>
              </a:rPr>
              <a:t>ft</a:t>
            </a:r>
            <a:r>
              <a:rPr lang="en-US" sz="1600" dirty="0">
                <a:solidFill>
                  <a:srgbClr val="000000"/>
                </a:solidFill>
                <a:latin typeface="Calibri" panose="020F0502020204030204" pitchFamily="34" charset="0"/>
              </a:rPr>
              <a:t> </a:t>
            </a:r>
          </a:p>
        </p:txBody>
      </p:sp>
      <p:sp>
        <p:nvSpPr>
          <p:cNvPr id="10" name="Rectangle 2"/>
          <p:cNvSpPr>
            <a:spLocks noChangeArrowheads="1"/>
          </p:cNvSpPr>
          <p:nvPr/>
        </p:nvSpPr>
        <p:spPr bwMode="auto">
          <a:xfrm>
            <a:off x="533400" y="1981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541019" y="2286000"/>
            <a:ext cx="4495800" cy="5908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Line.650632</a:t>
            </a:r>
          </a:p>
        </p:txBody>
      </p:sp>
      <p:sp>
        <p:nvSpPr>
          <p:cNvPr id="17" name="TextBox 16"/>
          <p:cNvSpPr txBox="1"/>
          <p:nvPr/>
        </p:nvSpPr>
        <p:spPr>
          <a:xfrm>
            <a:off x="829962" y="2743200"/>
            <a:ext cx="6332838" cy="369332"/>
          </a:xfrm>
          <a:prstGeom prst="rect">
            <a:avLst/>
          </a:prstGeom>
          <a:noFill/>
        </p:spPr>
        <p:txBody>
          <a:bodyPr wrap="square" rtlCol="0">
            <a:spAutoFit/>
          </a:bodyPr>
          <a:lstStyle/>
          <a:p>
            <a:pPr lvl="0" algn="just"/>
            <a:r>
              <a:rPr lang="en-US" sz="1800" dirty="0"/>
              <a:t>Defines a line object named 650632.</a:t>
            </a:r>
          </a:p>
        </p:txBody>
      </p:sp>
      <p:sp>
        <p:nvSpPr>
          <p:cNvPr id="19" name="Title 1"/>
          <p:cNvSpPr txBox="1">
            <a:spLocks/>
          </p:cNvSpPr>
          <p:nvPr/>
        </p:nvSpPr>
        <p:spPr bwMode="auto">
          <a:xfrm>
            <a:off x="533400" y="2971800"/>
            <a:ext cx="4495800" cy="5244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36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30734" y="3364468"/>
            <a:ext cx="4960466" cy="369332"/>
          </a:xfrm>
          <a:prstGeom prst="rect">
            <a:avLst/>
          </a:prstGeom>
          <a:noFill/>
        </p:spPr>
        <p:txBody>
          <a:bodyPr wrap="square" rtlCol="0">
            <a:spAutoFit/>
          </a:bodyPr>
          <a:lstStyle/>
          <a:p>
            <a:pPr lvl="0" algn="just"/>
            <a:r>
              <a:rPr lang="en-US" sz="1800" dirty="0"/>
              <a:t>Specifies the number of phases. Default = 3.</a:t>
            </a:r>
          </a:p>
        </p:txBody>
      </p:sp>
      <p:sp>
        <p:nvSpPr>
          <p:cNvPr id="23" name="Title 1"/>
          <p:cNvSpPr txBox="1">
            <a:spLocks/>
          </p:cNvSpPr>
          <p:nvPr/>
        </p:nvSpPr>
        <p:spPr bwMode="auto">
          <a:xfrm>
            <a:off x="533400" y="3657600"/>
            <a:ext cx="4495800" cy="4520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36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38200" y="4038600"/>
            <a:ext cx="4309419" cy="369332"/>
          </a:xfrm>
          <a:prstGeom prst="rect">
            <a:avLst/>
          </a:prstGeom>
          <a:noFill/>
        </p:spPr>
        <p:txBody>
          <a:bodyPr wrap="square" rtlCol="0">
            <a:spAutoFit/>
          </a:bodyPr>
          <a:lstStyle/>
          <a:p>
            <a:pPr lvl="0" algn="just"/>
            <a:r>
              <a:rPr lang="en-US" sz="1800" dirty="0"/>
              <a:t>Specifies the name of bus for terminal 1.</a:t>
            </a:r>
          </a:p>
        </p:txBody>
      </p:sp>
      <p:sp>
        <p:nvSpPr>
          <p:cNvPr id="25" name="Title 1"/>
          <p:cNvSpPr txBox="1">
            <a:spLocks/>
          </p:cNvSpPr>
          <p:nvPr/>
        </p:nvSpPr>
        <p:spPr bwMode="auto">
          <a:xfrm>
            <a:off x="518160" y="4370122"/>
            <a:ext cx="4495800" cy="4304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Bus2</a:t>
            </a:r>
            <a:endParaRPr lang="en-US" sz="36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29962" y="4724400"/>
            <a:ext cx="6332838" cy="369332"/>
          </a:xfrm>
          <a:prstGeom prst="rect">
            <a:avLst/>
          </a:prstGeom>
          <a:noFill/>
        </p:spPr>
        <p:txBody>
          <a:bodyPr wrap="square" rtlCol="0">
            <a:spAutoFit/>
          </a:bodyPr>
          <a:lstStyle/>
          <a:p>
            <a:pPr lvl="0" algn="just"/>
            <a:r>
              <a:rPr lang="en-US" sz="1800" dirty="0"/>
              <a:t>Specifies the name of bus for terminal 2.</a:t>
            </a:r>
          </a:p>
        </p:txBody>
      </p:sp>
      <p:sp>
        <p:nvSpPr>
          <p:cNvPr id="27" name="Title 1"/>
          <p:cNvSpPr txBox="1">
            <a:spLocks/>
          </p:cNvSpPr>
          <p:nvPr/>
        </p:nvSpPr>
        <p:spPr bwMode="auto">
          <a:xfrm>
            <a:off x="518160" y="5029200"/>
            <a:ext cx="2945438" cy="5441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LineCode</a:t>
            </a:r>
            <a:endParaRPr lang="en-US" sz="32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74412" y="5449669"/>
            <a:ext cx="7431388" cy="646331"/>
          </a:xfrm>
          <a:prstGeom prst="rect">
            <a:avLst/>
          </a:prstGeom>
          <a:noFill/>
        </p:spPr>
        <p:txBody>
          <a:bodyPr wrap="square" rtlCol="0">
            <a:spAutoFit/>
          </a:bodyPr>
          <a:lstStyle/>
          <a:p>
            <a:pPr lvl="0" algn="just"/>
            <a:r>
              <a:rPr lang="en-US" sz="1800" dirty="0"/>
              <a:t>Specifies the name of an existing LineCode object containing impedance definitions.</a:t>
            </a:r>
          </a:p>
        </p:txBody>
      </p:sp>
    </p:spTree>
    <p:extLst>
      <p:ext uri="{BB962C8B-B14F-4D97-AF65-F5344CB8AC3E}">
        <p14:creationId xmlns:p14="http://schemas.microsoft.com/office/powerpoint/2010/main" val="83960985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2767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472625"/>
            <a:ext cx="8763000" cy="584775"/>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Line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Line.632645    Phases=2 Bus1=632.3.2      Bus2=645.3.2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=mtx603 Length=500  units=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sp>
        <p:nvSpPr>
          <p:cNvPr id="10" name="Rectangle 2"/>
          <p:cNvSpPr>
            <a:spLocks noChangeArrowheads="1"/>
          </p:cNvSpPr>
          <p:nvPr/>
        </p:nvSpPr>
        <p:spPr bwMode="auto">
          <a:xfrm>
            <a:off x="533400" y="1981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7712" y="2420467"/>
            <a:ext cx="4495800" cy="4694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Length</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866449" y="2808654"/>
            <a:ext cx="7134551" cy="369332"/>
          </a:xfrm>
          <a:prstGeom prst="rect">
            <a:avLst/>
          </a:prstGeom>
          <a:noFill/>
        </p:spPr>
        <p:txBody>
          <a:bodyPr wrap="square" rtlCol="0">
            <a:spAutoFit/>
          </a:bodyPr>
          <a:lstStyle/>
          <a:p>
            <a:pPr lvl="0" algn="just"/>
            <a:r>
              <a:rPr lang="en-US" sz="1800" dirty="0"/>
              <a:t>Specifies a length multiplier to be applied to the impedance data.</a:t>
            </a:r>
          </a:p>
        </p:txBody>
      </p:sp>
      <p:sp>
        <p:nvSpPr>
          <p:cNvPr id="29" name="Title 1"/>
          <p:cNvSpPr txBox="1">
            <a:spLocks/>
          </p:cNvSpPr>
          <p:nvPr/>
        </p:nvSpPr>
        <p:spPr bwMode="auto">
          <a:xfrm>
            <a:off x="607712" y="3208764"/>
            <a:ext cx="4495800" cy="494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Units</a:t>
            </a:r>
            <a:endParaRPr lang="en-US" sz="3600" kern="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906162" y="3669268"/>
            <a:ext cx="6332838" cy="369332"/>
          </a:xfrm>
          <a:prstGeom prst="rect">
            <a:avLst/>
          </a:prstGeom>
          <a:noFill/>
        </p:spPr>
        <p:txBody>
          <a:bodyPr wrap="square" rtlCol="0">
            <a:spAutoFit/>
          </a:bodyPr>
          <a:lstStyle/>
          <a:p>
            <a:pPr lvl="0" algn="just"/>
            <a:r>
              <a:rPr lang="en-US" sz="1800" dirty="0"/>
              <a:t>Specifies the length Units = {none | mi | </a:t>
            </a:r>
            <a:r>
              <a:rPr lang="en-US" sz="1800" dirty="0" err="1"/>
              <a:t>kft</a:t>
            </a:r>
            <a:r>
              <a:rPr lang="en-US" sz="1800" dirty="0"/>
              <a:t> | km | m | Ft | in | cm}. </a:t>
            </a:r>
          </a:p>
        </p:txBody>
      </p:sp>
    </p:spTree>
    <p:extLst>
      <p:ext uri="{BB962C8B-B14F-4D97-AF65-F5344CB8AC3E}">
        <p14:creationId xmlns:p14="http://schemas.microsoft.com/office/powerpoint/2010/main" val="36396832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9660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05840" y="3257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1066800" y="3581400"/>
            <a:ext cx="7772400" cy="2693045"/>
          </a:xfrm>
          <a:prstGeom prst="rect">
            <a:avLst/>
          </a:prstGeom>
        </p:spPr>
        <p:txBody>
          <a:bodyPr wrap="square">
            <a:spAutoFit/>
          </a:bodyPr>
          <a:lstStyle/>
          <a:p>
            <a:pPr lvl="0"/>
            <a:r>
              <a:rPr lang="en-US" sz="1250" dirty="0">
                <a:solidFill>
                  <a:srgbClr val="000000"/>
                </a:solidFill>
                <a:latin typeface="Calibri" panose="020F0502020204030204" pitchFamily="34" charset="0"/>
              </a:rPr>
              <a:t>// Load definitions</a:t>
            </a:r>
          </a:p>
          <a:p>
            <a:pPr lvl="0"/>
            <a:r>
              <a:rPr lang="en-US" sz="1250" dirty="0">
                <a:solidFill>
                  <a:srgbClr val="000000"/>
                </a:solidFill>
                <a:latin typeface="Calibri" panose="020F0502020204030204" pitchFamily="34" charset="0"/>
              </a:rPr>
              <a:t>New Load.634a Bus1=634.1     Phases=1 Conn=Wye  Model=1 kV=0.277  kW=160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=110 </a:t>
            </a:r>
          </a:p>
          <a:p>
            <a:pPr lvl="0"/>
            <a:r>
              <a:rPr lang="en-US" sz="1250" dirty="0">
                <a:solidFill>
                  <a:srgbClr val="000000"/>
                </a:solidFill>
                <a:latin typeface="Calibri" panose="020F0502020204030204" pitchFamily="34" charset="0"/>
              </a:rPr>
              <a:t>New Load.634b Bus1=634.2     Phases=1 Conn=Wye  Model=1 kV=0.277  kW=120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=90 </a:t>
            </a:r>
          </a:p>
          <a:p>
            <a:pPr lvl="0"/>
            <a:r>
              <a:rPr lang="en-US" sz="1250" dirty="0">
                <a:solidFill>
                  <a:srgbClr val="000000"/>
                </a:solidFill>
                <a:latin typeface="Calibri" panose="020F0502020204030204" pitchFamily="34" charset="0"/>
              </a:rPr>
              <a:t>New Load.634c Bus1=634.3     Phases=1 Conn=Wye  Model=1 kV=0.277  kW=120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=90 </a:t>
            </a:r>
          </a:p>
          <a:p>
            <a:pPr lvl="0"/>
            <a:r>
              <a:rPr lang="en-US" sz="1250" dirty="0">
                <a:solidFill>
                  <a:srgbClr val="000000"/>
                </a:solidFill>
                <a:latin typeface="Calibri" panose="020F0502020204030204" pitchFamily="34" charset="0"/>
              </a:rPr>
              <a:t>New Load.645 Bus1=645.2       Phases=1 Conn=Wye  Model=1 kV=2.4      kW=170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=125 </a:t>
            </a:r>
          </a:p>
          <a:p>
            <a:pPr lvl="0"/>
            <a:r>
              <a:rPr lang="en-US" sz="1250" dirty="0">
                <a:solidFill>
                  <a:srgbClr val="000000"/>
                </a:solidFill>
                <a:latin typeface="Calibri" panose="020F0502020204030204" pitchFamily="34" charset="0"/>
              </a:rPr>
              <a:t>New Load.646 Bus1=646.2.3   Phases=1 Conn=Delta Model=2 kV=4.16    kW=230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=132 </a:t>
            </a:r>
          </a:p>
          <a:p>
            <a:pPr lvl="0"/>
            <a:r>
              <a:rPr lang="en-US" sz="1250" dirty="0">
                <a:solidFill>
                  <a:srgbClr val="000000"/>
                </a:solidFill>
                <a:latin typeface="Calibri" panose="020F0502020204030204" pitchFamily="34" charset="0"/>
              </a:rPr>
              <a:t>New Load.652 Bus1=652.1       Phases=1 Conn=Wye  Model=2 kV=2.4  kW=128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=86 </a:t>
            </a:r>
          </a:p>
          <a:p>
            <a:pPr lvl="0"/>
            <a:r>
              <a:rPr lang="en-US" sz="1250" dirty="0">
                <a:solidFill>
                  <a:srgbClr val="000000"/>
                </a:solidFill>
                <a:latin typeface="Calibri" panose="020F0502020204030204" pitchFamily="34" charset="0"/>
              </a:rPr>
              <a:t>New Load.671 Bus1=671.1.2.3  Phases=3 Conn=Delta Model=1 kV=4.16   kW=1155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=660 </a:t>
            </a:r>
          </a:p>
          <a:p>
            <a:pPr lvl="0"/>
            <a:r>
              <a:rPr lang="en-US" sz="1250" dirty="0">
                <a:solidFill>
                  <a:srgbClr val="000000"/>
                </a:solidFill>
                <a:latin typeface="Calibri" panose="020F0502020204030204" pitchFamily="34" charset="0"/>
              </a:rPr>
              <a:t>New Load.675a Bus1=675.1    Phases=1 Conn=Wye  Model=1 kV=2.4  kW=485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=190 </a:t>
            </a:r>
          </a:p>
          <a:p>
            <a:pPr lvl="0"/>
            <a:r>
              <a:rPr lang="en-US" sz="1250" dirty="0">
                <a:solidFill>
                  <a:srgbClr val="000000"/>
                </a:solidFill>
                <a:latin typeface="Calibri" panose="020F0502020204030204" pitchFamily="34" charset="0"/>
              </a:rPr>
              <a:t>New Load.675b Bus1=675.2    Phases=1 Conn=Wye  Model=1 kV=2.4  kW=68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=60 </a:t>
            </a:r>
          </a:p>
          <a:p>
            <a:pPr lvl="0"/>
            <a:r>
              <a:rPr lang="en-US" sz="1250" dirty="0">
                <a:solidFill>
                  <a:srgbClr val="000000"/>
                </a:solidFill>
                <a:latin typeface="Calibri" panose="020F0502020204030204" pitchFamily="34" charset="0"/>
              </a:rPr>
              <a:t>New Load.675c Bus1=675.3    Phases=1 Conn=Wye  Model=1 kV=2.4  kW=290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=212 </a:t>
            </a:r>
          </a:p>
          <a:p>
            <a:pPr lvl="0"/>
            <a:r>
              <a:rPr lang="en-US" sz="1250" dirty="0">
                <a:solidFill>
                  <a:srgbClr val="000000"/>
                </a:solidFill>
                <a:latin typeface="Calibri" panose="020F0502020204030204" pitchFamily="34" charset="0"/>
              </a:rPr>
              <a:t>New Load.692 Bus1=692.3.1    Phases=1 Conn=Delta Model=5 kV=4.16    kW=170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=151 </a:t>
            </a:r>
          </a:p>
          <a:p>
            <a:pPr lvl="0"/>
            <a:r>
              <a:rPr lang="en-US" sz="1250" dirty="0">
                <a:solidFill>
                  <a:srgbClr val="000000"/>
                </a:solidFill>
                <a:latin typeface="Calibri" panose="020F0502020204030204" pitchFamily="34" charset="0"/>
              </a:rPr>
              <a:t>New Load.611 Bus1=611.3      Phases=1 Conn=Wye  Model=5 kV=2.4  kW=170   </a:t>
            </a:r>
            <a:r>
              <a:rPr lang="en-US" sz="1250" dirty="0" err="1">
                <a:solidFill>
                  <a:srgbClr val="000000"/>
                </a:solidFill>
                <a:latin typeface="Calibri" panose="020F0502020204030204" pitchFamily="34" charset="0"/>
              </a:rPr>
              <a:t>kvar</a:t>
            </a:r>
            <a:r>
              <a:rPr lang="en-US" sz="1250" dirty="0">
                <a:solidFill>
                  <a:srgbClr val="000000"/>
                </a:solidFill>
                <a:latin typeface="Calibri" panose="020F0502020204030204" pitchFamily="34" charset="0"/>
              </a:rPr>
              <a:t>=80 </a:t>
            </a:r>
            <a:endParaRPr kumimoji="0" lang="en-US" sz="1250" b="0" i="0" u="none" strike="noStrike" kern="1200" cap="none" spc="0" normalizeH="0" baseline="0" noProof="0" dirty="0">
              <a:ln>
                <a:noFill/>
              </a:ln>
              <a:solidFill>
                <a:srgbClr val="000000"/>
              </a:solidFill>
              <a:effectLst/>
              <a:uLnTx/>
              <a:uFillTx/>
            </a:endParaRPr>
          </a:p>
        </p:txBody>
      </p:sp>
      <p:sp>
        <p:nvSpPr>
          <p:cNvPr id="13" name="Rectangle 1"/>
          <p:cNvSpPr>
            <a:spLocks noChangeArrowheads="1"/>
          </p:cNvSpPr>
          <p:nvPr/>
        </p:nvSpPr>
        <p:spPr bwMode="auto">
          <a:xfrm>
            <a:off x="3682292" y="1154668"/>
            <a:ext cx="1828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1800" b="1" dirty="0">
                <a:latin typeface="Times New Roman" panose="02020603050405020304" pitchFamily="18" charset="0"/>
                <a:ea typeface="Times New Roman" panose="02020603050405020304" pitchFamily="18" charset="0"/>
                <a:cs typeface="Times New Roman" panose="02020603050405020304" pitchFamily="18" charset="0"/>
              </a:rPr>
              <a:t>Spot Load Data:</a:t>
            </a:r>
            <a:endParaRPr kumimoji="0" lang="en-US" altLang="en-US" sz="9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745703802"/>
              </p:ext>
            </p:extLst>
          </p:nvPr>
        </p:nvGraphicFramePr>
        <p:xfrm>
          <a:off x="2819400" y="1525109"/>
          <a:ext cx="3813959" cy="1721930"/>
        </p:xfrm>
        <a:graphic>
          <a:graphicData uri="http://schemas.openxmlformats.org/drawingml/2006/table">
            <a:tbl>
              <a:tblPr/>
              <a:tblGrid>
                <a:gridCol w="489590">
                  <a:extLst>
                    <a:ext uri="{9D8B030D-6E8A-4147-A177-3AD203B41FA5}">
                      <a16:colId xmlns:a16="http://schemas.microsoft.com/office/drawing/2014/main" val="2970989291"/>
                    </a:ext>
                  </a:extLst>
                </a:gridCol>
                <a:gridCol w="581494">
                  <a:extLst>
                    <a:ext uri="{9D8B030D-6E8A-4147-A177-3AD203B41FA5}">
                      <a16:colId xmlns:a16="http://schemas.microsoft.com/office/drawing/2014/main" val="2722553243"/>
                    </a:ext>
                  </a:extLst>
                </a:gridCol>
                <a:gridCol w="488754">
                  <a:extLst>
                    <a:ext uri="{9D8B030D-6E8A-4147-A177-3AD203B41FA5}">
                      <a16:colId xmlns:a16="http://schemas.microsoft.com/office/drawing/2014/main" val="1218222919"/>
                    </a:ext>
                  </a:extLst>
                </a:gridCol>
                <a:gridCol w="449487">
                  <a:extLst>
                    <a:ext uri="{9D8B030D-6E8A-4147-A177-3AD203B41FA5}">
                      <a16:colId xmlns:a16="http://schemas.microsoft.com/office/drawing/2014/main" val="1955388967"/>
                    </a:ext>
                  </a:extLst>
                </a:gridCol>
                <a:gridCol w="461184">
                  <a:extLst>
                    <a:ext uri="{9D8B030D-6E8A-4147-A177-3AD203B41FA5}">
                      <a16:colId xmlns:a16="http://schemas.microsoft.com/office/drawing/2014/main" val="1566038591"/>
                    </a:ext>
                  </a:extLst>
                </a:gridCol>
                <a:gridCol w="488754">
                  <a:extLst>
                    <a:ext uri="{9D8B030D-6E8A-4147-A177-3AD203B41FA5}">
                      <a16:colId xmlns:a16="http://schemas.microsoft.com/office/drawing/2014/main" val="3244949135"/>
                    </a:ext>
                  </a:extLst>
                </a:gridCol>
                <a:gridCol w="433614">
                  <a:extLst>
                    <a:ext uri="{9D8B030D-6E8A-4147-A177-3AD203B41FA5}">
                      <a16:colId xmlns:a16="http://schemas.microsoft.com/office/drawing/2014/main" val="95456573"/>
                    </a:ext>
                  </a:extLst>
                </a:gridCol>
                <a:gridCol w="421082">
                  <a:extLst>
                    <a:ext uri="{9D8B030D-6E8A-4147-A177-3AD203B41FA5}">
                      <a16:colId xmlns:a16="http://schemas.microsoft.com/office/drawing/2014/main" val="888448066"/>
                    </a:ext>
                  </a:extLst>
                </a:gridCol>
              </a:tblGrid>
              <a:tr h="17219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Load</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Ph-3</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Ph-3</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3133965243"/>
                  </a:ext>
                </a:extLst>
              </a:tr>
              <a:tr h="172193">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Model</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kW</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kW</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kW</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288475304"/>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634</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Y-PQ</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889900"/>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Y-PQ</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004344"/>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646</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D-Z</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262327"/>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Y-Z</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4178659"/>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D-PQ</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385</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595620"/>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Y-PQ</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485</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031733"/>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692</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676402"/>
                  </a:ext>
                </a:extLst>
              </a:tr>
              <a:tr h="172193">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Y-I</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n-US" sz="1600" dirty="0">
                        <a:effectLst/>
                        <a:latin typeface="Times New Roman" panose="02020603050405020304" pitchFamily="18" charset="0"/>
                        <a:ea typeface="Times New Roman" panose="02020603050405020304" pitchFamily="18" charset="0"/>
                      </a:endParaRP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766537"/>
                  </a:ext>
                </a:extLst>
              </a:tr>
            </a:tbl>
          </a:graphicData>
        </a:graphic>
      </p:graphicFrame>
    </p:spTree>
    <p:extLst>
      <p:ext uri="{BB962C8B-B14F-4D97-AF65-F5344CB8AC3E}">
        <p14:creationId xmlns:p14="http://schemas.microsoft.com/office/powerpoint/2010/main" val="321922736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9660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472625"/>
            <a:ext cx="8763000" cy="584775"/>
          </a:xfrm>
          <a:prstGeom prst="rect">
            <a:avLst/>
          </a:prstGeom>
        </p:spPr>
        <p:txBody>
          <a:bodyPr wrap="square">
            <a:spAutoFit/>
          </a:bodyPr>
          <a:lstStyle/>
          <a:p>
            <a:pPr lvl="0"/>
            <a:r>
              <a:rPr lang="en-US" sz="1600" dirty="0">
                <a:solidFill>
                  <a:srgbClr val="000000"/>
                </a:solidFill>
                <a:latin typeface="Calibri" panose="020F0502020204030204" pitchFamily="34" charset="0"/>
              </a:rPr>
              <a:t>// Load definitions</a:t>
            </a:r>
          </a:p>
          <a:p>
            <a:pPr lvl="0"/>
            <a:r>
              <a:rPr lang="en-US" sz="1600" dirty="0">
                <a:solidFill>
                  <a:srgbClr val="000000"/>
                </a:solidFill>
                <a:latin typeface="Calibri" panose="020F0502020204030204" pitchFamily="34" charset="0"/>
              </a:rPr>
              <a:t>New Load.634a Bus1=634.1     Phases=1 Conn=Wye  Model=1 kV=0.277  kW=160   </a:t>
            </a:r>
            <a:r>
              <a:rPr lang="en-US" sz="1600" dirty="0" err="1">
                <a:solidFill>
                  <a:srgbClr val="000000"/>
                </a:solidFill>
                <a:latin typeface="Calibri" panose="020F0502020204030204" pitchFamily="34" charset="0"/>
              </a:rPr>
              <a:t>kvar</a:t>
            </a:r>
            <a:r>
              <a:rPr lang="en-US" sz="1600" dirty="0">
                <a:solidFill>
                  <a:srgbClr val="000000"/>
                </a:solidFill>
                <a:latin typeface="Calibri" panose="020F0502020204030204" pitchFamily="34" charset="0"/>
              </a:rPr>
              <a:t>=110 </a:t>
            </a:r>
          </a:p>
        </p:txBody>
      </p:sp>
      <p:sp>
        <p:nvSpPr>
          <p:cNvPr id="10" name="Rectangle 2"/>
          <p:cNvSpPr>
            <a:spLocks noChangeArrowheads="1"/>
          </p:cNvSpPr>
          <p:nvPr/>
        </p:nvSpPr>
        <p:spPr bwMode="auto">
          <a:xfrm>
            <a:off x="533400" y="1981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554372" y="2372185"/>
            <a:ext cx="4495800" cy="5234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Load.634a</a:t>
            </a:r>
          </a:p>
        </p:txBody>
      </p:sp>
      <p:sp>
        <p:nvSpPr>
          <p:cNvPr id="21" name="TextBox 20"/>
          <p:cNvSpPr txBox="1"/>
          <p:nvPr/>
        </p:nvSpPr>
        <p:spPr>
          <a:xfrm>
            <a:off x="829962" y="2819400"/>
            <a:ext cx="6332838" cy="369332"/>
          </a:xfrm>
          <a:prstGeom prst="rect">
            <a:avLst/>
          </a:prstGeom>
          <a:noFill/>
        </p:spPr>
        <p:txBody>
          <a:bodyPr wrap="square" rtlCol="0">
            <a:spAutoFit/>
          </a:bodyPr>
          <a:lstStyle/>
          <a:p>
            <a:pPr lvl="0" algn="just"/>
            <a:r>
              <a:rPr lang="en-US" sz="1800" dirty="0"/>
              <a:t>Defines a load object named 634a.</a:t>
            </a:r>
          </a:p>
        </p:txBody>
      </p:sp>
      <p:sp>
        <p:nvSpPr>
          <p:cNvPr id="29" name="Title 1"/>
          <p:cNvSpPr txBox="1">
            <a:spLocks/>
          </p:cNvSpPr>
          <p:nvPr/>
        </p:nvSpPr>
        <p:spPr bwMode="auto">
          <a:xfrm>
            <a:off x="577232" y="3943135"/>
            <a:ext cx="4495800" cy="4764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3600" kern="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829962" y="4362665"/>
            <a:ext cx="6332838" cy="369332"/>
          </a:xfrm>
          <a:prstGeom prst="rect">
            <a:avLst/>
          </a:prstGeom>
          <a:noFill/>
        </p:spPr>
        <p:txBody>
          <a:bodyPr wrap="square" rtlCol="0">
            <a:spAutoFit/>
          </a:bodyPr>
          <a:lstStyle/>
          <a:p>
            <a:pPr lvl="0" algn="just"/>
            <a:r>
              <a:rPr lang="en-US" sz="1800" dirty="0"/>
              <a:t>Specifies the number of phases of this load.</a:t>
            </a:r>
          </a:p>
        </p:txBody>
      </p:sp>
      <p:sp>
        <p:nvSpPr>
          <p:cNvPr id="31" name="Title 1"/>
          <p:cNvSpPr txBox="1">
            <a:spLocks/>
          </p:cNvSpPr>
          <p:nvPr/>
        </p:nvSpPr>
        <p:spPr bwMode="auto">
          <a:xfrm>
            <a:off x="561992" y="4751617"/>
            <a:ext cx="4495800" cy="429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a:t>
            </a:r>
            <a:endParaRPr lang="en-US" sz="2800" kern="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838200" y="5105400"/>
            <a:ext cx="7789528" cy="646331"/>
          </a:xfrm>
          <a:prstGeom prst="rect">
            <a:avLst/>
          </a:prstGeom>
          <a:noFill/>
        </p:spPr>
        <p:txBody>
          <a:bodyPr wrap="square" rtlCol="0">
            <a:spAutoFit/>
          </a:bodyPr>
          <a:lstStyle/>
          <a:p>
            <a:pPr lvl="0" algn="just"/>
            <a:r>
              <a:rPr lang="en-US" sz="1800" dirty="0"/>
              <a:t>{wye | y | LN} for Wye (Line‐Neutral) connection; {delta | LL} for Delta (Line‐Line) connection. Default = wye.</a:t>
            </a:r>
          </a:p>
        </p:txBody>
      </p:sp>
      <p:sp>
        <p:nvSpPr>
          <p:cNvPr id="15" name="Title 1">
            <a:extLst>
              <a:ext uri="{FF2B5EF4-FFF2-40B4-BE49-F238E27FC236}">
                <a16:creationId xmlns:a16="http://schemas.microsoft.com/office/drawing/2014/main" id="{761053B4-CCF8-403D-9112-300C4AE2CFA6}"/>
              </a:ext>
            </a:extLst>
          </p:cNvPr>
          <p:cNvSpPr txBox="1">
            <a:spLocks/>
          </p:cNvSpPr>
          <p:nvPr/>
        </p:nvSpPr>
        <p:spPr bwMode="auto">
          <a:xfrm>
            <a:off x="562610" y="3134185"/>
            <a:ext cx="4495800" cy="5234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p>
        </p:txBody>
      </p:sp>
      <p:sp>
        <p:nvSpPr>
          <p:cNvPr id="16" name="TextBox 15">
            <a:extLst>
              <a:ext uri="{FF2B5EF4-FFF2-40B4-BE49-F238E27FC236}">
                <a16:creationId xmlns:a16="http://schemas.microsoft.com/office/drawing/2014/main" id="{69B0E7A7-F04B-42FB-B969-8F384F03FEC6}"/>
              </a:ext>
            </a:extLst>
          </p:cNvPr>
          <p:cNvSpPr txBox="1"/>
          <p:nvPr/>
        </p:nvSpPr>
        <p:spPr>
          <a:xfrm>
            <a:off x="838200" y="3593068"/>
            <a:ext cx="6332838" cy="369332"/>
          </a:xfrm>
          <a:prstGeom prst="rect">
            <a:avLst/>
          </a:prstGeom>
          <a:noFill/>
        </p:spPr>
        <p:txBody>
          <a:bodyPr wrap="square" rtlCol="0">
            <a:spAutoFit/>
          </a:bodyPr>
          <a:lstStyle/>
          <a:p>
            <a:pPr lvl="0" algn="just"/>
            <a:r>
              <a:rPr lang="en-US" sz="1800" dirty="0"/>
              <a:t>Specifies the name of bus to which the load is connected.</a:t>
            </a:r>
          </a:p>
        </p:txBody>
      </p:sp>
    </p:spTree>
    <p:extLst>
      <p:ext uri="{BB962C8B-B14F-4D97-AF65-F5344CB8AC3E}">
        <p14:creationId xmlns:p14="http://schemas.microsoft.com/office/powerpoint/2010/main" val="250998056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9660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472625"/>
            <a:ext cx="87630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Load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Load.634a Bus1=634.1     Phases=1 Conn=Wye  Model=1 kV=0.277  kW=160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=110 </a:t>
            </a:r>
          </a:p>
        </p:txBody>
      </p:sp>
      <p:sp>
        <p:nvSpPr>
          <p:cNvPr id="10" name="Rectangle 2"/>
          <p:cNvSpPr>
            <a:spLocks noChangeArrowheads="1"/>
          </p:cNvSpPr>
          <p:nvPr/>
        </p:nvSpPr>
        <p:spPr bwMode="auto">
          <a:xfrm>
            <a:off x="533400" y="1981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7" name="Title 1"/>
          <p:cNvSpPr txBox="1">
            <a:spLocks/>
          </p:cNvSpPr>
          <p:nvPr/>
        </p:nvSpPr>
        <p:spPr bwMode="auto">
          <a:xfrm>
            <a:off x="533400" y="2316972"/>
            <a:ext cx="4495800" cy="432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Model</a:t>
            </a:r>
            <a:endParaRPr lang="en-US" sz="2800" kern="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861060" y="2717082"/>
                <a:ext cx="7901940" cy="3236399"/>
              </a:xfrm>
              <a:prstGeom prst="rect">
                <a:avLst/>
              </a:prstGeom>
              <a:noFill/>
            </p:spPr>
            <p:txBody>
              <a:bodyPr wrap="square" rtlCol="0">
                <a:spAutoFit/>
              </a:bodyPr>
              <a:lstStyle/>
              <a:p>
                <a:pPr lvl="0" algn="just"/>
                <a:r>
                  <a:rPr lang="en-US" sz="1800" dirty="0"/>
                  <a:t>An integer defining how the load will vary with voltage. The load models currently implemented are:</a:t>
                </a:r>
              </a:p>
              <a:p>
                <a:pPr lvl="0" algn="just"/>
                <a:r>
                  <a:rPr lang="en-US" sz="1800" dirty="0"/>
                  <a:t>1: Constant P and constant Q (Default): Commonly used for power flow studies,</a:t>
                </a:r>
              </a:p>
              <a:p>
                <a:pPr lvl="0" algn="just"/>
                <a:r>
                  <a:rPr lang="en-US" sz="1800" dirty="0"/>
                  <a:t>2: Constant Z (or constant impedance),</a:t>
                </a:r>
              </a:p>
              <a:p>
                <a:pPr lvl="0" algn="just"/>
                <a:r>
                  <a:rPr lang="en-US" sz="1800" dirty="0"/>
                  <a:t>3: Constant P and quadratic Q (</a:t>
                </a:r>
                <a14:m>
                  <m:oMath xmlns:m="http://schemas.openxmlformats.org/officeDocument/2006/math">
                    <m:f>
                      <m:fPr>
                        <m:type m:val="skw"/>
                        <m:ctrlPr>
                          <a:rPr lang="en-US" sz="1800" i="1">
                            <a:latin typeface="Cambria Math" panose="02040503050406030204" pitchFamily="18" charset="0"/>
                          </a:rPr>
                        </m:ctrlPr>
                      </m:fPr>
                      <m:num>
                        <m:r>
                          <a:rPr lang="en-US" sz="1800" i="1">
                            <a:latin typeface="Cambria Math" panose="02040503050406030204" pitchFamily="18" charset="0"/>
                          </a:rPr>
                          <m:t>𝑄</m:t>
                        </m:r>
                      </m:num>
                      <m:den>
                        <m:r>
                          <a:rPr lang="en-US" sz="1800" i="1">
                            <a:latin typeface="Cambria Math" panose="02040503050406030204" pitchFamily="18" charset="0"/>
                          </a:rPr>
                          <m:t>𝑄</m:t>
                        </m:r>
                        <m:r>
                          <a:rPr lang="en-US" sz="1800" i="1">
                            <a:latin typeface="Cambria Math" panose="02040503050406030204" pitchFamily="18" charset="0"/>
                          </a:rPr>
                          <m:t>0</m:t>
                        </m:r>
                      </m:den>
                    </m:f>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m:t>
                        </m:r>
                        <m:f>
                          <m:fPr>
                            <m:type m:val="skw"/>
                            <m:ctrlPr>
                              <a:rPr lang="en-US" sz="1800" i="1">
                                <a:latin typeface="Cambria Math" panose="02040503050406030204" pitchFamily="18" charset="0"/>
                              </a:rPr>
                            </m:ctrlPr>
                          </m:fPr>
                          <m:num>
                            <m:r>
                              <a:rPr lang="en-US" sz="1800" i="1">
                                <a:latin typeface="Cambria Math" panose="02040503050406030204" pitchFamily="18" charset="0"/>
                              </a:rPr>
                              <m:t>𝑉</m:t>
                            </m:r>
                          </m:num>
                          <m:den>
                            <m:r>
                              <a:rPr lang="en-US" sz="1800" i="1">
                                <a:latin typeface="Cambria Math" panose="02040503050406030204" pitchFamily="18" charset="0"/>
                              </a:rPr>
                              <m:t>𝑉</m:t>
                            </m:r>
                            <m:r>
                              <a:rPr lang="en-US" sz="1800" i="1">
                                <a:latin typeface="Cambria Math" panose="02040503050406030204" pitchFamily="18" charset="0"/>
                              </a:rPr>
                              <m:t>0</m:t>
                            </m:r>
                          </m:den>
                        </m:f>
                        <m:r>
                          <a:rPr lang="en-US" sz="1800" i="1">
                            <a:latin typeface="Cambria Math" panose="02040503050406030204" pitchFamily="18" charset="0"/>
                          </a:rPr>
                          <m:t>)</m:t>
                        </m:r>
                      </m:e>
                      <m:sup>
                        <m:r>
                          <a:rPr lang="en-US" sz="1800" b="0" i="1" smtClean="0">
                            <a:latin typeface="Cambria Math" panose="02040503050406030204" pitchFamily="18" charset="0"/>
                          </a:rPr>
                          <m:t>2</m:t>
                        </m:r>
                      </m:sup>
                    </m:sSup>
                  </m:oMath>
                </a14:m>
                <a:r>
                  <a:rPr lang="en-US" sz="1800" dirty="0"/>
                  <a:t>),</a:t>
                </a:r>
              </a:p>
              <a:p>
                <a:pPr lvl="0" algn="just"/>
                <a:r>
                  <a:rPr lang="en-US" sz="1800" dirty="0"/>
                  <a:t>4: Exponential: </a:t>
                </a:r>
                <a14:m>
                  <m:oMath xmlns:m="http://schemas.openxmlformats.org/officeDocument/2006/math">
                    <m:f>
                      <m:fPr>
                        <m:type m:val="skw"/>
                        <m:ctrlPr>
                          <a:rPr lang="en-US" sz="1800" b="0" i="1" smtClean="0">
                            <a:latin typeface="Cambria Math" panose="02040503050406030204" pitchFamily="18" charset="0"/>
                          </a:rPr>
                        </m:ctrlPr>
                      </m:fPr>
                      <m:num>
                        <m:r>
                          <a:rPr lang="en-US" sz="1800" b="0" i="1" smtClean="0">
                            <a:latin typeface="Cambria Math" panose="02040503050406030204" pitchFamily="18" charset="0"/>
                          </a:rPr>
                          <m:t>𝑃</m:t>
                        </m:r>
                      </m:num>
                      <m:den>
                        <m:r>
                          <a:rPr lang="en-US" sz="1800" b="0" i="1" smtClean="0">
                            <a:latin typeface="Cambria Math" panose="02040503050406030204" pitchFamily="18" charset="0"/>
                          </a:rPr>
                          <m:t>𝑃</m:t>
                        </m:r>
                        <m:r>
                          <a:rPr lang="en-US" sz="1800" b="0" i="1" smtClean="0">
                            <a:latin typeface="Cambria Math" panose="02040503050406030204" pitchFamily="18" charset="0"/>
                          </a:rPr>
                          <m:t>0</m:t>
                        </m:r>
                      </m:den>
                    </m:f>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m:t>
                        </m:r>
                        <m:f>
                          <m:fPr>
                            <m:type m:val="skw"/>
                            <m:ctrlPr>
                              <a:rPr lang="en-US" sz="1800" i="1">
                                <a:latin typeface="Cambria Math" panose="02040503050406030204" pitchFamily="18" charset="0"/>
                              </a:rPr>
                            </m:ctrlPr>
                          </m:fPr>
                          <m:num>
                            <m:r>
                              <a:rPr lang="en-US" sz="1800" b="0" i="1" smtClean="0">
                                <a:latin typeface="Cambria Math" panose="02040503050406030204" pitchFamily="18" charset="0"/>
                              </a:rPr>
                              <m:t>𝑉</m:t>
                            </m:r>
                          </m:num>
                          <m:den>
                            <m:r>
                              <a:rPr lang="en-US" sz="1800" b="0" i="1" smtClean="0">
                                <a:latin typeface="Cambria Math" panose="02040503050406030204" pitchFamily="18" charset="0"/>
                              </a:rPr>
                              <m:t>𝑉</m:t>
                            </m:r>
                            <m:r>
                              <a:rPr lang="en-US" sz="1800" i="1">
                                <a:latin typeface="Cambria Math" panose="02040503050406030204" pitchFamily="18" charset="0"/>
                              </a:rPr>
                              <m:t>0</m:t>
                            </m:r>
                          </m:den>
                        </m:f>
                        <m:r>
                          <a:rPr lang="en-US" sz="1800" b="0" i="1" smtClean="0">
                            <a:latin typeface="Cambria Math" panose="02040503050406030204" pitchFamily="18" charset="0"/>
                          </a:rPr>
                          <m:t>)</m:t>
                        </m:r>
                      </m:e>
                      <m:sup>
                        <m:r>
                          <a:rPr lang="en-US" sz="1800" b="0" i="1" smtClean="0">
                            <a:latin typeface="Cambria Math" panose="02040503050406030204" pitchFamily="18" charset="0"/>
                          </a:rPr>
                          <m:t>𝐶𝑉𝑅𝑤𝑎𝑡𝑡𝑠</m:t>
                        </m:r>
                      </m:sup>
                    </m:sSup>
                  </m:oMath>
                </a14:m>
                <a:r>
                  <a:rPr lang="en-US" sz="1800" dirty="0"/>
                  <a:t> and </a:t>
                </a:r>
                <a14:m>
                  <m:oMath xmlns:m="http://schemas.openxmlformats.org/officeDocument/2006/math">
                    <m:f>
                      <m:fPr>
                        <m:type m:val="skw"/>
                        <m:ctrlPr>
                          <a:rPr lang="en-US" sz="1800" i="1">
                            <a:latin typeface="Cambria Math" panose="02040503050406030204" pitchFamily="18" charset="0"/>
                          </a:rPr>
                        </m:ctrlPr>
                      </m:fPr>
                      <m:num>
                        <m:r>
                          <a:rPr lang="en-US" sz="1800" b="0" i="1" smtClean="0">
                            <a:latin typeface="Cambria Math" panose="02040503050406030204" pitchFamily="18" charset="0"/>
                          </a:rPr>
                          <m:t>𝑄</m:t>
                        </m:r>
                      </m:num>
                      <m:den>
                        <m:r>
                          <a:rPr lang="en-US" sz="1800" b="0" i="1" smtClean="0">
                            <a:latin typeface="Cambria Math" panose="02040503050406030204" pitchFamily="18" charset="0"/>
                          </a:rPr>
                          <m:t>𝑄</m:t>
                        </m:r>
                        <m:r>
                          <a:rPr lang="en-US" sz="1800" i="1">
                            <a:latin typeface="Cambria Math" panose="02040503050406030204" pitchFamily="18" charset="0"/>
                          </a:rPr>
                          <m:t>0</m:t>
                        </m:r>
                      </m:den>
                    </m:f>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m:t>
                        </m:r>
                        <m:f>
                          <m:fPr>
                            <m:type m:val="skw"/>
                            <m:ctrlPr>
                              <a:rPr lang="en-US" sz="1800" i="1">
                                <a:latin typeface="Cambria Math" panose="02040503050406030204" pitchFamily="18" charset="0"/>
                              </a:rPr>
                            </m:ctrlPr>
                          </m:fPr>
                          <m:num>
                            <m:r>
                              <a:rPr lang="en-US" sz="1800" i="1">
                                <a:latin typeface="Cambria Math" panose="02040503050406030204" pitchFamily="18" charset="0"/>
                              </a:rPr>
                              <m:t>𝑉</m:t>
                            </m:r>
                          </m:num>
                          <m:den>
                            <m:r>
                              <a:rPr lang="en-US" sz="1800" i="1">
                                <a:latin typeface="Cambria Math" panose="02040503050406030204" pitchFamily="18" charset="0"/>
                              </a:rPr>
                              <m:t>𝑉</m:t>
                            </m:r>
                            <m:r>
                              <a:rPr lang="en-US" sz="1800" i="1">
                                <a:latin typeface="Cambria Math" panose="02040503050406030204" pitchFamily="18" charset="0"/>
                              </a:rPr>
                              <m:t>0</m:t>
                            </m:r>
                          </m:den>
                        </m:f>
                        <m:r>
                          <a:rPr lang="en-US" sz="1800" i="1">
                            <a:latin typeface="Cambria Math" panose="02040503050406030204" pitchFamily="18" charset="0"/>
                          </a:rPr>
                          <m:t>)</m:t>
                        </m:r>
                      </m:e>
                      <m:sup>
                        <m:r>
                          <a:rPr lang="en-US" sz="1800" i="1">
                            <a:latin typeface="Cambria Math" panose="02040503050406030204" pitchFamily="18" charset="0"/>
                          </a:rPr>
                          <m:t>𝐶𝑉𝑅𝑣𝑎𝑟𝑠</m:t>
                        </m:r>
                      </m:sup>
                    </m:sSup>
                  </m:oMath>
                </a14:m>
                <a:endParaRPr lang="en-US" sz="1800" dirty="0"/>
              </a:p>
              <a:p>
                <a:pPr lvl="0" algn="just"/>
                <a:r>
                  <a:rPr lang="fr-FR" sz="1800" dirty="0"/>
                  <a:t>5: Constant I (or constant current magnitude),</a:t>
                </a:r>
              </a:p>
              <a:p>
                <a:pPr lvl="0" algn="just"/>
                <a:r>
                  <a:rPr lang="en-US" sz="1800" dirty="0"/>
                  <a:t>6: Constant P and fixed Q (at the nominal value)</a:t>
                </a:r>
              </a:p>
              <a:p>
                <a:pPr lvl="0" algn="just"/>
                <a:r>
                  <a:rPr lang="en-US" sz="1800" dirty="0">
                    <a:solidFill>
                      <a:srgbClr val="000000"/>
                    </a:solidFill>
                  </a:rPr>
                  <a:t>7: Constant P and quadratic Q (i.e., fixed reactance),</a:t>
                </a:r>
              </a:p>
              <a:p>
                <a:pPr lvl="0" algn="just"/>
                <a:r>
                  <a:rPr lang="en-US" sz="1800" dirty="0">
                    <a:solidFill>
                      <a:srgbClr val="000000"/>
                    </a:solidFill>
                  </a:rPr>
                  <a:t>8: ZIP </a:t>
                </a:r>
                <a:endParaRPr lang="en-US" sz="1800" dirty="0"/>
              </a:p>
              <a:p>
                <a:pPr lvl="0" algn="just"/>
                <a:r>
                  <a:rPr lang="en-US" sz="1800" dirty="0"/>
                  <a:t>…</a:t>
                </a:r>
              </a:p>
            </p:txBody>
          </p:sp>
        </mc:Choice>
        <mc:Fallback xmlns="">
          <p:sp>
            <p:nvSpPr>
              <p:cNvPr id="19" name="TextBox 18"/>
              <p:cNvSpPr txBox="1">
                <a:spLocks noRot="1" noChangeAspect="1" noMove="1" noResize="1" noEditPoints="1" noAdjustHandles="1" noChangeArrowheads="1" noChangeShapeType="1" noTextEdit="1"/>
              </p:cNvSpPr>
              <p:nvPr/>
            </p:nvSpPr>
            <p:spPr>
              <a:xfrm>
                <a:off x="861060" y="2717082"/>
                <a:ext cx="7901940" cy="3236399"/>
              </a:xfrm>
              <a:prstGeom prst="rect">
                <a:avLst/>
              </a:prstGeom>
              <a:blipFill>
                <a:blip r:embed="rId3"/>
                <a:stretch>
                  <a:fillRect l="-617" t="-1130" r="-617" b="-2072"/>
                </a:stretch>
              </a:blipFill>
            </p:spPr>
            <p:txBody>
              <a:bodyPr/>
              <a:lstStyle/>
              <a:p>
                <a:r>
                  <a:rPr lang="en-US">
                    <a:noFill/>
                  </a:rPr>
                  <a:t> </a:t>
                </a:r>
              </a:p>
            </p:txBody>
          </p:sp>
        </mc:Fallback>
      </mc:AlternateContent>
    </p:spTree>
    <p:extLst>
      <p:ext uri="{BB962C8B-B14F-4D97-AF65-F5344CB8AC3E}">
        <p14:creationId xmlns:p14="http://schemas.microsoft.com/office/powerpoint/2010/main" val="128124320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9660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472625"/>
            <a:ext cx="87630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Load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Load.634a Bus1=634.1     Phases=1 Conn=Wye  Model=1 kV=0.277  kW=160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=110 </a:t>
            </a:r>
          </a:p>
        </p:txBody>
      </p:sp>
      <p:sp>
        <p:nvSpPr>
          <p:cNvPr id="10" name="Rectangle 2"/>
          <p:cNvSpPr>
            <a:spLocks noChangeArrowheads="1"/>
          </p:cNvSpPr>
          <p:nvPr/>
        </p:nvSpPr>
        <p:spPr bwMode="auto">
          <a:xfrm>
            <a:off x="533400" y="1981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7" name="Title 1"/>
          <p:cNvSpPr txBox="1">
            <a:spLocks/>
          </p:cNvSpPr>
          <p:nvPr/>
        </p:nvSpPr>
        <p:spPr bwMode="auto">
          <a:xfrm>
            <a:off x="533400" y="2316972"/>
            <a:ext cx="4495800" cy="432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Model</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p:cNvSpPr txBox="1"/>
          <p:nvPr/>
        </p:nvSpPr>
        <p:spPr>
          <a:xfrm>
            <a:off x="904892" y="2588835"/>
            <a:ext cx="7781908" cy="923330"/>
          </a:xfrm>
          <a:prstGeom prst="rect">
            <a:avLst/>
          </a:prstGeom>
          <a:noFill/>
        </p:spPr>
        <p:txBody>
          <a:bodyPr wrap="square" rtlCol="0">
            <a:spAutoFit/>
          </a:bodyPr>
          <a:lstStyle/>
          <a:p>
            <a:pPr lvl="0" algn="just"/>
            <a:r>
              <a:rPr lang="en-US" sz="1800" dirty="0"/>
              <a:t>…</a:t>
            </a:r>
            <a:endParaRPr lang="fr-FR" sz="1800" dirty="0"/>
          </a:p>
          <a:p>
            <a:pPr lvl="0" algn="just"/>
            <a:r>
              <a:rPr lang="en-US" sz="1800" dirty="0"/>
              <a:t>"Constant" power value (either P or Q) may be modified by loadshape multipliers. "Fixed" power values are always the same.</a:t>
            </a:r>
          </a:p>
        </p:txBody>
      </p:sp>
      <p:pic>
        <p:nvPicPr>
          <p:cNvPr id="13" name="Picture 12"/>
          <p:cNvPicPr>
            <a:picLocks noChangeAspect="1"/>
          </p:cNvPicPr>
          <p:nvPr/>
        </p:nvPicPr>
        <p:blipFill>
          <a:blip r:embed="rId3"/>
          <a:stretch>
            <a:fillRect/>
          </a:stretch>
        </p:blipFill>
        <p:spPr>
          <a:xfrm>
            <a:off x="2438400" y="3460862"/>
            <a:ext cx="3429000" cy="1119673"/>
          </a:xfrm>
          <a:prstGeom prst="rect">
            <a:avLst/>
          </a:prstGeom>
        </p:spPr>
      </p:pic>
      <p:sp>
        <p:nvSpPr>
          <p:cNvPr id="15" name="Title 1">
            <a:extLst>
              <a:ext uri="{FF2B5EF4-FFF2-40B4-BE49-F238E27FC236}">
                <a16:creationId xmlns:a16="http://schemas.microsoft.com/office/drawing/2014/main" id="{80DE9097-02A9-4783-A02C-EB1A8C1BAEF7}"/>
              </a:ext>
            </a:extLst>
          </p:cNvPr>
          <p:cNvSpPr txBox="1">
            <a:spLocks/>
          </p:cNvSpPr>
          <p:nvPr/>
        </p:nvSpPr>
        <p:spPr bwMode="auto">
          <a:xfrm>
            <a:off x="594969" y="43434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kV</a:t>
            </a:r>
            <a:endParaRPr lang="en-US" sz="2800" kern="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E5CBB94-50CA-4D5A-ABB8-A0C658102392}"/>
              </a:ext>
            </a:extLst>
          </p:cNvPr>
          <p:cNvSpPr txBox="1"/>
          <p:nvPr/>
        </p:nvSpPr>
        <p:spPr>
          <a:xfrm>
            <a:off x="888490" y="4694872"/>
            <a:ext cx="7781908" cy="1477328"/>
          </a:xfrm>
          <a:prstGeom prst="rect">
            <a:avLst/>
          </a:prstGeom>
          <a:noFill/>
        </p:spPr>
        <p:txBody>
          <a:bodyPr wrap="square" rtlCol="0">
            <a:spAutoFit/>
          </a:bodyPr>
          <a:lstStyle/>
          <a:p>
            <a:pPr lvl="0" algn="just"/>
            <a:r>
              <a:rPr lang="en-US" sz="1800" dirty="0"/>
              <a:t>Specifies the Base voltage for load. For 2‐ or 3‐phase loads, it is specified in phase‐to‐phase kV. </a:t>
            </a:r>
          </a:p>
          <a:p>
            <a:pPr lvl="0" algn="just"/>
            <a:r>
              <a:rPr lang="en-US" sz="1800" dirty="0"/>
              <a:t>For all other loads, it is specified in the actual kV across the load branch. If the load is wye (star) connected, then specify phase‐to‐neutral (L‐N) kV. If the load is delta or phase‐to‐phase connected, specify the phase‐to‐phase (L‐L) kV.</a:t>
            </a:r>
          </a:p>
        </p:txBody>
      </p:sp>
    </p:spTree>
    <p:extLst>
      <p:ext uri="{BB962C8B-B14F-4D97-AF65-F5344CB8AC3E}">
        <p14:creationId xmlns:p14="http://schemas.microsoft.com/office/powerpoint/2010/main" val="4015197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00200" y="1814870"/>
            <a:ext cx="6400800" cy="4031004"/>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923330"/>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Set: allows us to set any solution parameters that can be set via the option scripting commands. </a:t>
            </a:r>
          </a:p>
        </p:txBody>
      </p:sp>
      <p:sp>
        <p:nvSpPr>
          <p:cNvPr id="9" name="Rectangle 8"/>
          <p:cNvSpPr/>
          <p:nvPr/>
        </p:nvSpPr>
        <p:spPr bwMode="auto">
          <a:xfrm>
            <a:off x="2286000" y="2184885"/>
            <a:ext cx="1371600" cy="2514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7158537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399660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472625"/>
            <a:ext cx="87630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Load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Load.634a Bus1=634.1     Phases=1 Conn=Wye  Model=1 kV=0.277  kW=160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=110 </a:t>
            </a:r>
          </a:p>
        </p:txBody>
      </p:sp>
      <p:sp>
        <p:nvSpPr>
          <p:cNvPr id="10" name="Rectangle 2"/>
          <p:cNvSpPr>
            <a:spLocks noChangeArrowheads="1"/>
          </p:cNvSpPr>
          <p:nvPr/>
        </p:nvSpPr>
        <p:spPr bwMode="auto">
          <a:xfrm>
            <a:off x="533400" y="1981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584852" y="2302997"/>
            <a:ext cx="4495800" cy="5926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kW</a:t>
            </a:r>
            <a:endParaRPr lang="en-US" sz="36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06162" y="2754868"/>
            <a:ext cx="7652986" cy="369332"/>
          </a:xfrm>
          <a:prstGeom prst="rect">
            <a:avLst/>
          </a:prstGeom>
          <a:noFill/>
        </p:spPr>
        <p:txBody>
          <a:bodyPr wrap="square" rtlCol="0">
            <a:spAutoFit/>
          </a:bodyPr>
          <a:lstStyle/>
          <a:p>
            <a:pPr lvl="0" algn="just"/>
            <a:r>
              <a:rPr lang="en-US" sz="1800" dirty="0"/>
              <a:t>Specifies the nominal active power, in kW, for the load. Total of all phases.</a:t>
            </a:r>
          </a:p>
        </p:txBody>
      </p:sp>
      <p:sp>
        <p:nvSpPr>
          <p:cNvPr id="19" name="Title 1"/>
          <p:cNvSpPr txBox="1">
            <a:spLocks/>
          </p:cNvSpPr>
          <p:nvPr/>
        </p:nvSpPr>
        <p:spPr bwMode="auto">
          <a:xfrm>
            <a:off x="584852" y="3048000"/>
            <a:ext cx="2981308" cy="569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kVar</a:t>
            </a:r>
            <a:endParaRPr lang="en-US" sz="24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89652" y="3516868"/>
            <a:ext cx="7797148" cy="369332"/>
          </a:xfrm>
          <a:prstGeom prst="rect">
            <a:avLst/>
          </a:prstGeom>
          <a:noFill/>
        </p:spPr>
        <p:txBody>
          <a:bodyPr wrap="square" rtlCol="0">
            <a:spAutoFit/>
          </a:bodyPr>
          <a:lstStyle/>
          <a:p>
            <a:pPr lvl="0" algn="just"/>
            <a:r>
              <a:rPr lang="en-US" sz="1800" dirty="0"/>
              <a:t>Specifies the nominal reactive power, in </a:t>
            </a:r>
            <a:r>
              <a:rPr lang="en-US" sz="1800" dirty="0" err="1"/>
              <a:t>kVar</a:t>
            </a:r>
            <a:r>
              <a:rPr lang="en-US" sz="1800" dirty="0"/>
              <a:t>, for the load. Total of all phases.</a:t>
            </a:r>
          </a:p>
        </p:txBody>
      </p:sp>
      <p:sp>
        <p:nvSpPr>
          <p:cNvPr id="21" name="TextBox 20"/>
          <p:cNvSpPr txBox="1"/>
          <p:nvPr/>
        </p:nvSpPr>
        <p:spPr>
          <a:xfrm>
            <a:off x="914400" y="4154269"/>
            <a:ext cx="7620000" cy="646331"/>
          </a:xfrm>
          <a:prstGeom prst="rect">
            <a:avLst/>
          </a:prstGeom>
          <a:noFill/>
        </p:spPr>
        <p:txBody>
          <a:bodyPr wrap="square" rtlCol="0">
            <a:spAutoFit/>
          </a:bodyPr>
          <a:lstStyle/>
          <a:p>
            <a:pPr lvl="0" algn="just"/>
            <a:r>
              <a:rPr lang="en-US" sz="1800" b="1" dirty="0"/>
              <a:t>* If there is no specification, the kW and </a:t>
            </a:r>
            <a:r>
              <a:rPr lang="en-US" sz="1800" b="1" dirty="0" err="1"/>
              <a:t>kVar</a:t>
            </a:r>
            <a:r>
              <a:rPr lang="en-US" sz="1800" b="1" dirty="0"/>
              <a:t> are divided evenly in each phase. If the load is unbalanced, the load should be defined for each phase.</a:t>
            </a:r>
          </a:p>
        </p:txBody>
      </p:sp>
    </p:spTree>
    <p:extLst>
      <p:ext uri="{BB962C8B-B14F-4D97-AF65-F5344CB8AC3E}">
        <p14:creationId xmlns:p14="http://schemas.microsoft.com/office/powerpoint/2010/main" val="214959650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05840" y="33528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1016636" y="3816764"/>
            <a:ext cx="5867400" cy="830997"/>
          </a:xfrm>
          <a:prstGeom prst="rect">
            <a:avLst/>
          </a:prstGeom>
        </p:spPr>
        <p:txBody>
          <a:bodyPr wrap="square">
            <a:spAutoFit/>
          </a:bodyPr>
          <a:lstStyle/>
          <a:p>
            <a:pPr lvl="0"/>
            <a:r>
              <a:rPr lang="en-US" sz="1600" dirty="0">
                <a:solidFill>
                  <a:srgbClr val="000000"/>
                </a:solidFill>
                <a:latin typeface="Calibri" panose="020F0502020204030204" pitchFamily="34" charset="0"/>
              </a:rPr>
              <a:t>// Capacitor definitions</a:t>
            </a:r>
          </a:p>
          <a:p>
            <a:pPr lvl="0"/>
            <a:r>
              <a:rPr lang="en-US" sz="1600" dirty="0">
                <a:solidFill>
                  <a:srgbClr val="000000"/>
                </a:solidFill>
                <a:latin typeface="Calibri" panose="020F0502020204030204" pitchFamily="34" charset="0"/>
              </a:rPr>
              <a:t>New Capacitor.Cap1 Bus1=675     phases=3 </a:t>
            </a:r>
            <a:r>
              <a:rPr lang="en-US" sz="1600" dirty="0" err="1">
                <a:solidFill>
                  <a:srgbClr val="000000"/>
                </a:solidFill>
                <a:latin typeface="Calibri" panose="020F0502020204030204" pitchFamily="34" charset="0"/>
              </a:rPr>
              <a:t>kVAR</a:t>
            </a:r>
            <a:r>
              <a:rPr lang="en-US" sz="1600" dirty="0">
                <a:solidFill>
                  <a:srgbClr val="000000"/>
                </a:solidFill>
                <a:latin typeface="Calibri" panose="020F0502020204030204" pitchFamily="34" charset="0"/>
              </a:rPr>
              <a:t>=600 kV=4.16 </a:t>
            </a:r>
          </a:p>
          <a:p>
            <a:pPr lvl="0"/>
            <a:r>
              <a:rPr lang="en-US" sz="1600" dirty="0">
                <a:solidFill>
                  <a:srgbClr val="000000"/>
                </a:solidFill>
                <a:latin typeface="Calibri" panose="020F0502020204030204" pitchFamily="34" charset="0"/>
              </a:rPr>
              <a:t>New Capacitor.Cap2 Bus1=611.3  phases=1 </a:t>
            </a:r>
            <a:r>
              <a:rPr lang="en-US" sz="1600" dirty="0" err="1">
                <a:solidFill>
                  <a:srgbClr val="000000"/>
                </a:solidFill>
                <a:latin typeface="Calibri" panose="020F0502020204030204" pitchFamily="34" charset="0"/>
              </a:rPr>
              <a:t>kVAR</a:t>
            </a:r>
            <a:r>
              <a:rPr lang="en-US" sz="1600" dirty="0">
                <a:solidFill>
                  <a:srgbClr val="000000"/>
                </a:solidFill>
                <a:latin typeface="Calibri" panose="020F0502020204030204" pitchFamily="34" charset="0"/>
              </a:rPr>
              <a:t>=100 kV=2.4 </a:t>
            </a:r>
            <a:endParaRPr kumimoji="0" lang="en-US" sz="1600" b="0" i="0" u="none" strike="noStrike" kern="1200" cap="none" spc="0" normalizeH="0" baseline="0" noProof="0" dirty="0">
              <a:ln>
                <a:noFill/>
              </a:ln>
              <a:solidFill>
                <a:srgbClr val="000000"/>
              </a:solidFill>
              <a:effectLst/>
              <a:uLnTx/>
              <a:uFillTx/>
            </a:endParaRPr>
          </a:p>
        </p:txBody>
      </p:sp>
      <p:sp>
        <p:nvSpPr>
          <p:cNvPr id="13" name="Rectangle 2"/>
          <p:cNvSpPr>
            <a:spLocks noChangeArrowheads="1"/>
          </p:cNvSpPr>
          <p:nvPr/>
        </p:nvSpPr>
        <p:spPr bwMode="auto">
          <a:xfrm>
            <a:off x="3581400" y="1611868"/>
            <a:ext cx="21540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1800" b="1" dirty="0">
                <a:latin typeface="Times New Roman" panose="02020603050405020304" pitchFamily="18" charset="0"/>
                <a:ea typeface="Times New Roman" panose="02020603050405020304" pitchFamily="18" charset="0"/>
                <a:cs typeface="Times New Roman" panose="02020603050405020304" pitchFamily="18" charset="0"/>
              </a:rPr>
              <a:t>Capacitor Data:</a:t>
            </a:r>
          </a:p>
        </p:txBody>
      </p:sp>
      <p:graphicFrame>
        <p:nvGraphicFramePr>
          <p:cNvPr id="15" name="Table 14"/>
          <p:cNvGraphicFramePr>
            <a:graphicFrameLocks noGrp="1"/>
          </p:cNvGraphicFramePr>
          <p:nvPr>
            <p:extLst>
              <p:ext uri="{D42A27DB-BD31-4B8C-83A1-F6EECF244321}">
                <p14:modId xmlns:p14="http://schemas.microsoft.com/office/powerpoint/2010/main" val="1670705307"/>
              </p:ext>
            </p:extLst>
          </p:nvPr>
        </p:nvGraphicFramePr>
        <p:xfrm>
          <a:off x="2743200" y="2064456"/>
          <a:ext cx="3425824" cy="907344"/>
        </p:xfrm>
        <a:graphic>
          <a:graphicData uri="http://schemas.openxmlformats.org/drawingml/2006/table">
            <a:tbl>
              <a:tblPr/>
              <a:tblGrid>
                <a:gridCol w="872655">
                  <a:extLst>
                    <a:ext uri="{9D8B030D-6E8A-4147-A177-3AD203B41FA5}">
                      <a16:colId xmlns:a16="http://schemas.microsoft.com/office/drawing/2014/main" val="600110360"/>
                    </a:ext>
                  </a:extLst>
                </a:gridCol>
                <a:gridCol w="793227">
                  <a:extLst>
                    <a:ext uri="{9D8B030D-6E8A-4147-A177-3AD203B41FA5}">
                      <a16:colId xmlns:a16="http://schemas.microsoft.com/office/drawing/2014/main" val="672663700"/>
                    </a:ext>
                  </a:extLst>
                </a:gridCol>
                <a:gridCol w="822491">
                  <a:extLst>
                    <a:ext uri="{9D8B030D-6E8A-4147-A177-3AD203B41FA5}">
                      <a16:colId xmlns:a16="http://schemas.microsoft.com/office/drawing/2014/main" val="114516997"/>
                    </a:ext>
                  </a:extLst>
                </a:gridCol>
                <a:gridCol w="937451">
                  <a:extLst>
                    <a:ext uri="{9D8B030D-6E8A-4147-A177-3AD203B41FA5}">
                      <a16:colId xmlns:a16="http://schemas.microsoft.com/office/drawing/2014/main" val="1352053858"/>
                    </a:ext>
                  </a:extLst>
                </a:gridCol>
              </a:tblGrid>
              <a:tr h="200376">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Ph-C</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290809259"/>
                  </a:ext>
                </a:extLst>
              </a:tr>
              <a:tr h="235656">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kVAr</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3074802977"/>
                  </a:ext>
                </a:extLst>
              </a:tr>
              <a:tr h="235656">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675</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561413"/>
                  </a:ext>
                </a:extLst>
              </a:tr>
              <a:tr h="235656">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473195"/>
                  </a:ext>
                </a:extLst>
              </a:tr>
            </a:tbl>
          </a:graphicData>
        </a:graphic>
      </p:graphicFrame>
    </p:spTree>
    <p:extLst>
      <p:ext uri="{BB962C8B-B14F-4D97-AF65-F5344CB8AC3E}">
        <p14:creationId xmlns:p14="http://schemas.microsoft.com/office/powerpoint/2010/main" val="242647927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5370928" y="1271516"/>
            <a:ext cx="3726180" cy="1808750"/>
          </a:xfrm>
          <a:prstGeom prst="rect">
            <a:avLst/>
          </a:prstGeom>
        </p:spPr>
      </p:pic>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472625"/>
            <a:ext cx="7629508" cy="738664"/>
          </a:xfrm>
          <a:prstGeom prst="rect">
            <a:avLst/>
          </a:prstGeom>
        </p:spPr>
        <p:txBody>
          <a:bodyPr wrap="square">
            <a:spAutoFit/>
          </a:bodyPr>
          <a:lstStyle/>
          <a:p>
            <a:pPr lvl="0"/>
            <a:r>
              <a:rPr lang="en-US" sz="1400" dirty="0">
                <a:solidFill>
                  <a:srgbClr val="000000"/>
                </a:solidFill>
                <a:latin typeface="Calibri" panose="020F0502020204030204" pitchFamily="34" charset="0"/>
              </a:rPr>
              <a:t>// Capacitor definitions</a:t>
            </a:r>
          </a:p>
          <a:p>
            <a:pPr lvl="0"/>
            <a:r>
              <a:rPr lang="en-US" sz="1400" dirty="0">
                <a:solidFill>
                  <a:srgbClr val="000000"/>
                </a:solidFill>
                <a:latin typeface="Calibri" panose="020F0502020204030204" pitchFamily="34" charset="0"/>
              </a:rPr>
              <a:t>New Capacitor.Cap1 Bus1=675     phases=3 </a:t>
            </a:r>
            <a:r>
              <a:rPr lang="en-US" sz="1400" dirty="0" err="1">
                <a:solidFill>
                  <a:srgbClr val="000000"/>
                </a:solidFill>
                <a:latin typeface="Calibri" panose="020F0502020204030204" pitchFamily="34" charset="0"/>
              </a:rPr>
              <a:t>kVAR</a:t>
            </a:r>
            <a:r>
              <a:rPr lang="en-US" sz="1400" dirty="0">
                <a:solidFill>
                  <a:srgbClr val="000000"/>
                </a:solidFill>
                <a:latin typeface="Calibri" panose="020F0502020204030204" pitchFamily="34" charset="0"/>
              </a:rPr>
              <a:t>=600 kV=4.16 </a:t>
            </a:r>
          </a:p>
          <a:p>
            <a:pPr lvl="0"/>
            <a:r>
              <a:rPr lang="en-US" sz="1400" dirty="0">
                <a:solidFill>
                  <a:srgbClr val="000000"/>
                </a:solidFill>
                <a:latin typeface="Calibri" panose="020F0502020204030204" pitchFamily="34" charset="0"/>
              </a:rPr>
              <a:t>New Capacitor.Cap2 Bus1=611.3 phases=1 </a:t>
            </a:r>
            <a:r>
              <a:rPr lang="en-US" sz="1400" dirty="0" err="1">
                <a:solidFill>
                  <a:srgbClr val="000000"/>
                </a:solidFill>
                <a:latin typeface="Calibri" panose="020F0502020204030204" pitchFamily="34" charset="0"/>
              </a:rPr>
              <a:t>kVAR</a:t>
            </a:r>
            <a:r>
              <a:rPr lang="en-US" sz="1400" dirty="0">
                <a:solidFill>
                  <a:srgbClr val="000000"/>
                </a:solidFill>
                <a:latin typeface="Calibri" panose="020F0502020204030204" pitchFamily="34" charset="0"/>
              </a:rPr>
              <a:t>=100 kV=2.4 </a:t>
            </a:r>
          </a:p>
        </p:txBody>
      </p:sp>
      <p:sp>
        <p:nvSpPr>
          <p:cNvPr id="10" name="Rectangle 2"/>
          <p:cNvSpPr>
            <a:spLocks noChangeArrowheads="1"/>
          </p:cNvSpPr>
          <p:nvPr/>
        </p:nvSpPr>
        <p:spPr bwMode="auto">
          <a:xfrm>
            <a:off x="533400" y="2190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533400" y="2513857"/>
            <a:ext cx="4495800" cy="5341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Capacitor.Cap1</a:t>
            </a:r>
          </a:p>
        </p:txBody>
      </p:sp>
      <p:sp>
        <p:nvSpPr>
          <p:cNvPr id="16" name="TextBox 15"/>
          <p:cNvSpPr txBox="1"/>
          <p:nvPr/>
        </p:nvSpPr>
        <p:spPr>
          <a:xfrm>
            <a:off x="829962" y="2895600"/>
            <a:ext cx="6332838" cy="369332"/>
          </a:xfrm>
          <a:prstGeom prst="rect">
            <a:avLst/>
          </a:prstGeom>
          <a:noFill/>
        </p:spPr>
        <p:txBody>
          <a:bodyPr wrap="square" rtlCol="0">
            <a:spAutoFit/>
          </a:bodyPr>
          <a:lstStyle/>
          <a:p>
            <a:pPr lvl="0" algn="just"/>
            <a:r>
              <a:rPr lang="en-US" sz="1800" dirty="0"/>
              <a:t>Define a capacitor object named Cap1.</a:t>
            </a:r>
          </a:p>
        </p:txBody>
      </p:sp>
      <p:sp>
        <p:nvSpPr>
          <p:cNvPr id="19" name="Title 1"/>
          <p:cNvSpPr txBox="1">
            <a:spLocks/>
          </p:cNvSpPr>
          <p:nvPr/>
        </p:nvSpPr>
        <p:spPr bwMode="auto">
          <a:xfrm>
            <a:off x="533400" y="3124200"/>
            <a:ext cx="4495800" cy="481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38200" y="3516868"/>
            <a:ext cx="7543800" cy="369332"/>
          </a:xfrm>
          <a:prstGeom prst="rect">
            <a:avLst/>
          </a:prstGeom>
          <a:noFill/>
        </p:spPr>
        <p:txBody>
          <a:bodyPr wrap="square" rtlCol="0">
            <a:spAutoFit/>
          </a:bodyPr>
          <a:lstStyle/>
          <a:p>
            <a:pPr lvl="0" algn="just"/>
            <a:r>
              <a:rPr lang="en-US" sz="1800" dirty="0"/>
              <a:t>Specifies the name of the first bus to which the capacitor is connected.</a:t>
            </a:r>
          </a:p>
        </p:txBody>
      </p:sp>
      <p:sp>
        <p:nvSpPr>
          <p:cNvPr id="21" name="Title 1"/>
          <p:cNvSpPr txBox="1">
            <a:spLocks/>
          </p:cNvSpPr>
          <p:nvPr/>
        </p:nvSpPr>
        <p:spPr bwMode="auto">
          <a:xfrm>
            <a:off x="533400" y="3718813"/>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38200" y="4126468"/>
            <a:ext cx="6332838" cy="369332"/>
          </a:xfrm>
          <a:prstGeom prst="rect">
            <a:avLst/>
          </a:prstGeom>
          <a:noFill/>
        </p:spPr>
        <p:txBody>
          <a:bodyPr wrap="square" rtlCol="0">
            <a:spAutoFit/>
          </a:bodyPr>
          <a:lstStyle/>
          <a:p>
            <a:pPr lvl="0" algn="just"/>
            <a:r>
              <a:rPr lang="en-US" sz="1800" dirty="0"/>
              <a:t>Specifies the number of phases.</a:t>
            </a:r>
          </a:p>
        </p:txBody>
      </p:sp>
      <p:sp>
        <p:nvSpPr>
          <p:cNvPr id="23" name="Title 1"/>
          <p:cNvSpPr txBox="1">
            <a:spLocks/>
          </p:cNvSpPr>
          <p:nvPr/>
        </p:nvSpPr>
        <p:spPr bwMode="auto">
          <a:xfrm>
            <a:off x="525780" y="4434947"/>
            <a:ext cx="4495800" cy="365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kVAR</a:t>
            </a:r>
            <a:endParaRPr lang="en-US" sz="24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42772" y="4800600"/>
            <a:ext cx="7996428" cy="369332"/>
          </a:xfrm>
          <a:prstGeom prst="rect">
            <a:avLst/>
          </a:prstGeom>
          <a:noFill/>
        </p:spPr>
        <p:txBody>
          <a:bodyPr wrap="square" rtlCol="0">
            <a:spAutoFit/>
          </a:bodyPr>
          <a:lstStyle/>
          <a:p>
            <a:pPr lvl="0" algn="just"/>
            <a:r>
              <a:rPr lang="en-US" sz="1800" dirty="0"/>
              <a:t>Specifies the rated </a:t>
            </a:r>
            <a:r>
              <a:rPr lang="en-US" sz="1800" dirty="0" err="1"/>
              <a:t>kvar</a:t>
            </a:r>
            <a:r>
              <a:rPr lang="en-US" sz="1800" dirty="0"/>
              <a:t> at rated kV, total of all phases. Each phase is assumed equal.</a:t>
            </a:r>
          </a:p>
        </p:txBody>
      </p:sp>
      <p:sp>
        <p:nvSpPr>
          <p:cNvPr id="25" name="Title 1"/>
          <p:cNvSpPr txBox="1">
            <a:spLocks/>
          </p:cNvSpPr>
          <p:nvPr/>
        </p:nvSpPr>
        <p:spPr bwMode="auto">
          <a:xfrm>
            <a:off x="525780" y="5181600"/>
            <a:ext cx="4495800" cy="3704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kV</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53440" y="5449669"/>
            <a:ext cx="7985760" cy="646331"/>
          </a:xfrm>
          <a:prstGeom prst="rect">
            <a:avLst/>
          </a:prstGeom>
          <a:noFill/>
        </p:spPr>
        <p:txBody>
          <a:bodyPr wrap="square" rtlCol="0">
            <a:spAutoFit/>
          </a:bodyPr>
          <a:lstStyle/>
          <a:p>
            <a:pPr lvl="0" algn="just"/>
            <a:r>
              <a:rPr lang="en-US" sz="1800" dirty="0"/>
              <a:t>For 2- or 3-phase, enter line‐to‐line rated voltage. For 1-phase, enter line-to-ground rated voltage. (For Delta connection this is always line‐to‐line rated voltage).</a:t>
            </a:r>
          </a:p>
        </p:txBody>
      </p:sp>
    </p:spTree>
    <p:extLst>
      <p:ext uri="{BB962C8B-B14F-4D97-AF65-F5344CB8AC3E}">
        <p14:creationId xmlns:p14="http://schemas.microsoft.com/office/powerpoint/2010/main" val="255628217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561992" y="762000"/>
            <a:ext cx="42194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Switch</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05840" y="33528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1016636" y="3816764"/>
            <a:ext cx="5867400" cy="830997"/>
          </a:xfrm>
          <a:prstGeom prst="rect">
            <a:avLst/>
          </a:prstGeom>
        </p:spPr>
        <p:txBody>
          <a:bodyPr wrap="square">
            <a:spAutoFit/>
          </a:bodyPr>
          <a:lstStyle/>
          <a:p>
            <a:pPr lvl="0"/>
            <a:r>
              <a:rPr lang="en-US" sz="1600" dirty="0">
                <a:solidFill>
                  <a:srgbClr val="000000"/>
                </a:solidFill>
                <a:latin typeface="Calibri" panose="020F0502020204030204" pitchFamily="34" charset="0"/>
              </a:rPr>
              <a:t>// Switch definitions</a:t>
            </a:r>
          </a:p>
          <a:p>
            <a:pPr lvl="0"/>
            <a:r>
              <a:rPr lang="en-US" sz="1600" dirty="0">
                <a:solidFill>
                  <a:srgbClr val="000000"/>
                </a:solidFill>
                <a:latin typeface="Calibri" panose="020F0502020204030204" pitchFamily="34" charset="0"/>
              </a:rPr>
              <a:t>New Line.671692    Phases=3 Bus1=671   Bus2=692  Switch=y  r1=1e-4 r0=1e-4 x1=0.000 x0=0.000 c1=0.000 c0=0.000</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3338807559"/>
              </p:ext>
            </p:extLst>
          </p:nvPr>
        </p:nvGraphicFramePr>
        <p:xfrm>
          <a:off x="2823987" y="2027646"/>
          <a:ext cx="3505201" cy="468494"/>
        </p:xfrm>
        <a:graphic>
          <a:graphicData uri="http://schemas.openxmlformats.org/drawingml/2006/table">
            <a:tbl>
              <a:tblPr/>
              <a:tblGrid>
                <a:gridCol w="663000">
                  <a:extLst>
                    <a:ext uri="{9D8B030D-6E8A-4147-A177-3AD203B41FA5}">
                      <a16:colId xmlns:a16="http://schemas.microsoft.com/office/drawing/2014/main" val="1676774900"/>
                    </a:ext>
                  </a:extLst>
                </a:gridCol>
                <a:gridCol w="624423">
                  <a:extLst>
                    <a:ext uri="{9D8B030D-6E8A-4147-A177-3AD203B41FA5}">
                      <a16:colId xmlns:a16="http://schemas.microsoft.com/office/drawing/2014/main" val="2516181946"/>
                    </a:ext>
                  </a:extLst>
                </a:gridCol>
                <a:gridCol w="805648">
                  <a:extLst>
                    <a:ext uri="{9D8B030D-6E8A-4147-A177-3AD203B41FA5}">
                      <a16:colId xmlns:a16="http://schemas.microsoft.com/office/drawing/2014/main" val="1299800121"/>
                    </a:ext>
                  </a:extLst>
                </a:gridCol>
                <a:gridCol w="706065">
                  <a:extLst>
                    <a:ext uri="{9D8B030D-6E8A-4147-A177-3AD203B41FA5}">
                      <a16:colId xmlns:a16="http://schemas.microsoft.com/office/drawing/2014/main" val="56801718"/>
                    </a:ext>
                  </a:extLst>
                </a:gridCol>
                <a:gridCol w="706065">
                  <a:extLst>
                    <a:ext uri="{9D8B030D-6E8A-4147-A177-3AD203B41FA5}">
                      <a16:colId xmlns:a16="http://schemas.microsoft.com/office/drawing/2014/main" val="1778068137"/>
                    </a:ext>
                  </a:extLst>
                </a:gridCol>
              </a:tblGrid>
              <a:tr h="234247">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 A</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Node B</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Length(ft.)</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Config</a:t>
                      </a: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spcBef>
                          <a:spcPts val="0"/>
                        </a:spcBef>
                        <a:spcAft>
                          <a:spcPts val="0"/>
                        </a:spcAft>
                      </a:pPr>
                      <a:r>
                        <a:rPr lang="en-US" sz="10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Phasing</a:t>
                      </a:r>
                      <a:endParaRPr lang="en-US"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4119943402"/>
                  </a:ext>
                </a:extLst>
              </a:tr>
              <a:tr h="234247">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671</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692</a:t>
                      </a:r>
                      <a:endParaRPr lang="en-US" sz="160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Switch</a:t>
                      </a:r>
                      <a:endParaRPr lang="en-US" sz="1600" dirty="0">
                        <a:effectLst/>
                        <a:latin typeface="Times New Roman" panose="02020603050405020304" pitchFamily="18" charset="0"/>
                        <a:ea typeface="Times New Roman" panose="02020603050405020304" pitchFamily="18" charset="0"/>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A,B,C</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225655"/>
                  </a:ext>
                </a:extLst>
              </a:tr>
            </a:tbl>
          </a:graphicData>
        </a:graphic>
      </p:graphicFrame>
      <p:sp>
        <p:nvSpPr>
          <p:cNvPr id="12" name="Rectangle 1"/>
          <p:cNvSpPr>
            <a:spLocks noChangeArrowheads="1"/>
          </p:cNvSpPr>
          <p:nvPr/>
        </p:nvSpPr>
        <p:spPr bwMode="auto">
          <a:xfrm>
            <a:off x="3878725" y="1524000"/>
            <a:ext cx="160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Switch Data:</a:t>
            </a:r>
          </a:p>
        </p:txBody>
      </p:sp>
    </p:spTree>
    <p:extLst>
      <p:ext uri="{BB962C8B-B14F-4D97-AF65-F5344CB8AC3E}">
        <p14:creationId xmlns:p14="http://schemas.microsoft.com/office/powerpoint/2010/main" val="113543664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2194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Switch</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457200" y="1524000"/>
            <a:ext cx="8696308" cy="523220"/>
          </a:xfrm>
          <a:prstGeom prst="rect">
            <a:avLst/>
          </a:prstGeom>
        </p:spPr>
        <p:txBody>
          <a:bodyPr wrap="square">
            <a:spAutoFit/>
          </a:bodyPr>
          <a:lstStyle/>
          <a:p>
            <a:pPr lvl="0"/>
            <a:r>
              <a:rPr lang="en-US" sz="1400" dirty="0">
                <a:solidFill>
                  <a:srgbClr val="000000"/>
                </a:solidFill>
                <a:latin typeface="Calibri" panose="020F0502020204030204" pitchFamily="34" charset="0"/>
              </a:rPr>
              <a:t>// Switch definitions</a:t>
            </a:r>
          </a:p>
          <a:p>
            <a:pPr lvl="0"/>
            <a:r>
              <a:rPr lang="en-US" sz="1400" dirty="0">
                <a:solidFill>
                  <a:srgbClr val="000000"/>
                </a:solidFill>
                <a:latin typeface="Calibri" panose="020F0502020204030204" pitchFamily="34" charset="0"/>
              </a:rPr>
              <a:t>New Line.671692    Phases=3 Bus1=671   Bus2=692  Switch=y  r1=1e-4 r0=1e-4 x1=0.000 x0=0.000 c1=0.000 c0=0.000</a:t>
            </a:r>
          </a:p>
        </p:txBody>
      </p:sp>
      <p:sp>
        <p:nvSpPr>
          <p:cNvPr id="10" name="Rectangle 2"/>
          <p:cNvSpPr>
            <a:spLocks noChangeArrowheads="1"/>
          </p:cNvSpPr>
          <p:nvPr/>
        </p:nvSpPr>
        <p:spPr bwMode="auto">
          <a:xfrm>
            <a:off x="533400" y="1981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8" name="Title 1"/>
          <p:cNvSpPr txBox="1">
            <a:spLocks/>
          </p:cNvSpPr>
          <p:nvPr/>
        </p:nvSpPr>
        <p:spPr bwMode="auto">
          <a:xfrm>
            <a:off x="533400" y="2321868"/>
            <a:ext cx="4495800" cy="497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Line.671692</a:t>
            </a:r>
          </a:p>
        </p:txBody>
      </p:sp>
      <p:sp>
        <p:nvSpPr>
          <p:cNvPr id="29" name="TextBox 28"/>
          <p:cNvSpPr txBox="1"/>
          <p:nvPr/>
        </p:nvSpPr>
        <p:spPr>
          <a:xfrm>
            <a:off x="829962" y="2743200"/>
            <a:ext cx="6332838" cy="369332"/>
          </a:xfrm>
          <a:prstGeom prst="rect">
            <a:avLst/>
          </a:prstGeom>
          <a:noFill/>
        </p:spPr>
        <p:txBody>
          <a:bodyPr wrap="square" rtlCol="0">
            <a:spAutoFit/>
          </a:bodyPr>
          <a:lstStyle/>
          <a:p>
            <a:pPr lvl="0" algn="just"/>
            <a:r>
              <a:rPr lang="en-US" sz="1800" dirty="0"/>
              <a:t>Defines a line object named 671692.</a:t>
            </a:r>
          </a:p>
        </p:txBody>
      </p:sp>
      <p:sp>
        <p:nvSpPr>
          <p:cNvPr id="30" name="Title 1"/>
          <p:cNvSpPr txBox="1">
            <a:spLocks/>
          </p:cNvSpPr>
          <p:nvPr/>
        </p:nvSpPr>
        <p:spPr bwMode="auto">
          <a:xfrm>
            <a:off x="533400" y="2971800"/>
            <a:ext cx="4495800" cy="5737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829962" y="3429000"/>
            <a:ext cx="6332838" cy="369332"/>
          </a:xfrm>
          <a:prstGeom prst="rect">
            <a:avLst/>
          </a:prstGeom>
          <a:noFill/>
        </p:spPr>
        <p:txBody>
          <a:bodyPr wrap="square" rtlCol="0">
            <a:spAutoFit/>
          </a:bodyPr>
          <a:lstStyle/>
          <a:p>
            <a:pPr lvl="0" algn="just"/>
            <a:r>
              <a:rPr lang="en-US" sz="1800" dirty="0"/>
              <a:t>Specifies the number of phases.</a:t>
            </a:r>
          </a:p>
        </p:txBody>
      </p:sp>
      <p:sp>
        <p:nvSpPr>
          <p:cNvPr id="2" name="Rectangle 1"/>
          <p:cNvSpPr/>
          <p:nvPr/>
        </p:nvSpPr>
        <p:spPr>
          <a:xfrm>
            <a:off x="5410200" y="3370385"/>
            <a:ext cx="2993108" cy="1015663"/>
          </a:xfrm>
          <a:prstGeom prst="rect">
            <a:avLst/>
          </a:prstGeom>
        </p:spPr>
        <p:txBody>
          <a:bodyPr wrap="square">
            <a:spAutoFit/>
          </a:bodyPr>
          <a:lstStyle/>
          <a:p>
            <a:r>
              <a:rPr lang="en-US" sz="2000" b="1" dirty="0"/>
              <a:t>* In </a:t>
            </a:r>
            <a:r>
              <a:rPr lang="en-US" sz="2000" b="1" dirty="0" err="1"/>
              <a:t>OpenDss</a:t>
            </a:r>
            <a:r>
              <a:rPr lang="en-US" sz="2000" b="1" dirty="0"/>
              <a:t>, a switch object is defined as a special line object.</a:t>
            </a:r>
          </a:p>
        </p:txBody>
      </p:sp>
      <p:sp>
        <p:nvSpPr>
          <p:cNvPr id="32" name="Title 1"/>
          <p:cNvSpPr txBox="1">
            <a:spLocks/>
          </p:cNvSpPr>
          <p:nvPr/>
        </p:nvSpPr>
        <p:spPr bwMode="auto">
          <a:xfrm>
            <a:off x="533400" y="3733800"/>
            <a:ext cx="4495800" cy="406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829962" y="4114800"/>
            <a:ext cx="6332838" cy="369332"/>
          </a:xfrm>
          <a:prstGeom prst="rect">
            <a:avLst/>
          </a:prstGeom>
          <a:noFill/>
        </p:spPr>
        <p:txBody>
          <a:bodyPr wrap="square" rtlCol="0">
            <a:spAutoFit/>
          </a:bodyPr>
          <a:lstStyle/>
          <a:p>
            <a:pPr lvl="0" algn="just"/>
            <a:r>
              <a:rPr lang="en-US" sz="1800" dirty="0"/>
              <a:t>Specifies the name of bus for terminal 1.</a:t>
            </a:r>
          </a:p>
        </p:txBody>
      </p:sp>
      <p:sp>
        <p:nvSpPr>
          <p:cNvPr id="34" name="Title 1"/>
          <p:cNvSpPr txBox="1">
            <a:spLocks/>
          </p:cNvSpPr>
          <p:nvPr/>
        </p:nvSpPr>
        <p:spPr bwMode="auto">
          <a:xfrm>
            <a:off x="538232" y="4419600"/>
            <a:ext cx="4495800" cy="4263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Bus2</a:t>
            </a:r>
            <a:endParaRPr lang="en-US" sz="2800" kern="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829962" y="4800600"/>
            <a:ext cx="6332838" cy="369332"/>
          </a:xfrm>
          <a:prstGeom prst="rect">
            <a:avLst/>
          </a:prstGeom>
          <a:noFill/>
        </p:spPr>
        <p:txBody>
          <a:bodyPr wrap="square" rtlCol="0">
            <a:spAutoFit/>
          </a:bodyPr>
          <a:lstStyle/>
          <a:p>
            <a:pPr lvl="0" algn="just"/>
            <a:r>
              <a:rPr lang="en-US" sz="1800" dirty="0"/>
              <a:t>Specifies the name of bus for terminal 2.</a:t>
            </a:r>
          </a:p>
        </p:txBody>
      </p:sp>
      <p:sp>
        <p:nvSpPr>
          <p:cNvPr id="36" name="Title 1"/>
          <p:cNvSpPr txBox="1">
            <a:spLocks/>
          </p:cNvSpPr>
          <p:nvPr/>
        </p:nvSpPr>
        <p:spPr bwMode="auto">
          <a:xfrm>
            <a:off x="541020" y="5109567"/>
            <a:ext cx="4495800" cy="4530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Switch</a:t>
            </a:r>
            <a:endParaRPr lang="en-US" sz="2800" kern="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829962" y="5449669"/>
            <a:ext cx="8474312" cy="646331"/>
          </a:xfrm>
          <a:prstGeom prst="rect">
            <a:avLst/>
          </a:prstGeom>
          <a:noFill/>
        </p:spPr>
        <p:txBody>
          <a:bodyPr wrap="square" rtlCol="0">
            <a:spAutoFit/>
          </a:bodyPr>
          <a:lstStyle/>
          <a:p>
            <a:pPr lvl="0" algn="just"/>
            <a:r>
              <a:rPr lang="en-US" sz="1800" dirty="0"/>
              <a:t>Specifies whether this line is a switch or not. {y/n | T/F}. Default= no/false. </a:t>
            </a:r>
          </a:p>
          <a:p>
            <a:pPr lvl="0" algn="just"/>
            <a:r>
              <a:rPr lang="en-US" sz="1800" dirty="0"/>
              <a:t>y or T: Designates this line as a switch;  n or F: Does not designate this line as a switch.</a:t>
            </a:r>
          </a:p>
        </p:txBody>
      </p:sp>
    </p:spTree>
    <p:extLst>
      <p:ext uri="{BB962C8B-B14F-4D97-AF65-F5344CB8AC3E}">
        <p14:creationId xmlns:p14="http://schemas.microsoft.com/office/powerpoint/2010/main" val="425125673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2194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Switch</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8696308" cy="523220"/>
          </a:xfrm>
          <a:prstGeom prst="rect">
            <a:avLst/>
          </a:prstGeom>
        </p:spPr>
        <p:txBody>
          <a:bodyPr wrap="square">
            <a:spAutoFit/>
          </a:bodyPr>
          <a:lstStyle/>
          <a:p>
            <a:pPr lvl="0">
              <a:defRPr/>
            </a:pPr>
            <a:r>
              <a:rPr lang="en-US" sz="1400" dirty="0">
                <a:solidFill>
                  <a:srgbClr val="000000"/>
                </a:solidFill>
                <a:latin typeface="Calibri" panose="020F0502020204030204" pitchFamily="34" charset="0"/>
              </a:rPr>
              <a:t>// Switch definitions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Line.671692    Phases=3 Bus1=671   Bus2=692  Switch=y  r1=1e-4 r0=1e-4 x1=0.000 x0=0.000 c1=0.000 c0=0.000</a:t>
            </a:r>
          </a:p>
        </p:txBody>
      </p:sp>
      <p:sp>
        <p:nvSpPr>
          <p:cNvPr id="10" name="Rectangle 2"/>
          <p:cNvSpPr>
            <a:spLocks noChangeArrowheads="1"/>
          </p:cNvSpPr>
          <p:nvPr/>
        </p:nvSpPr>
        <p:spPr bwMode="auto">
          <a:xfrm>
            <a:off x="533400" y="1962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561992" y="2286000"/>
            <a:ext cx="4495800" cy="438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r1</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795981" y="2678668"/>
            <a:ext cx="6900219" cy="369332"/>
          </a:xfrm>
          <a:prstGeom prst="rect">
            <a:avLst/>
          </a:prstGeom>
          <a:noFill/>
        </p:spPr>
        <p:txBody>
          <a:bodyPr wrap="square" rtlCol="0">
            <a:spAutoFit/>
          </a:bodyPr>
          <a:lstStyle/>
          <a:p>
            <a:pPr lvl="0" algn="just"/>
            <a:r>
              <a:rPr lang="en-US" sz="1800" dirty="0"/>
              <a:t>Specifies the positive‐sequence resistance, in ohms per unit length.</a:t>
            </a:r>
          </a:p>
        </p:txBody>
      </p:sp>
      <p:sp>
        <p:nvSpPr>
          <p:cNvPr id="22" name="Title 1"/>
          <p:cNvSpPr txBox="1">
            <a:spLocks/>
          </p:cNvSpPr>
          <p:nvPr/>
        </p:nvSpPr>
        <p:spPr bwMode="auto">
          <a:xfrm>
            <a:off x="561992" y="2919070"/>
            <a:ext cx="4495800" cy="433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r0</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829962" y="3257490"/>
            <a:ext cx="6332838" cy="369332"/>
          </a:xfrm>
          <a:prstGeom prst="rect">
            <a:avLst/>
          </a:prstGeom>
          <a:noFill/>
        </p:spPr>
        <p:txBody>
          <a:bodyPr wrap="square" rtlCol="0">
            <a:spAutoFit/>
          </a:bodyPr>
          <a:lstStyle/>
          <a:p>
            <a:pPr lvl="0" algn="just"/>
            <a:r>
              <a:rPr lang="en-US" sz="1800" dirty="0"/>
              <a:t>Specifies the zero‐sequence resistance, in ohms per unit length.</a:t>
            </a:r>
          </a:p>
        </p:txBody>
      </p:sp>
      <p:sp>
        <p:nvSpPr>
          <p:cNvPr id="24" name="Title 1"/>
          <p:cNvSpPr txBox="1">
            <a:spLocks/>
          </p:cNvSpPr>
          <p:nvPr/>
        </p:nvSpPr>
        <p:spPr bwMode="auto">
          <a:xfrm>
            <a:off x="577232" y="3581400"/>
            <a:ext cx="4495800" cy="371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x1</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872181" y="3886200"/>
            <a:ext cx="6671619" cy="369332"/>
          </a:xfrm>
          <a:prstGeom prst="rect">
            <a:avLst/>
          </a:prstGeom>
          <a:noFill/>
        </p:spPr>
        <p:txBody>
          <a:bodyPr wrap="square" rtlCol="0">
            <a:spAutoFit/>
          </a:bodyPr>
          <a:lstStyle/>
          <a:p>
            <a:pPr lvl="0" algn="just"/>
            <a:r>
              <a:rPr lang="en-US" sz="1800" dirty="0"/>
              <a:t>Specifies the positive‐sequence reactance, in ohms per unit length.</a:t>
            </a:r>
          </a:p>
        </p:txBody>
      </p:sp>
      <p:sp>
        <p:nvSpPr>
          <p:cNvPr id="26" name="Title 1"/>
          <p:cNvSpPr txBox="1">
            <a:spLocks/>
          </p:cNvSpPr>
          <p:nvPr/>
        </p:nvSpPr>
        <p:spPr bwMode="auto">
          <a:xfrm>
            <a:off x="622952" y="4250372"/>
            <a:ext cx="4495800" cy="3216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x0</a:t>
            </a:r>
            <a:endParaRPr lang="en-US" sz="28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06162" y="4495800"/>
            <a:ext cx="6332838" cy="338554"/>
          </a:xfrm>
          <a:prstGeom prst="rect">
            <a:avLst/>
          </a:prstGeom>
          <a:noFill/>
        </p:spPr>
        <p:txBody>
          <a:bodyPr wrap="square" rtlCol="0">
            <a:spAutoFit/>
          </a:bodyPr>
          <a:lstStyle/>
          <a:p>
            <a:pPr lvl="0" algn="just"/>
            <a:r>
              <a:rPr lang="en-US" sz="1600" dirty="0"/>
              <a:t>Specifies the zero‐sequence reactance, in ohms per unit length.</a:t>
            </a:r>
          </a:p>
        </p:txBody>
      </p:sp>
      <p:sp>
        <p:nvSpPr>
          <p:cNvPr id="38" name="Title 1"/>
          <p:cNvSpPr txBox="1">
            <a:spLocks/>
          </p:cNvSpPr>
          <p:nvPr/>
        </p:nvSpPr>
        <p:spPr bwMode="auto">
          <a:xfrm>
            <a:off x="600092" y="4724400"/>
            <a:ext cx="4495800" cy="4655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c1</a:t>
            </a:r>
            <a:endParaRPr lang="en-US" sz="3200" kern="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872181" y="5105400"/>
            <a:ext cx="7814619" cy="369332"/>
          </a:xfrm>
          <a:prstGeom prst="rect">
            <a:avLst/>
          </a:prstGeom>
          <a:noFill/>
        </p:spPr>
        <p:txBody>
          <a:bodyPr wrap="square" rtlCol="0">
            <a:spAutoFit/>
          </a:bodyPr>
          <a:lstStyle/>
          <a:p>
            <a:pPr lvl="0" algn="just"/>
            <a:r>
              <a:rPr lang="en-US" sz="1800" dirty="0"/>
              <a:t>Specifies the positive‐sequence capacitance, in </a:t>
            </a:r>
            <a:r>
              <a:rPr lang="en-US" sz="1800" dirty="0" err="1"/>
              <a:t>nanofarads</a:t>
            </a:r>
            <a:r>
              <a:rPr lang="en-US" sz="1800" dirty="0"/>
              <a:t> per unit length.</a:t>
            </a:r>
          </a:p>
        </p:txBody>
      </p:sp>
      <p:sp>
        <p:nvSpPr>
          <p:cNvPr id="40" name="Title 1"/>
          <p:cNvSpPr txBox="1">
            <a:spLocks/>
          </p:cNvSpPr>
          <p:nvPr/>
        </p:nvSpPr>
        <p:spPr bwMode="auto">
          <a:xfrm>
            <a:off x="600092" y="5410200"/>
            <a:ext cx="4495800" cy="4014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c0</a:t>
            </a:r>
            <a:endParaRPr lang="en-US" sz="2800" kern="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872182" y="5715000"/>
            <a:ext cx="6747818" cy="369332"/>
          </a:xfrm>
          <a:prstGeom prst="rect">
            <a:avLst/>
          </a:prstGeom>
          <a:noFill/>
        </p:spPr>
        <p:txBody>
          <a:bodyPr wrap="square" rtlCol="0">
            <a:spAutoFit/>
          </a:bodyPr>
          <a:lstStyle/>
          <a:p>
            <a:pPr lvl="0" algn="just"/>
            <a:r>
              <a:rPr lang="en-US" sz="1800" dirty="0"/>
              <a:t>Specifies the zero‐sequence capacitance, in </a:t>
            </a:r>
            <a:r>
              <a:rPr lang="en-US" sz="1800" dirty="0" err="1"/>
              <a:t>nanofarads</a:t>
            </a:r>
            <a:r>
              <a:rPr lang="en-US" sz="1800" dirty="0"/>
              <a:t> per unit length.</a:t>
            </a:r>
          </a:p>
        </p:txBody>
      </p:sp>
    </p:spTree>
    <p:extLst>
      <p:ext uri="{BB962C8B-B14F-4D97-AF65-F5344CB8AC3E}">
        <p14:creationId xmlns:p14="http://schemas.microsoft.com/office/powerpoint/2010/main" val="411816964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4505308" cy="1600438"/>
          </a:xfrm>
          <a:prstGeom prst="rect">
            <a:avLst/>
          </a:prstGeom>
        </p:spPr>
        <p:txBody>
          <a:bodyPr wrap="square">
            <a:spAutoFit/>
          </a:bodyPr>
          <a:lstStyle/>
          <a:p>
            <a:pPr lvl="0"/>
            <a:r>
              <a:rPr lang="en-US" sz="1400" dirty="0">
                <a:solidFill>
                  <a:srgbClr val="000000"/>
                </a:solidFill>
                <a:latin typeface="Calibri" panose="020F0502020204030204" pitchFamily="34" charset="0"/>
              </a:rPr>
              <a:t>// Solve</a:t>
            </a:r>
          </a:p>
          <a:p>
            <a:pPr lvl="0"/>
            <a:r>
              <a:rPr lang="en-US" sz="1400" dirty="0">
                <a:solidFill>
                  <a:srgbClr val="000000"/>
                </a:solidFill>
                <a:latin typeface="Calibri" panose="020F0502020204030204" pitchFamily="34" charset="0"/>
              </a:rPr>
              <a:t>Set Voltagebases=[115, 4.16, .48]</a:t>
            </a:r>
          </a:p>
          <a:p>
            <a:pPr lvl="0"/>
            <a:r>
              <a:rPr lang="en-US" sz="1400" dirty="0">
                <a:solidFill>
                  <a:srgbClr val="000000"/>
                </a:solidFill>
                <a:latin typeface="Calibri" panose="020F0502020204030204" pitchFamily="34" charset="0"/>
              </a:rPr>
              <a:t>calcv</a:t>
            </a:r>
          </a:p>
          <a:p>
            <a:pPr lvl="0"/>
            <a:r>
              <a:rPr lang="en-US" sz="1400" dirty="0">
                <a:solidFill>
                  <a:srgbClr val="000000"/>
                </a:solidFill>
                <a:latin typeface="Calibri" panose="020F0502020204030204" pitchFamily="34" charset="0"/>
              </a:rPr>
              <a:t>Set mode=snap</a:t>
            </a:r>
          </a:p>
          <a:p>
            <a:pPr lvl="0"/>
            <a:r>
              <a:rPr lang="en-US" sz="1400" dirty="0">
                <a:solidFill>
                  <a:srgbClr val="000000"/>
                </a:solidFill>
                <a:latin typeface="Calibri" panose="020F0502020204030204" pitchFamily="34" charset="0"/>
              </a:rPr>
              <a:t>Set algorithm=normal</a:t>
            </a:r>
          </a:p>
          <a:p>
            <a:pPr lvl="0"/>
            <a:r>
              <a:rPr lang="en-US" sz="1400" dirty="0">
                <a:solidFill>
                  <a:srgbClr val="000000"/>
                </a:solidFill>
                <a:latin typeface="Calibri" panose="020F0502020204030204" pitchFamily="34" charset="0"/>
              </a:rPr>
              <a:t>Solve</a:t>
            </a:r>
          </a:p>
          <a:p>
            <a:pPr lvl="0"/>
            <a:r>
              <a:rPr lang="en-US" sz="1400" dirty="0" err="1">
                <a:solidFill>
                  <a:srgbClr val="000000"/>
                </a:solidFill>
                <a:latin typeface="Calibri" panose="020F0502020204030204" pitchFamily="34" charset="0"/>
              </a:rPr>
              <a:t>BusCoords</a:t>
            </a:r>
            <a:r>
              <a:rPr lang="en-US" sz="1400" dirty="0">
                <a:solidFill>
                  <a:srgbClr val="000000"/>
                </a:solidFill>
                <a:latin typeface="Calibri" panose="020F0502020204030204" pitchFamily="34" charset="0"/>
              </a:rPr>
              <a:t> IEEE13Node_BusXY.csv</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8" name="Rectangle 2"/>
          <p:cNvSpPr>
            <a:spLocks noChangeArrowheads="1"/>
          </p:cNvSpPr>
          <p:nvPr/>
        </p:nvSpPr>
        <p:spPr bwMode="auto">
          <a:xfrm>
            <a:off x="548640" y="3119825"/>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Explanation</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9" name="Title 1"/>
          <p:cNvSpPr txBox="1">
            <a:spLocks/>
          </p:cNvSpPr>
          <p:nvPr/>
        </p:nvSpPr>
        <p:spPr bwMode="auto">
          <a:xfrm>
            <a:off x="548640" y="3459883"/>
            <a:ext cx="4495800" cy="4779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Set Voltagebases</a:t>
            </a:r>
          </a:p>
        </p:txBody>
      </p:sp>
      <p:sp>
        <p:nvSpPr>
          <p:cNvPr id="30" name="TextBox 29"/>
          <p:cNvSpPr txBox="1"/>
          <p:nvPr/>
        </p:nvSpPr>
        <p:spPr>
          <a:xfrm>
            <a:off x="828692" y="3981271"/>
            <a:ext cx="8010508" cy="1200329"/>
          </a:xfrm>
          <a:prstGeom prst="rect">
            <a:avLst/>
          </a:prstGeom>
          <a:noFill/>
        </p:spPr>
        <p:txBody>
          <a:bodyPr wrap="square" rtlCol="0">
            <a:spAutoFit/>
          </a:bodyPr>
          <a:lstStyle/>
          <a:p>
            <a:pPr lvl="0" algn="just"/>
            <a:r>
              <a:rPr lang="en-US" sz="1800" dirty="0"/>
              <a:t>Defines the bus voltage bases for the defined  circuit. You can enter an array of the legal voltage bases, in phase‐to‐phase voltages.</a:t>
            </a:r>
          </a:p>
          <a:p>
            <a:pPr marL="285750" lvl="0" indent="-285750" algn="just">
              <a:buFont typeface="Arial" panose="020B0604020202020204" pitchFamily="34" charset="0"/>
              <a:buChar char="•"/>
            </a:pPr>
            <a:r>
              <a:rPr lang="en-US" sz="1800" dirty="0"/>
              <a:t>The voltage level can be selected from the following values: .208, .480, 12.47, 24.9, 34.5, 115.0, 230.0</a:t>
            </a:r>
          </a:p>
        </p:txBody>
      </p:sp>
    </p:spTree>
    <p:extLst>
      <p:ext uri="{BB962C8B-B14F-4D97-AF65-F5344CB8AC3E}">
        <p14:creationId xmlns:p14="http://schemas.microsoft.com/office/powerpoint/2010/main" val="171548049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28" name="Rectangle 2"/>
          <p:cNvSpPr>
            <a:spLocks noChangeArrowheads="1"/>
          </p:cNvSpPr>
          <p:nvPr/>
        </p:nvSpPr>
        <p:spPr bwMode="auto">
          <a:xfrm>
            <a:off x="548640" y="31812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2" name="Title 1"/>
          <p:cNvSpPr txBox="1">
            <a:spLocks/>
          </p:cNvSpPr>
          <p:nvPr/>
        </p:nvSpPr>
        <p:spPr bwMode="auto">
          <a:xfrm>
            <a:off x="548640" y="3505200"/>
            <a:ext cx="4495800" cy="364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calcv</a:t>
            </a:r>
            <a:endParaRPr lang="en-US" sz="2800" kern="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28692" y="3828871"/>
            <a:ext cx="7858108" cy="1200329"/>
          </a:xfrm>
          <a:prstGeom prst="rect">
            <a:avLst/>
          </a:prstGeom>
          <a:noFill/>
        </p:spPr>
        <p:txBody>
          <a:bodyPr wrap="square" rtlCol="0">
            <a:spAutoFit/>
          </a:bodyPr>
          <a:lstStyle/>
          <a:p>
            <a:pPr lvl="0" algn="just"/>
            <a:r>
              <a:rPr lang="en-US" sz="1800" dirty="0"/>
              <a:t>Also called CalcVoltageBases.</a:t>
            </a:r>
          </a:p>
          <a:p>
            <a:pPr lvl="0" algn="just"/>
            <a:r>
              <a:rPr lang="en-US" sz="1800" dirty="0"/>
              <a:t>Estimates the voltage base for each bus based on the array of voltage bases defined with a "Set Voltagebases=..." command. The voltage base for each bus is then set to the nearest voltage base specified in the voltage base array.</a:t>
            </a:r>
          </a:p>
        </p:txBody>
      </p:sp>
      <p:sp>
        <p:nvSpPr>
          <p:cNvPr id="15" name="Rectangle 14"/>
          <p:cNvSpPr/>
          <p:nvPr/>
        </p:nvSpPr>
        <p:spPr>
          <a:xfrm>
            <a:off x="600092" y="1524000"/>
            <a:ext cx="4505308" cy="1600438"/>
          </a:xfrm>
          <a:prstGeom prst="rect">
            <a:avLst/>
          </a:prstGeom>
        </p:spPr>
        <p:txBody>
          <a:bodyPr wrap="square">
            <a:spAutoFit/>
          </a:bodyPr>
          <a:lstStyle/>
          <a:p>
            <a:pPr lvl="0"/>
            <a:r>
              <a:rPr lang="en-US" sz="1400" dirty="0">
                <a:solidFill>
                  <a:srgbClr val="000000"/>
                </a:solidFill>
                <a:latin typeface="Calibri" panose="020F0502020204030204" pitchFamily="34" charset="0"/>
              </a:rPr>
              <a:t>// Solve</a:t>
            </a:r>
          </a:p>
          <a:p>
            <a:pPr lvl="0"/>
            <a:r>
              <a:rPr lang="en-US" sz="1400" dirty="0">
                <a:solidFill>
                  <a:srgbClr val="000000"/>
                </a:solidFill>
                <a:latin typeface="Calibri" panose="020F0502020204030204" pitchFamily="34" charset="0"/>
              </a:rPr>
              <a:t>Set Voltagebases=[115, 4.16, .48]</a:t>
            </a:r>
          </a:p>
          <a:p>
            <a:pPr lvl="0"/>
            <a:r>
              <a:rPr lang="en-US" sz="1400" dirty="0">
                <a:solidFill>
                  <a:srgbClr val="000000"/>
                </a:solidFill>
                <a:latin typeface="Calibri" panose="020F0502020204030204" pitchFamily="34" charset="0"/>
              </a:rPr>
              <a:t>calcv</a:t>
            </a:r>
          </a:p>
          <a:p>
            <a:pPr lvl="0"/>
            <a:r>
              <a:rPr lang="en-US" sz="1400" dirty="0">
                <a:solidFill>
                  <a:srgbClr val="000000"/>
                </a:solidFill>
                <a:latin typeface="Calibri" panose="020F0502020204030204" pitchFamily="34" charset="0"/>
              </a:rPr>
              <a:t>Set mode=snap</a:t>
            </a:r>
          </a:p>
          <a:p>
            <a:pPr lvl="0"/>
            <a:r>
              <a:rPr lang="en-US" sz="1400" dirty="0">
                <a:solidFill>
                  <a:srgbClr val="000000"/>
                </a:solidFill>
                <a:latin typeface="Calibri" panose="020F0502020204030204" pitchFamily="34" charset="0"/>
              </a:rPr>
              <a:t>Set algorithm=normal</a:t>
            </a:r>
          </a:p>
          <a:p>
            <a:pPr lvl="0"/>
            <a:r>
              <a:rPr lang="en-US" sz="1400" dirty="0">
                <a:solidFill>
                  <a:srgbClr val="000000"/>
                </a:solidFill>
                <a:latin typeface="Calibri" panose="020F0502020204030204" pitchFamily="34" charset="0"/>
              </a:rPr>
              <a:t>Solve</a:t>
            </a:r>
          </a:p>
          <a:p>
            <a:pPr lvl="0"/>
            <a:r>
              <a:rPr lang="en-US" sz="1400" dirty="0" err="1">
                <a:solidFill>
                  <a:srgbClr val="000000"/>
                </a:solidFill>
                <a:latin typeface="Calibri" panose="020F0502020204030204" pitchFamily="34" charset="0"/>
              </a:rPr>
              <a:t>BusCoords</a:t>
            </a:r>
            <a:r>
              <a:rPr lang="en-US" sz="1400" dirty="0">
                <a:solidFill>
                  <a:srgbClr val="000000"/>
                </a:solidFill>
                <a:latin typeface="Calibri" panose="020F0502020204030204" pitchFamily="34" charset="0"/>
              </a:rPr>
              <a:t> IEEE13Node_BusXY.csv</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Rectangle 1"/>
          <p:cNvSpPr/>
          <p:nvPr/>
        </p:nvSpPr>
        <p:spPr>
          <a:xfrm>
            <a:off x="828692" y="5410200"/>
            <a:ext cx="7858107" cy="646331"/>
          </a:xfrm>
          <a:prstGeom prst="rect">
            <a:avLst/>
          </a:prstGeom>
        </p:spPr>
        <p:txBody>
          <a:bodyPr wrap="square">
            <a:spAutoFit/>
          </a:bodyPr>
          <a:lstStyle/>
          <a:p>
            <a:r>
              <a:rPr lang="en-US" sz="1800" dirty="0"/>
              <a:t>Specifies the solution mode for the active circuit. </a:t>
            </a:r>
          </a:p>
          <a:p>
            <a:r>
              <a:rPr lang="en-US" sz="1800" b="1" i="1" dirty="0"/>
              <a:t>Snap</a:t>
            </a:r>
            <a:r>
              <a:rPr lang="en-US" sz="1800" dirty="0"/>
              <a:t> = Solve a single snapshot power flow for the present conditions. </a:t>
            </a:r>
          </a:p>
        </p:txBody>
      </p:sp>
      <p:sp>
        <p:nvSpPr>
          <p:cNvPr id="16" name="Title 1"/>
          <p:cNvSpPr txBox="1">
            <a:spLocks/>
          </p:cNvSpPr>
          <p:nvPr/>
        </p:nvSpPr>
        <p:spPr bwMode="auto">
          <a:xfrm>
            <a:off x="548640" y="5045601"/>
            <a:ext cx="4495800" cy="364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Set mode=snap</a:t>
            </a:r>
          </a:p>
        </p:txBody>
      </p:sp>
    </p:spTree>
    <p:extLst>
      <p:ext uri="{BB962C8B-B14F-4D97-AF65-F5344CB8AC3E}">
        <p14:creationId xmlns:p14="http://schemas.microsoft.com/office/powerpoint/2010/main" val="246849154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28" name="Rectangle 2"/>
          <p:cNvSpPr>
            <a:spLocks noChangeArrowheads="1"/>
          </p:cNvSpPr>
          <p:nvPr/>
        </p:nvSpPr>
        <p:spPr bwMode="auto">
          <a:xfrm>
            <a:off x="548640" y="311527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533400" y="4187080"/>
            <a:ext cx="4495800" cy="4611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Solve</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6" name="TextBox 15"/>
          <p:cNvSpPr txBox="1"/>
          <p:nvPr/>
        </p:nvSpPr>
        <p:spPr>
          <a:xfrm>
            <a:off x="829962" y="4572000"/>
            <a:ext cx="6332838"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Solves the circuit. Default mode is snapshot.</a:t>
            </a:r>
          </a:p>
        </p:txBody>
      </p:sp>
      <p:sp>
        <p:nvSpPr>
          <p:cNvPr id="17" name="Title 1"/>
          <p:cNvSpPr txBox="1">
            <a:spLocks/>
          </p:cNvSpPr>
          <p:nvPr/>
        </p:nvSpPr>
        <p:spPr bwMode="auto">
          <a:xfrm>
            <a:off x="533400" y="4800600"/>
            <a:ext cx="4495800" cy="458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Buscoords</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9" name="TextBox 18"/>
          <p:cNvSpPr txBox="1"/>
          <p:nvPr/>
        </p:nvSpPr>
        <p:spPr>
          <a:xfrm>
            <a:off x="831232" y="5181600"/>
            <a:ext cx="7779368" cy="646331"/>
          </a:xfrm>
          <a:prstGeom prst="rect">
            <a:avLst/>
          </a:prstGeom>
          <a:noFill/>
        </p:spPr>
        <p:txBody>
          <a:bodyPr wrap="square" rtlCol="0">
            <a:spAutoFit/>
          </a:bodyPr>
          <a:lstStyle/>
          <a:p>
            <a:pPr lvl="0" algn="ju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Defines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x,y</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coordinates for </a:t>
            </a:r>
            <a:r>
              <a:rPr lang="en-US" sz="1800" dirty="0">
                <a:solidFill>
                  <a:srgbClr val="000000"/>
                </a:solidFill>
              </a:rPr>
              <a:t>buses via reading coordinates from a CSV file.</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It executes after the Solve command is executed, so that bus lists are defined. </a:t>
            </a:r>
          </a:p>
        </p:txBody>
      </p:sp>
      <p:graphicFrame>
        <p:nvGraphicFramePr>
          <p:cNvPr id="13" name="Table 12"/>
          <p:cNvGraphicFramePr>
            <a:graphicFrameLocks noGrp="1"/>
          </p:cNvGraphicFramePr>
          <p:nvPr>
            <p:extLst>
              <p:ext uri="{D42A27DB-BD31-4B8C-83A1-F6EECF244321}">
                <p14:modId xmlns:p14="http://schemas.microsoft.com/office/powerpoint/2010/main" val="4026417953"/>
              </p:ext>
            </p:extLst>
          </p:nvPr>
        </p:nvGraphicFramePr>
        <p:xfrm>
          <a:off x="6375400" y="1500835"/>
          <a:ext cx="2311400" cy="3048000"/>
        </p:xfrm>
        <a:graphic>
          <a:graphicData uri="http://schemas.openxmlformats.org/drawingml/2006/table">
            <a:tbl>
              <a:tblPr/>
              <a:tblGrid>
                <a:gridCol w="1093872">
                  <a:extLst>
                    <a:ext uri="{9D8B030D-6E8A-4147-A177-3AD203B41FA5}">
                      <a16:colId xmlns:a16="http://schemas.microsoft.com/office/drawing/2014/main" val="1778183836"/>
                    </a:ext>
                  </a:extLst>
                </a:gridCol>
                <a:gridCol w="608764">
                  <a:extLst>
                    <a:ext uri="{9D8B030D-6E8A-4147-A177-3AD203B41FA5}">
                      <a16:colId xmlns:a16="http://schemas.microsoft.com/office/drawing/2014/main" val="467228842"/>
                    </a:ext>
                  </a:extLst>
                </a:gridCol>
                <a:gridCol w="608764">
                  <a:extLst>
                    <a:ext uri="{9D8B030D-6E8A-4147-A177-3AD203B41FA5}">
                      <a16:colId xmlns:a16="http://schemas.microsoft.com/office/drawing/2014/main" val="505937184"/>
                    </a:ext>
                  </a:extLst>
                </a:gridCol>
              </a:tblGrid>
              <a:tr h="190500">
                <a:tc>
                  <a:txBody>
                    <a:bodyPr/>
                    <a:lstStyle/>
                    <a:p>
                      <a:pPr algn="ctr" fontAlgn="b"/>
                      <a:r>
                        <a:rPr lang="en-US" sz="1100" b="0" i="0" u="none" strike="noStrike" dirty="0">
                          <a:solidFill>
                            <a:srgbClr val="000000"/>
                          </a:solidFill>
                          <a:effectLst/>
                          <a:latin typeface="Calibri" panose="020F0502020204030204" pitchFamily="34" charset="0"/>
                        </a:rPr>
                        <a:t>Bus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108245"/>
                  </a:ext>
                </a:extLst>
              </a:tr>
              <a:tr h="190500">
                <a:tc>
                  <a:txBody>
                    <a:bodyPr/>
                    <a:lstStyle/>
                    <a:p>
                      <a:pPr algn="ctr" fontAlgn="b"/>
                      <a:r>
                        <a:rPr lang="en-US" sz="1100" b="0" i="0" u="none" strike="noStrike">
                          <a:solidFill>
                            <a:srgbClr val="000000"/>
                          </a:solidFill>
                          <a:effectLst/>
                          <a:latin typeface="Calibri" panose="020F0502020204030204" pitchFamily="34" charset="0"/>
                        </a:rPr>
                        <a:t>SourceBus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019697"/>
                  </a:ext>
                </a:extLst>
              </a:tr>
              <a:tr h="190500">
                <a:tc>
                  <a:txBody>
                    <a:bodyPr/>
                    <a:lstStyle/>
                    <a:p>
                      <a:pPr algn="ctr" fontAlgn="b"/>
                      <a:r>
                        <a:rPr lang="en-US" sz="1100" b="0" i="0" u="none" strike="noStrike">
                          <a:solidFill>
                            <a:srgbClr val="000000"/>
                          </a:solidFill>
                          <a:effectLst/>
                          <a:latin typeface="Calibri" panose="020F0502020204030204" pitchFamily="34" charset="0"/>
                        </a:rPr>
                        <a:t>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32222"/>
                  </a:ext>
                </a:extLst>
              </a:tr>
              <a:tr h="190500">
                <a:tc>
                  <a:txBody>
                    <a:bodyPr/>
                    <a:lstStyle/>
                    <a:p>
                      <a:pPr algn="ctr" fontAlgn="b"/>
                      <a:r>
                        <a:rPr lang="en-US" sz="1100" b="0" i="0" u="none" strike="noStrike">
                          <a:solidFill>
                            <a:srgbClr val="000000"/>
                          </a:solidFill>
                          <a:effectLst/>
                          <a:latin typeface="Calibri" panose="020F0502020204030204" pitchFamily="34" charset="0"/>
                        </a:rPr>
                        <a:t>RG60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854854"/>
                  </a:ext>
                </a:extLst>
              </a:tr>
              <a:tr h="190500">
                <a:tc>
                  <a:txBody>
                    <a:bodyPr/>
                    <a:lstStyle/>
                    <a:p>
                      <a:pPr algn="ctr" fontAlgn="b"/>
                      <a:r>
                        <a:rPr lang="en-US" sz="1100" b="0" i="0" u="none" strike="noStrike">
                          <a:solidFill>
                            <a:srgbClr val="000000"/>
                          </a:solidFill>
                          <a:effectLst/>
                          <a:latin typeface="Calibri" panose="020F0502020204030204" pitchFamily="34" charset="0"/>
                        </a:rPr>
                        <a:t>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6946902"/>
                  </a:ext>
                </a:extLst>
              </a:tr>
              <a:tr h="190500">
                <a:tc>
                  <a:txBody>
                    <a:bodyPr/>
                    <a:lstStyle/>
                    <a:p>
                      <a:pPr algn="ctr" fontAlgn="b"/>
                      <a:r>
                        <a:rPr lang="en-US" sz="1100" b="0" i="0" u="none" strike="noStrike">
                          <a:solidFill>
                            <a:srgbClr val="000000"/>
                          </a:solidFill>
                          <a:effectLst/>
                          <a:latin typeface="Calibri" panose="020F0502020204030204" pitchFamily="34" charset="0"/>
                        </a:rPr>
                        <a:t>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862564"/>
                  </a:ext>
                </a:extLst>
              </a:tr>
              <a:tr h="190500">
                <a:tc>
                  <a:txBody>
                    <a:bodyPr/>
                    <a:lstStyle/>
                    <a:p>
                      <a:pPr algn="ctr" fontAlgn="b"/>
                      <a:r>
                        <a:rPr lang="en-US" sz="1100" b="0" i="0" u="none" strike="noStrike">
                          <a:solidFill>
                            <a:srgbClr val="000000"/>
                          </a:solidFill>
                          <a:effectLst/>
                          <a:latin typeface="Calibri" panose="020F0502020204030204" pitchFamily="34" charset="0"/>
                        </a:rPr>
                        <a:t>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391710"/>
                  </a:ext>
                </a:extLst>
              </a:tr>
              <a:tr h="190500">
                <a:tc>
                  <a:txBody>
                    <a:bodyPr/>
                    <a:lstStyle/>
                    <a:p>
                      <a:pPr algn="ctr" fontAlgn="b"/>
                      <a:r>
                        <a:rPr lang="en-US" sz="1100" b="0" i="0" u="none" strike="noStrike">
                          <a:solidFill>
                            <a:srgbClr val="000000"/>
                          </a:solidFill>
                          <a:effectLst/>
                          <a:latin typeface="Calibri" panose="020F0502020204030204" pitchFamily="34" charset="0"/>
                        </a:rPr>
                        <a:t>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682253"/>
                  </a:ext>
                </a:extLst>
              </a:tr>
              <a:tr h="190500">
                <a:tc>
                  <a:txBody>
                    <a:bodyPr/>
                    <a:lstStyle/>
                    <a:p>
                      <a:pPr algn="ctr" fontAlgn="b"/>
                      <a:r>
                        <a:rPr lang="en-US" sz="1100" b="0" i="0" u="none" strike="noStrike">
                          <a:solidFill>
                            <a:srgbClr val="000000"/>
                          </a:solidFill>
                          <a:effectLst/>
                          <a:latin typeface="Calibri" panose="020F0502020204030204" pitchFamily="34" charset="0"/>
                        </a:rPr>
                        <a:t>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0725697"/>
                  </a:ext>
                </a:extLst>
              </a:tr>
              <a:tr h="190500">
                <a:tc>
                  <a:txBody>
                    <a:bodyPr/>
                    <a:lstStyle/>
                    <a:p>
                      <a:pPr algn="ctr" fontAlgn="b"/>
                      <a:r>
                        <a:rPr lang="en-US" sz="1100" b="0" i="0" u="none" strike="noStrike">
                          <a:solidFill>
                            <a:srgbClr val="000000"/>
                          </a:solidFill>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210654"/>
                  </a:ext>
                </a:extLst>
              </a:tr>
              <a:tr h="190500">
                <a:tc>
                  <a:txBody>
                    <a:bodyPr/>
                    <a:lstStyle/>
                    <a:p>
                      <a:pPr algn="ctr" fontAlgn="b"/>
                      <a:r>
                        <a:rPr lang="en-US" sz="1100" b="0" i="0" u="none" strike="noStrike">
                          <a:solidFill>
                            <a:srgbClr val="000000"/>
                          </a:solidFill>
                          <a:effectLst/>
                          <a:latin typeface="Calibri" panose="020F0502020204030204" pitchFamily="34" charset="0"/>
                        </a:rPr>
                        <a:t>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757459"/>
                  </a:ext>
                </a:extLst>
              </a:tr>
              <a:tr h="190500">
                <a:tc>
                  <a:txBody>
                    <a:bodyPr/>
                    <a:lstStyle/>
                    <a:p>
                      <a:pPr algn="ctr" fontAlgn="b"/>
                      <a:r>
                        <a:rPr lang="en-US" sz="1100" b="0" i="0" u="none" strike="noStrike">
                          <a:solidFill>
                            <a:srgbClr val="000000"/>
                          </a:solidFill>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546430"/>
                  </a:ext>
                </a:extLst>
              </a:tr>
              <a:tr h="190500">
                <a:tc>
                  <a:txBody>
                    <a:bodyPr/>
                    <a:lstStyle/>
                    <a:p>
                      <a:pPr algn="ctr" fontAlgn="b"/>
                      <a:r>
                        <a:rPr lang="en-US" sz="1100" b="0" i="0" u="none" strike="noStrike">
                          <a:solidFill>
                            <a:srgbClr val="000000"/>
                          </a:solidFill>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941572"/>
                  </a:ext>
                </a:extLst>
              </a:tr>
              <a:tr h="190500">
                <a:tc>
                  <a:txBody>
                    <a:bodyPr/>
                    <a:lstStyle/>
                    <a:p>
                      <a:pPr algn="ctr" fontAlgn="b"/>
                      <a:r>
                        <a:rPr lang="en-US" sz="1100" b="0" i="0" u="none" strike="noStrike">
                          <a:solidFill>
                            <a:srgbClr val="000000"/>
                          </a:solidFill>
                          <a:effectLst/>
                          <a:latin typeface="Calibri" panose="020F050202020403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367085"/>
                  </a:ext>
                </a:extLst>
              </a:tr>
              <a:tr h="190500">
                <a:tc>
                  <a:txBody>
                    <a:bodyPr/>
                    <a:lstStyle/>
                    <a:p>
                      <a:pPr algn="ctr" fontAlgn="b"/>
                      <a:r>
                        <a:rPr lang="en-US" sz="1100" b="0" i="0" u="none" strike="noStrike">
                          <a:solidFill>
                            <a:srgbClr val="000000"/>
                          </a:solidFill>
                          <a:effectLst/>
                          <a:latin typeface="Calibri" panose="020F0502020204030204" pitchFamily="34" charset="0"/>
                        </a:rPr>
                        <a:t>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027227"/>
                  </a:ext>
                </a:extLst>
              </a:tr>
              <a:tr h="190500">
                <a:tc>
                  <a:txBody>
                    <a:bodyPr/>
                    <a:lstStyle/>
                    <a:p>
                      <a:pPr algn="ctr" fontAlgn="b"/>
                      <a:r>
                        <a:rPr lang="en-US" sz="1100" b="0" i="0" u="none" strike="noStrike">
                          <a:solidFill>
                            <a:srgbClr val="000000"/>
                          </a:solidFill>
                          <a:effectLst/>
                          <a:latin typeface="Calibri" panose="020F0502020204030204" pitchFamily="34" charset="0"/>
                        </a:rPr>
                        <a:t>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2270807"/>
                  </a:ext>
                </a:extLst>
              </a:tr>
            </a:tbl>
          </a:graphicData>
        </a:graphic>
      </p:graphicFrame>
      <p:sp>
        <p:nvSpPr>
          <p:cNvPr id="20" name="Rectangle 19"/>
          <p:cNvSpPr/>
          <p:nvPr/>
        </p:nvSpPr>
        <p:spPr>
          <a:xfrm>
            <a:off x="600092" y="1524000"/>
            <a:ext cx="4505308" cy="1600438"/>
          </a:xfrm>
          <a:prstGeom prst="rect">
            <a:avLst/>
          </a:prstGeom>
        </p:spPr>
        <p:txBody>
          <a:bodyPr wrap="square">
            <a:spAutoFit/>
          </a:bodyPr>
          <a:lstStyle/>
          <a:p>
            <a:pPr lvl="0"/>
            <a:r>
              <a:rPr lang="en-US" sz="1400" dirty="0">
                <a:solidFill>
                  <a:srgbClr val="000000"/>
                </a:solidFill>
                <a:latin typeface="Calibri" panose="020F0502020204030204" pitchFamily="34" charset="0"/>
              </a:rPr>
              <a:t>// Solve</a:t>
            </a:r>
          </a:p>
          <a:p>
            <a:pPr lvl="0"/>
            <a:r>
              <a:rPr lang="en-US" sz="1400" dirty="0">
                <a:solidFill>
                  <a:srgbClr val="000000"/>
                </a:solidFill>
                <a:latin typeface="Calibri" panose="020F0502020204030204" pitchFamily="34" charset="0"/>
              </a:rPr>
              <a:t>Set Voltagebases=[115, 4.16, .48]</a:t>
            </a:r>
          </a:p>
          <a:p>
            <a:pPr lvl="0"/>
            <a:r>
              <a:rPr lang="en-US" sz="1400" dirty="0">
                <a:solidFill>
                  <a:srgbClr val="000000"/>
                </a:solidFill>
                <a:latin typeface="Calibri" panose="020F0502020204030204" pitchFamily="34" charset="0"/>
              </a:rPr>
              <a:t>calcv</a:t>
            </a:r>
          </a:p>
          <a:p>
            <a:pPr lvl="0"/>
            <a:r>
              <a:rPr lang="en-US" sz="1400" dirty="0">
                <a:solidFill>
                  <a:srgbClr val="000000"/>
                </a:solidFill>
                <a:latin typeface="Calibri" panose="020F0502020204030204" pitchFamily="34" charset="0"/>
              </a:rPr>
              <a:t>Set mode=snap</a:t>
            </a:r>
          </a:p>
          <a:p>
            <a:pPr lvl="0"/>
            <a:r>
              <a:rPr lang="en-US" sz="1400" dirty="0">
                <a:solidFill>
                  <a:srgbClr val="000000"/>
                </a:solidFill>
                <a:latin typeface="Calibri" panose="020F0502020204030204" pitchFamily="34" charset="0"/>
              </a:rPr>
              <a:t>Set algorithm=normal</a:t>
            </a:r>
          </a:p>
          <a:p>
            <a:pPr lvl="0"/>
            <a:r>
              <a:rPr lang="en-US" sz="1400" dirty="0">
                <a:solidFill>
                  <a:srgbClr val="000000"/>
                </a:solidFill>
                <a:latin typeface="Calibri" panose="020F0502020204030204" pitchFamily="34" charset="0"/>
              </a:rPr>
              <a:t>Solve</a:t>
            </a:r>
          </a:p>
          <a:p>
            <a:pPr lvl="0"/>
            <a:r>
              <a:rPr lang="en-US" sz="1400" dirty="0" err="1">
                <a:solidFill>
                  <a:srgbClr val="000000"/>
                </a:solidFill>
                <a:latin typeface="Calibri" panose="020F0502020204030204" pitchFamily="34" charset="0"/>
              </a:rPr>
              <a:t>BusCoords</a:t>
            </a:r>
            <a:r>
              <a:rPr lang="en-US" sz="1400" dirty="0">
                <a:solidFill>
                  <a:srgbClr val="000000"/>
                </a:solidFill>
                <a:latin typeface="Calibri" panose="020F0502020204030204" pitchFamily="34" charset="0"/>
              </a:rPr>
              <a:t> IEEE13Node_BusXY.csv</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1" name="Title 1"/>
          <p:cNvSpPr txBox="1">
            <a:spLocks/>
          </p:cNvSpPr>
          <p:nvPr/>
        </p:nvSpPr>
        <p:spPr bwMode="auto">
          <a:xfrm>
            <a:off x="533400" y="3429000"/>
            <a:ext cx="4495800" cy="4611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defRPr/>
            </a:pPr>
            <a:r>
              <a:rPr lang="en-US" sz="2400" kern="0" dirty="0">
                <a:latin typeface="Times New Roman" panose="02020603050405020304" pitchFamily="18" charset="0"/>
                <a:cs typeface="Times New Roman" panose="02020603050405020304" pitchFamily="18" charset="0"/>
              </a:rPr>
              <a:t>Set algorithm=normal</a:t>
            </a:r>
          </a:p>
        </p:txBody>
      </p:sp>
      <p:sp>
        <p:nvSpPr>
          <p:cNvPr id="22" name="TextBox 21"/>
          <p:cNvSpPr txBox="1"/>
          <p:nvPr/>
        </p:nvSpPr>
        <p:spPr>
          <a:xfrm>
            <a:off x="829962" y="3886200"/>
            <a:ext cx="6332838" cy="369332"/>
          </a:xfrm>
          <a:prstGeom prst="rect">
            <a:avLst/>
          </a:prstGeom>
          <a:noFill/>
        </p:spPr>
        <p:txBody>
          <a:bodyPr wrap="square" rtlCol="0">
            <a:spAutoFit/>
          </a:bodyPr>
          <a:lstStyle/>
          <a:p>
            <a:pPr lvl="0" algn="just">
              <a:defRPr/>
            </a:pPr>
            <a:r>
              <a:rPr lang="en-US" sz="1800" dirty="0">
                <a:solidFill>
                  <a:srgbClr val="000000"/>
                </a:solidFill>
              </a:rPr>
              <a:t>Specifies the solution algorithm type. </a:t>
            </a:r>
            <a:r>
              <a:rPr lang="en-US" sz="1800" dirty="0">
                <a:latin typeface="Times New Roman" panose="02020603050405020304" pitchFamily="18" charset="0"/>
                <a:cs typeface="Times New Roman" panose="02020603050405020304" pitchFamily="18" charset="0"/>
              </a:rPr>
              <a:t>{Normal | Newton}</a:t>
            </a:r>
            <a:r>
              <a:rPr lang="en-US" sz="1800" dirty="0">
                <a:solidFill>
                  <a:srgbClr val="000000"/>
                </a:solidFill>
              </a:rPr>
              <a:t>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420189751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06713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Show</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781908" cy="1569660"/>
          </a:xfrm>
          <a:prstGeom prst="rect">
            <a:avLst/>
          </a:prstGeom>
        </p:spPr>
        <p:txBody>
          <a:bodyPr wrap="square">
            <a:spAutoFit/>
          </a:bodyPr>
          <a:lstStyle/>
          <a:p>
            <a:pPr lvl="0"/>
            <a:r>
              <a:rPr lang="en-US" sz="1600" dirty="0">
                <a:solidFill>
                  <a:srgbClr val="000000"/>
                </a:solidFill>
                <a:latin typeface="Calibri" panose="020F0502020204030204" pitchFamily="34" charset="0"/>
              </a:rPr>
              <a:t>//  Show</a:t>
            </a:r>
          </a:p>
          <a:p>
            <a:pPr lvl="0"/>
            <a:r>
              <a:rPr lang="en-US" sz="1600" dirty="0">
                <a:solidFill>
                  <a:srgbClr val="000000"/>
                </a:solidFill>
                <a:latin typeface="Calibri" panose="020F0502020204030204" pitchFamily="34" charset="0"/>
              </a:rPr>
              <a:t>Show Voltages LN Nodes</a:t>
            </a:r>
          </a:p>
          <a:p>
            <a:pPr lvl="0"/>
            <a:r>
              <a:rPr lang="en-US" sz="1600" dirty="0">
                <a:solidFill>
                  <a:srgbClr val="000000"/>
                </a:solidFill>
                <a:latin typeface="Calibri" panose="020F0502020204030204" pitchFamily="34" charset="0"/>
              </a:rPr>
              <a:t>Show Currents Elem</a:t>
            </a:r>
          </a:p>
          <a:p>
            <a:pPr lvl="0"/>
            <a:r>
              <a:rPr lang="en-US" sz="1600" dirty="0">
                <a:solidFill>
                  <a:srgbClr val="000000"/>
                </a:solidFill>
                <a:latin typeface="Calibri" panose="020F0502020204030204" pitchFamily="34" charset="0"/>
              </a:rPr>
              <a:t>Show Powers kVA Elem</a:t>
            </a:r>
          </a:p>
          <a:p>
            <a:pPr lvl="0"/>
            <a:r>
              <a:rPr lang="en-US" sz="1600" dirty="0">
                <a:solidFill>
                  <a:srgbClr val="000000"/>
                </a:solidFill>
                <a:latin typeface="Calibri" panose="020F0502020204030204" pitchFamily="34" charset="0"/>
              </a:rPr>
              <a:t>Show Losses</a:t>
            </a:r>
          </a:p>
          <a:p>
            <a:pPr lvl="0"/>
            <a:r>
              <a:rPr lang="en-US" sz="1600" dirty="0">
                <a:solidFill>
                  <a:srgbClr val="000000"/>
                </a:solidFill>
                <a:latin typeface="Calibri" panose="020F0502020204030204" pitchFamily="34" charset="0"/>
              </a:rPr>
              <a:t>Show Taps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8" name="Rectangle 2"/>
          <p:cNvSpPr>
            <a:spLocks noChangeArrowheads="1"/>
          </p:cNvSpPr>
          <p:nvPr/>
        </p:nvSpPr>
        <p:spPr bwMode="auto">
          <a:xfrm>
            <a:off x="548640" y="3257743"/>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556260" y="4522842"/>
            <a:ext cx="5334000" cy="4301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Show Voltages LN Nodes</a:t>
            </a:r>
          </a:p>
        </p:txBody>
      </p:sp>
      <p:sp>
        <p:nvSpPr>
          <p:cNvPr id="16" name="TextBox 15"/>
          <p:cNvSpPr txBox="1"/>
          <p:nvPr/>
        </p:nvSpPr>
        <p:spPr>
          <a:xfrm>
            <a:off x="828692" y="4876800"/>
            <a:ext cx="8315308" cy="369332"/>
          </a:xfrm>
          <a:prstGeom prst="rect">
            <a:avLst/>
          </a:prstGeom>
          <a:noFill/>
        </p:spPr>
        <p:txBody>
          <a:bodyPr wrap="square" rtlCol="0">
            <a:spAutoFit/>
          </a:bodyPr>
          <a:lstStyle/>
          <a:p>
            <a:pPr lvl="0" algn="just"/>
            <a:r>
              <a:rPr lang="en-US" sz="1800" dirty="0"/>
              <a:t>Shows the line-to-ground voltages by node. (Report)</a:t>
            </a:r>
          </a:p>
        </p:txBody>
      </p:sp>
      <p:sp>
        <p:nvSpPr>
          <p:cNvPr id="17" name="Title 1"/>
          <p:cNvSpPr txBox="1">
            <a:spLocks/>
          </p:cNvSpPr>
          <p:nvPr/>
        </p:nvSpPr>
        <p:spPr bwMode="auto">
          <a:xfrm>
            <a:off x="571500" y="5257800"/>
            <a:ext cx="5334000" cy="4194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Show Currents Elem</a:t>
            </a:r>
          </a:p>
        </p:txBody>
      </p:sp>
      <p:sp>
        <p:nvSpPr>
          <p:cNvPr id="19" name="TextBox 18"/>
          <p:cNvSpPr txBox="1"/>
          <p:nvPr/>
        </p:nvSpPr>
        <p:spPr>
          <a:xfrm>
            <a:off x="829962" y="5638800"/>
            <a:ext cx="6332838" cy="677108"/>
          </a:xfrm>
          <a:prstGeom prst="rect">
            <a:avLst/>
          </a:prstGeom>
          <a:noFill/>
        </p:spPr>
        <p:txBody>
          <a:bodyPr wrap="square" rtlCol="0">
            <a:spAutoFit/>
          </a:bodyPr>
          <a:lstStyle/>
          <a:p>
            <a:pPr algn="just"/>
            <a:r>
              <a:rPr lang="en-US" sz="1800" dirty="0"/>
              <a:t>Shows currents of circuit elements. (Report)</a:t>
            </a:r>
          </a:p>
          <a:p>
            <a:pPr lvl="0" algn="just"/>
            <a:endParaRPr lang="en-US" sz="2000" dirty="0"/>
          </a:p>
        </p:txBody>
      </p:sp>
      <p:sp>
        <p:nvSpPr>
          <p:cNvPr id="2" name="Rectangle 1"/>
          <p:cNvSpPr/>
          <p:nvPr/>
        </p:nvSpPr>
        <p:spPr>
          <a:xfrm>
            <a:off x="659130" y="3617570"/>
            <a:ext cx="8027670" cy="923330"/>
          </a:xfrm>
          <a:prstGeom prst="rect">
            <a:avLst/>
          </a:prstGeom>
        </p:spPr>
        <p:txBody>
          <a:bodyPr wrap="square">
            <a:spAutoFit/>
          </a:bodyPr>
          <a:lstStyle/>
          <a:p>
            <a:r>
              <a:rPr lang="en-US" sz="1800" dirty="0"/>
              <a:t>The Show command generally writes a text file report of the specified quantity for the most recent solution, and opens a viewer (the default Editor ‐‐ e.g., Notepad or some other editor) to display the file. </a:t>
            </a:r>
          </a:p>
        </p:txBody>
      </p:sp>
    </p:spTree>
    <p:extLst>
      <p:ext uri="{BB962C8B-B14F-4D97-AF65-F5344CB8AC3E}">
        <p14:creationId xmlns:p14="http://schemas.microsoft.com/office/powerpoint/2010/main" val="383739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2000" y="1143000"/>
            <a:ext cx="4390767" cy="4488340"/>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Set</a:t>
            </a:r>
            <a:endParaRPr lang="en-US" sz="1800" dirty="0"/>
          </a:p>
        </p:txBody>
      </p:sp>
      <p:pic>
        <p:nvPicPr>
          <p:cNvPr id="8" name="Picture 7"/>
          <p:cNvPicPr>
            <a:picLocks noChangeAspect="1"/>
          </p:cNvPicPr>
          <p:nvPr/>
        </p:nvPicPr>
        <p:blipFill>
          <a:blip r:embed="rId4"/>
          <a:stretch>
            <a:fillRect/>
          </a:stretch>
        </p:blipFill>
        <p:spPr>
          <a:xfrm>
            <a:off x="228600" y="2335920"/>
            <a:ext cx="2738925" cy="3683880"/>
          </a:xfrm>
          <a:prstGeom prst="rect">
            <a:avLst/>
          </a:prstGeom>
        </p:spPr>
      </p:pic>
      <p:sp>
        <p:nvSpPr>
          <p:cNvPr id="9" name="Rectangle 8"/>
          <p:cNvSpPr/>
          <p:nvPr/>
        </p:nvSpPr>
        <p:spPr bwMode="auto">
          <a:xfrm>
            <a:off x="1219200" y="2722391"/>
            <a:ext cx="1676400" cy="25914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Rectangle 9"/>
          <p:cNvSpPr/>
          <p:nvPr/>
        </p:nvSpPr>
        <p:spPr bwMode="auto">
          <a:xfrm>
            <a:off x="5859431" y="2706469"/>
            <a:ext cx="1447800" cy="25914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Up-Down Arrow 11"/>
          <p:cNvSpPr/>
          <p:nvPr/>
        </p:nvSpPr>
        <p:spPr bwMode="auto">
          <a:xfrm rot="16200000">
            <a:off x="4229098" y="1562680"/>
            <a:ext cx="380465" cy="2590261"/>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Rectangle 12"/>
          <p:cNvSpPr/>
          <p:nvPr/>
        </p:nvSpPr>
        <p:spPr>
          <a:xfrm>
            <a:off x="3348232" y="2383837"/>
            <a:ext cx="1075936" cy="338554"/>
          </a:xfrm>
          <a:prstGeom prst="rect">
            <a:avLst/>
          </a:prstGeom>
        </p:spPr>
        <p:txBody>
          <a:bodyPr wrap="none">
            <a:spAutoFit/>
          </a:bodyPr>
          <a:lstStyle/>
          <a:p>
            <a:r>
              <a:rPr lang="en-US" sz="1600" dirty="0">
                <a:solidFill>
                  <a:srgbClr val="000000"/>
                </a:solidFill>
              </a:rPr>
              <a:t>Equivalent</a:t>
            </a:r>
            <a:endParaRPr lang="en-US" sz="1600" dirty="0"/>
          </a:p>
        </p:txBody>
      </p:sp>
    </p:spTree>
    <p:extLst>
      <p:ext uri="{BB962C8B-B14F-4D97-AF65-F5344CB8AC3E}">
        <p14:creationId xmlns:p14="http://schemas.microsoft.com/office/powerpoint/2010/main" val="106008865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06713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Show</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8696308"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US" sz="1600" dirty="0">
                <a:solidFill>
                  <a:srgbClr val="000000"/>
                </a:solidFill>
                <a:latin typeface="Calibri" panose="020F0502020204030204" pitchFamily="34" charset="0"/>
              </a:rPr>
              <a:t>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Show Voltages LN Nodes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Show Currents Elem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Show Powers kVA Elem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Show Losses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Show Taps</a:t>
            </a:r>
          </a:p>
        </p:txBody>
      </p:sp>
      <p:sp>
        <p:nvSpPr>
          <p:cNvPr id="28" name="Rectangle 2"/>
          <p:cNvSpPr>
            <a:spLocks noChangeArrowheads="1"/>
          </p:cNvSpPr>
          <p:nvPr/>
        </p:nvSpPr>
        <p:spPr bwMode="auto">
          <a:xfrm>
            <a:off x="548640" y="3257743"/>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551242" y="4317705"/>
            <a:ext cx="5334000" cy="4530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Show Losses</a:t>
            </a:r>
          </a:p>
        </p:txBody>
      </p:sp>
      <p:sp>
        <p:nvSpPr>
          <p:cNvPr id="20" name="TextBox 19"/>
          <p:cNvSpPr txBox="1"/>
          <p:nvPr/>
        </p:nvSpPr>
        <p:spPr>
          <a:xfrm>
            <a:off x="829962" y="4692903"/>
            <a:ext cx="6332838" cy="369332"/>
          </a:xfrm>
          <a:prstGeom prst="rect">
            <a:avLst/>
          </a:prstGeom>
          <a:noFill/>
        </p:spPr>
        <p:txBody>
          <a:bodyPr wrap="square" rtlCol="0">
            <a:spAutoFit/>
          </a:bodyPr>
          <a:lstStyle/>
          <a:p>
            <a:pPr algn="just"/>
            <a:r>
              <a:rPr lang="en-US" sz="1800" dirty="0"/>
              <a:t>Shows losses of power delivery elements. (Report)</a:t>
            </a:r>
          </a:p>
        </p:txBody>
      </p:sp>
      <p:sp>
        <p:nvSpPr>
          <p:cNvPr id="21" name="Title 1"/>
          <p:cNvSpPr txBox="1">
            <a:spLocks/>
          </p:cNvSpPr>
          <p:nvPr/>
        </p:nvSpPr>
        <p:spPr bwMode="auto">
          <a:xfrm>
            <a:off x="525780" y="3563167"/>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Show Powers kVA Elem</a:t>
            </a:r>
          </a:p>
        </p:txBody>
      </p:sp>
      <p:sp>
        <p:nvSpPr>
          <p:cNvPr id="22" name="TextBox 21"/>
          <p:cNvSpPr txBox="1"/>
          <p:nvPr/>
        </p:nvSpPr>
        <p:spPr>
          <a:xfrm>
            <a:off x="830580" y="4011618"/>
            <a:ext cx="6865620" cy="369332"/>
          </a:xfrm>
          <a:prstGeom prst="rect">
            <a:avLst/>
          </a:prstGeom>
          <a:noFill/>
        </p:spPr>
        <p:txBody>
          <a:bodyPr wrap="square" rtlCol="0">
            <a:spAutoFit/>
          </a:bodyPr>
          <a:lstStyle/>
          <a:p>
            <a:pPr algn="just"/>
            <a:r>
              <a:rPr lang="en-US" sz="1800" dirty="0"/>
              <a:t>Shows powers of circuit elements in kVA. (Report)</a:t>
            </a:r>
          </a:p>
        </p:txBody>
      </p:sp>
      <p:sp>
        <p:nvSpPr>
          <p:cNvPr id="23" name="Title 1"/>
          <p:cNvSpPr txBox="1">
            <a:spLocks/>
          </p:cNvSpPr>
          <p:nvPr/>
        </p:nvSpPr>
        <p:spPr bwMode="auto">
          <a:xfrm>
            <a:off x="563880" y="5059039"/>
            <a:ext cx="5334000" cy="414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Show Taps</a:t>
            </a:r>
          </a:p>
        </p:txBody>
      </p:sp>
      <p:sp>
        <p:nvSpPr>
          <p:cNvPr id="24" name="TextBox 23"/>
          <p:cNvSpPr txBox="1"/>
          <p:nvPr/>
        </p:nvSpPr>
        <p:spPr>
          <a:xfrm>
            <a:off x="828692" y="5459149"/>
            <a:ext cx="7858108" cy="369332"/>
          </a:xfrm>
          <a:prstGeom prst="rect">
            <a:avLst/>
          </a:prstGeom>
          <a:noFill/>
        </p:spPr>
        <p:txBody>
          <a:bodyPr wrap="square" rtlCol="0">
            <a:spAutoFit/>
          </a:bodyPr>
          <a:lstStyle/>
          <a:p>
            <a:pPr algn="just"/>
            <a:r>
              <a:rPr lang="en-US" sz="1800" dirty="0"/>
              <a:t>Shows the controlled transformer’s tap positions. (Report)</a:t>
            </a:r>
          </a:p>
        </p:txBody>
      </p:sp>
    </p:spTree>
    <p:extLst>
      <p:ext uri="{BB962C8B-B14F-4D97-AF65-F5344CB8AC3E}">
        <p14:creationId xmlns:p14="http://schemas.microsoft.com/office/powerpoint/2010/main" val="166397571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497924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Visualization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830997"/>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Visualization</a:t>
            </a:r>
          </a:p>
          <a:p>
            <a:pPr lvl="0">
              <a:defRPr/>
            </a:pPr>
            <a:r>
              <a:rPr lang="en-US" sz="1600" dirty="0">
                <a:solidFill>
                  <a:srgbClr val="000000"/>
                </a:solidFill>
                <a:latin typeface="Calibri" panose="020F0502020204030204" pitchFamily="34" charset="0"/>
              </a:rPr>
              <a:t>Visualize what=currents  element=Line.632633</a:t>
            </a:r>
          </a:p>
          <a:p>
            <a:pPr lvl="0">
              <a:defRPr/>
            </a:pPr>
            <a:r>
              <a:rPr lang="en-US" sz="1600" dirty="0">
                <a:solidFill>
                  <a:srgbClr val="000000"/>
                </a:solidFill>
                <a:latin typeface="Calibri" panose="020F0502020204030204" pitchFamily="34" charset="0"/>
              </a:rPr>
              <a:t>Visualize what=voltages  element=Line.632633</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8" name="Rectangle 2"/>
          <p:cNvSpPr>
            <a:spLocks noChangeArrowheads="1"/>
          </p:cNvSpPr>
          <p:nvPr/>
        </p:nvSpPr>
        <p:spPr bwMode="auto">
          <a:xfrm>
            <a:off x="548640" y="2382262"/>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1" name="Title 1"/>
          <p:cNvSpPr txBox="1">
            <a:spLocks/>
          </p:cNvSpPr>
          <p:nvPr/>
        </p:nvSpPr>
        <p:spPr bwMode="auto">
          <a:xfrm>
            <a:off x="525780" y="33528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dirty="0">
                <a:latin typeface="Times New Roman" panose="02020603050405020304" pitchFamily="18" charset="0"/>
                <a:cs typeface="Times New Roman" panose="02020603050405020304" pitchFamily="18" charset="0"/>
              </a:rPr>
              <a:t>What=currents</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2" name="TextBox 21"/>
          <p:cNvSpPr txBox="1"/>
          <p:nvPr/>
        </p:nvSpPr>
        <p:spPr>
          <a:xfrm>
            <a:off x="830580" y="3821668"/>
            <a:ext cx="6865620"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that currents of circuit elements are visualized,</a:t>
            </a:r>
            <a:r>
              <a:rPr kumimoji="0" lang="en-US" sz="1800" b="0" i="0" u="none" strike="noStrike" kern="1200" cap="none" spc="0" normalizeH="0" noProof="0" dirty="0">
                <a:ln>
                  <a:noFill/>
                </a:ln>
                <a:solidFill>
                  <a:srgbClr val="000000"/>
                </a:solidFill>
                <a:effectLst/>
                <a:uLnTx/>
                <a:uFillTx/>
                <a:latin typeface="Times" charset="0"/>
                <a:ea typeface="+mn-ea"/>
                <a:cs typeface="+mn-cs"/>
              </a:rPr>
              <a:t> </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in amps. </a:t>
            </a:r>
          </a:p>
        </p:txBody>
      </p:sp>
      <p:sp>
        <p:nvSpPr>
          <p:cNvPr id="23" name="Title 1"/>
          <p:cNvSpPr txBox="1">
            <a:spLocks/>
          </p:cNvSpPr>
          <p:nvPr/>
        </p:nvSpPr>
        <p:spPr bwMode="auto">
          <a:xfrm>
            <a:off x="563880" y="4157975"/>
            <a:ext cx="5334000" cy="414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en-US" sz="2400" kern="0" dirty="0">
                <a:latin typeface="Times New Roman" panose="02020603050405020304" pitchFamily="18" charset="0"/>
                <a:cs typeface="Times New Roman" panose="02020603050405020304" pitchFamily="18" charset="0"/>
              </a:rPr>
              <a:t>element=Line.632633</a:t>
            </a:r>
          </a:p>
        </p:txBody>
      </p:sp>
      <p:sp>
        <p:nvSpPr>
          <p:cNvPr id="24" name="TextBox 23"/>
          <p:cNvSpPr txBox="1"/>
          <p:nvPr/>
        </p:nvSpPr>
        <p:spPr>
          <a:xfrm>
            <a:off x="828692" y="4583668"/>
            <a:ext cx="7858108"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which element are visualized. </a:t>
            </a:r>
          </a:p>
        </p:txBody>
      </p:sp>
      <p:sp>
        <p:nvSpPr>
          <p:cNvPr id="2" name="Rectangle 1"/>
          <p:cNvSpPr/>
          <p:nvPr/>
        </p:nvSpPr>
        <p:spPr>
          <a:xfrm>
            <a:off x="609600" y="2799021"/>
            <a:ext cx="8005119" cy="646331"/>
          </a:xfrm>
          <a:prstGeom prst="rect">
            <a:avLst/>
          </a:prstGeom>
        </p:spPr>
        <p:txBody>
          <a:bodyPr wrap="square">
            <a:spAutoFit/>
          </a:bodyPr>
          <a:lstStyle/>
          <a:p>
            <a:r>
              <a:rPr lang="en-US" sz="1800" dirty="0"/>
              <a:t>Shows the currents, voltages, or powers for selected element on a drawing in phasor quantities.</a:t>
            </a:r>
          </a:p>
        </p:txBody>
      </p:sp>
    </p:spTree>
    <p:extLst>
      <p:ext uri="{BB962C8B-B14F-4D97-AF65-F5344CB8AC3E}">
        <p14:creationId xmlns:p14="http://schemas.microsoft.com/office/powerpoint/2010/main" val="248373875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38603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Plot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1815882"/>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Plot</a:t>
            </a:r>
          </a:p>
          <a:p>
            <a:pPr lvl="0">
              <a:defRPr/>
            </a:pPr>
            <a:r>
              <a:rPr lang="en-US" sz="1600" dirty="0">
                <a:solidFill>
                  <a:srgbClr val="000000"/>
                </a:solidFill>
                <a:latin typeface="Calibri" panose="020F0502020204030204" pitchFamily="34" charset="0"/>
              </a:rPr>
              <a:t>Set </a:t>
            </a:r>
            <a:r>
              <a:rPr lang="en-US" sz="1600" dirty="0" err="1">
                <a:solidFill>
                  <a:srgbClr val="000000"/>
                </a:solidFill>
                <a:latin typeface="Calibri" panose="020F0502020204030204" pitchFamily="34" charset="0"/>
              </a:rPr>
              <a:t>markCapacitors</a:t>
            </a:r>
            <a:r>
              <a:rPr lang="en-US" sz="1600" dirty="0">
                <a:solidFill>
                  <a:srgbClr val="000000"/>
                </a:solidFill>
                <a:latin typeface="Calibri" panose="020F0502020204030204" pitchFamily="34" charset="0"/>
              </a:rPr>
              <a:t>=yes  CapMarkersize=3</a:t>
            </a:r>
          </a:p>
          <a:p>
            <a:pPr lvl="0">
              <a:defRPr/>
            </a:pPr>
            <a:r>
              <a:rPr lang="en-US" sz="1600" dirty="0">
                <a:solidFill>
                  <a:srgbClr val="000000"/>
                </a:solidFill>
                <a:latin typeface="Calibri" panose="020F0502020204030204" pitchFamily="34" charset="0"/>
              </a:rPr>
              <a:t>Set </a:t>
            </a:r>
            <a:r>
              <a:rPr lang="en-US" sz="1600" dirty="0" err="1">
                <a:solidFill>
                  <a:srgbClr val="000000"/>
                </a:solidFill>
                <a:latin typeface="Calibri" panose="020F0502020204030204" pitchFamily="34" charset="0"/>
              </a:rPr>
              <a:t>markRegulators</a:t>
            </a:r>
            <a:r>
              <a:rPr lang="en-US" sz="1600" dirty="0">
                <a:solidFill>
                  <a:srgbClr val="000000"/>
                </a:solidFill>
                <a:latin typeface="Calibri" panose="020F0502020204030204" pitchFamily="34" charset="0"/>
              </a:rPr>
              <a:t>=yes  </a:t>
            </a:r>
            <a:r>
              <a:rPr lang="en-US" sz="1600" dirty="0" err="1">
                <a:solidFill>
                  <a:srgbClr val="000000"/>
                </a:solidFill>
                <a:latin typeface="Calibri" panose="020F0502020204030204" pitchFamily="34" charset="0"/>
              </a:rPr>
              <a:t>RegMarkersize</a:t>
            </a:r>
            <a:r>
              <a:rPr lang="en-US" sz="1600" dirty="0">
                <a:solidFill>
                  <a:srgbClr val="000000"/>
                </a:solidFill>
                <a:latin typeface="Calibri" panose="020F0502020204030204" pitchFamily="34" charset="0"/>
              </a:rPr>
              <a:t>=5</a:t>
            </a:r>
          </a:p>
          <a:p>
            <a:pPr lvl="0">
              <a:defRPr/>
            </a:pPr>
            <a:r>
              <a:rPr lang="en-US" sz="1600" dirty="0" err="1">
                <a:solidFill>
                  <a:srgbClr val="000000"/>
                </a:solidFill>
                <a:latin typeface="Calibri" panose="020F0502020204030204" pitchFamily="34" charset="0"/>
              </a:rPr>
              <a:t>AddBusMarker</a:t>
            </a:r>
            <a:r>
              <a:rPr lang="en-US" sz="1600" dirty="0">
                <a:solidFill>
                  <a:srgbClr val="000000"/>
                </a:solidFill>
                <a:latin typeface="Calibri" panose="020F0502020204030204" pitchFamily="34" charset="0"/>
              </a:rPr>
              <a:t> Bus=632 code=34 color=Red  size=3</a:t>
            </a:r>
          </a:p>
          <a:p>
            <a:pPr lvl="0">
              <a:defRPr/>
            </a:pPr>
            <a:r>
              <a:rPr lang="en-US" sz="1600" dirty="0">
                <a:solidFill>
                  <a:srgbClr val="000000"/>
                </a:solidFill>
                <a:latin typeface="Calibri" panose="020F0502020204030204" pitchFamily="34" charset="0"/>
              </a:rPr>
              <a:t>Plot Circuit Power Max=2000 dots=y labels=n  C1=Blue  1ph=3  </a:t>
            </a:r>
          </a:p>
          <a:p>
            <a:pPr lvl="0">
              <a:defRPr/>
            </a:pPr>
            <a:r>
              <a:rPr lang="en-US" sz="1600" dirty="0">
                <a:solidFill>
                  <a:srgbClr val="000000"/>
                </a:solidFill>
                <a:latin typeface="Calibri" panose="020F0502020204030204" pitchFamily="34" charset="0"/>
              </a:rPr>
              <a:t>Plot circuit Losses Max=0.02 dots=y labels=n subs=n C1=Blue</a:t>
            </a:r>
          </a:p>
          <a:p>
            <a:pPr lvl="0">
              <a:defRPr/>
            </a:pPr>
            <a:r>
              <a:rPr lang="en-US" sz="1600" dirty="0">
                <a:solidFill>
                  <a:srgbClr val="000000"/>
                </a:solidFill>
                <a:latin typeface="Calibri" panose="020F0502020204030204" pitchFamily="34" charset="0"/>
              </a:rPr>
              <a:t>ClearBusMarkers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8" name="Rectangle 2"/>
          <p:cNvSpPr>
            <a:spLocks noChangeArrowheads="1"/>
          </p:cNvSpPr>
          <p:nvPr/>
        </p:nvSpPr>
        <p:spPr bwMode="auto">
          <a:xfrm>
            <a:off x="548640" y="3276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1" name="Title 1"/>
          <p:cNvSpPr txBox="1">
            <a:spLocks/>
          </p:cNvSpPr>
          <p:nvPr/>
        </p:nvSpPr>
        <p:spPr bwMode="auto">
          <a:xfrm>
            <a:off x="525780" y="35814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en-US" sz="2400" kern="0" dirty="0">
                <a:latin typeface="Times New Roman" panose="02020603050405020304" pitchFamily="18" charset="0"/>
                <a:cs typeface="Times New Roman" panose="02020603050405020304" pitchFamily="18" charset="0"/>
              </a:rPr>
              <a:t>Set </a:t>
            </a:r>
            <a:r>
              <a:rPr lang="en-US" sz="2400" kern="0" dirty="0" err="1">
                <a:latin typeface="Times New Roman" panose="02020603050405020304" pitchFamily="18" charset="0"/>
                <a:cs typeface="Times New Roman" panose="02020603050405020304" pitchFamily="18" charset="0"/>
              </a:rPr>
              <a:t>markCapacitors</a:t>
            </a:r>
            <a:r>
              <a:rPr lang="en-US" sz="2400" kern="0" dirty="0">
                <a:latin typeface="Times New Roman" panose="02020603050405020304" pitchFamily="18" charset="0"/>
                <a:cs typeface="Times New Roman" panose="02020603050405020304" pitchFamily="18" charset="0"/>
              </a:rPr>
              <a:t>=yes</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2" name="TextBox 21"/>
          <p:cNvSpPr txBox="1"/>
          <p:nvPr/>
        </p:nvSpPr>
        <p:spPr>
          <a:xfrm>
            <a:off x="830580" y="4038600"/>
            <a:ext cx="7551420" cy="646331"/>
          </a:xfrm>
          <a:prstGeom prst="rect">
            <a:avLst/>
          </a:prstGeom>
          <a:noFill/>
        </p:spPr>
        <p:txBody>
          <a:bodyPr wrap="square" rtlCol="0">
            <a:spAutoFit/>
          </a:bodyPr>
          <a:lstStyle/>
          <a:p>
            <a:pPr lvl="0" algn="just"/>
            <a:r>
              <a:rPr lang="en-US" sz="1800" dirty="0">
                <a:solidFill>
                  <a:srgbClr val="000000"/>
                </a:solidFill>
              </a:rPr>
              <a:t>Marks Capacitor object locations with a symbol. {YES/TRUE | NO/FALSE} Default is NO. </a:t>
            </a:r>
          </a:p>
        </p:txBody>
      </p:sp>
      <p:sp>
        <p:nvSpPr>
          <p:cNvPr id="15" name="Title 1"/>
          <p:cNvSpPr txBox="1">
            <a:spLocks/>
          </p:cNvSpPr>
          <p:nvPr/>
        </p:nvSpPr>
        <p:spPr bwMode="auto">
          <a:xfrm>
            <a:off x="525780" y="4670286"/>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en-US" sz="2400" kern="0" dirty="0">
                <a:latin typeface="Times New Roman" panose="02020603050405020304" pitchFamily="18" charset="0"/>
                <a:cs typeface="Times New Roman" panose="02020603050405020304" pitchFamily="18" charset="0"/>
              </a:rPr>
              <a:t>Set CapMarkersize=3</a:t>
            </a:r>
          </a:p>
        </p:txBody>
      </p:sp>
      <p:sp>
        <p:nvSpPr>
          <p:cNvPr id="16" name="TextBox 15"/>
          <p:cNvSpPr txBox="1"/>
          <p:nvPr/>
        </p:nvSpPr>
        <p:spPr>
          <a:xfrm>
            <a:off x="830580" y="5117068"/>
            <a:ext cx="7932420" cy="369332"/>
          </a:xfrm>
          <a:prstGeom prst="rect">
            <a:avLst/>
          </a:prstGeom>
          <a:noFill/>
        </p:spPr>
        <p:txBody>
          <a:bodyPr wrap="square" rtlCol="0">
            <a:spAutoFit/>
          </a:bodyPr>
          <a:lstStyle/>
          <a:p>
            <a:pPr lvl="0" algn="just"/>
            <a:r>
              <a:rPr lang="en-US" sz="1800" dirty="0">
                <a:solidFill>
                  <a:srgbClr val="000000"/>
                </a:solidFill>
              </a:rPr>
              <a:t>Specifies the size of Capacitor marker on the plot. Default is 3.</a:t>
            </a:r>
          </a:p>
        </p:txBody>
      </p:sp>
    </p:spTree>
    <p:extLst>
      <p:ext uri="{BB962C8B-B14F-4D97-AF65-F5344CB8AC3E}">
        <p14:creationId xmlns:p14="http://schemas.microsoft.com/office/powerpoint/2010/main" val="156778636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38603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Plot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markCapacitors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CapMarkersize=3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markRegulators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RegMarkersize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AddBusMarker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Bus=632 code=34 color=Red  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Power Max=2000 dots=y labels=n  C1=Blue  1ph=3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Losses Max=0.02 dots=y labels=n subs=n C1=Blue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ClearBusMarkers</a:t>
            </a:r>
          </a:p>
        </p:txBody>
      </p:sp>
      <p:sp>
        <p:nvSpPr>
          <p:cNvPr id="28" name="Rectangle 2"/>
          <p:cNvSpPr>
            <a:spLocks noChangeArrowheads="1"/>
          </p:cNvSpPr>
          <p:nvPr/>
        </p:nvSpPr>
        <p:spPr bwMode="auto">
          <a:xfrm>
            <a:off x="548640" y="3276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5" name="Title 1"/>
          <p:cNvSpPr txBox="1">
            <a:spLocks/>
          </p:cNvSpPr>
          <p:nvPr/>
        </p:nvSpPr>
        <p:spPr bwMode="auto">
          <a:xfrm>
            <a:off x="525780" y="43434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Bus=632</a:t>
            </a:r>
          </a:p>
        </p:txBody>
      </p:sp>
      <p:sp>
        <p:nvSpPr>
          <p:cNvPr id="16" name="TextBox 15"/>
          <p:cNvSpPr txBox="1"/>
          <p:nvPr/>
        </p:nvSpPr>
        <p:spPr>
          <a:xfrm>
            <a:off x="830580" y="4812268"/>
            <a:ext cx="7932420"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the bus to</a:t>
            </a:r>
            <a:r>
              <a:rPr kumimoji="0" lang="en-US" sz="1800" b="0" i="0" u="none" strike="noStrike" kern="1200" cap="none" spc="0" normalizeH="0" noProof="0" dirty="0">
                <a:ln>
                  <a:noFill/>
                </a:ln>
                <a:solidFill>
                  <a:srgbClr val="000000"/>
                </a:solidFill>
                <a:effectLst/>
                <a:uLnTx/>
                <a:uFillTx/>
                <a:latin typeface="Times" charset="0"/>
                <a:ea typeface="+mn-ea"/>
                <a:cs typeface="+mn-cs"/>
              </a:rPr>
              <a:t> </a:t>
            </a:r>
            <a:r>
              <a:rPr lang="en-US" sz="1800" dirty="0">
                <a:solidFill>
                  <a:srgbClr val="000000"/>
                </a:solidFill>
              </a:rPr>
              <a:t>which the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marker is added. </a:t>
            </a:r>
          </a:p>
        </p:txBody>
      </p:sp>
      <p:sp>
        <p:nvSpPr>
          <p:cNvPr id="13" name="Title 1"/>
          <p:cNvSpPr txBox="1">
            <a:spLocks/>
          </p:cNvSpPr>
          <p:nvPr/>
        </p:nvSpPr>
        <p:spPr bwMode="auto">
          <a:xfrm>
            <a:off x="525780" y="35814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en-US" sz="2400" kern="0" dirty="0" err="1">
                <a:latin typeface="Times New Roman" panose="02020603050405020304" pitchFamily="18" charset="0"/>
                <a:cs typeface="Times New Roman" panose="02020603050405020304" pitchFamily="18" charset="0"/>
              </a:rPr>
              <a:t>AddBusMarker</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7" name="TextBox 16"/>
          <p:cNvSpPr txBox="1"/>
          <p:nvPr/>
        </p:nvSpPr>
        <p:spPr>
          <a:xfrm>
            <a:off x="830580" y="4038600"/>
            <a:ext cx="7932420" cy="369332"/>
          </a:xfrm>
          <a:prstGeom prst="rect">
            <a:avLst/>
          </a:prstGeom>
          <a:noFill/>
        </p:spPr>
        <p:txBody>
          <a:bodyPr wrap="square" rtlCol="0">
            <a:spAutoFit/>
          </a:bodyPr>
          <a:lstStyle/>
          <a:p>
            <a:pPr lvl="0" algn="just"/>
            <a:r>
              <a:rPr lang="en-US" sz="1800" dirty="0">
                <a:solidFill>
                  <a:srgbClr val="000000"/>
                </a:solidFill>
              </a:rPr>
              <a:t>Adds a marker to a bus in a circuit plot before issuing the Plot command.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65475939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38603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Plot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markCapacitors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CapMarkersize=3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markRegulators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RegMarkersize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AddBusMarker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Bus=632 code=34 color=Red  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Power Max=2000 dots=y labels=n  C1=Blue  1ph=3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Losses Max=0.02 dots=y labels=n subs=n C1=Blue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ClearBusMarkers</a:t>
            </a:r>
          </a:p>
        </p:txBody>
      </p:sp>
      <p:sp>
        <p:nvSpPr>
          <p:cNvPr id="28" name="Rectangle 2"/>
          <p:cNvSpPr>
            <a:spLocks noChangeArrowheads="1"/>
          </p:cNvSpPr>
          <p:nvPr/>
        </p:nvSpPr>
        <p:spPr bwMode="auto">
          <a:xfrm>
            <a:off x="548640" y="3276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525780" y="35814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Code=34</a:t>
            </a:r>
          </a:p>
        </p:txBody>
      </p:sp>
      <p:sp>
        <p:nvSpPr>
          <p:cNvPr id="17" name="TextBox 16"/>
          <p:cNvSpPr txBox="1"/>
          <p:nvPr/>
        </p:nvSpPr>
        <p:spPr>
          <a:xfrm>
            <a:off x="830580" y="4038600"/>
            <a:ext cx="7932420" cy="646331"/>
          </a:xfrm>
          <a:prstGeom prst="rect">
            <a:avLst/>
          </a:prstGeom>
          <a:noFill/>
        </p:spPr>
        <p:txBody>
          <a:bodyPr wrap="square" rtlCol="0">
            <a:spAutoFit/>
          </a:bodyPr>
          <a:lstStyle/>
          <a:p>
            <a:pPr algn="just"/>
            <a:r>
              <a:rPr lang="en-US" sz="1800" dirty="0">
                <a:solidFill>
                  <a:srgbClr val="000000"/>
                </a:solidFill>
              </a:rPr>
              <a:t>Specifies the Number code for bus marker on circuit plots. </a:t>
            </a:r>
            <a:r>
              <a:rPr lang="en-US" sz="1800" dirty="0">
                <a:latin typeface="Times New Roman" panose="02020603050405020304" pitchFamily="18" charset="0"/>
                <a:cs typeface="Times New Roman" panose="02020603050405020304" pitchFamily="18" charset="0"/>
              </a:rPr>
              <a:t>Marker codes are:</a:t>
            </a:r>
          </a:p>
          <a:p>
            <a:pPr lvl="0" algn="just"/>
            <a:r>
              <a:rPr lang="en-US" sz="1800" dirty="0">
                <a:solidFill>
                  <a:srgbClr val="000000"/>
                </a:solidFill>
              </a:rPr>
              <a:t>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pic>
        <p:nvPicPr>
          <p:cNvPr id="2" name="Picture 1"/>
          <p:cNvPicPr>
            <a:picLocks noChangeAspect="1"/>
          </p:cNvPicPr>
          <p:nvPr/>
        </p:nvPicPr>
        <p:blipFill>
          <a:blip r:embed="rId3"/>
          <a:stretch>
            <a:fillRect/>
          </a:stretch>
        </p:blipFill>
        <p:spPr>
          <a:xfrm>
            <a:off x="2606991" y="4400445"/>
            <a:ext cx="3706906" cy="1654378"/>
          </a:xfrm>
          <a:prstGeom prst="rect">
            <a:avLst/>
          </a:prstGeom>
        </p:spPr>
      </p:pic>
    </p:spTree>
    <p:extLst>
      <p:ext uri="{BB962C8B-B14F-4D97-AF65-F5344CB8AC3E}">
        <p14:creationId xmlns:p14="http://schemas.microsoft.com/office/powerpoint/2010/main" val="392412897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38603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Plot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markCapacitors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CapMarkersize=3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markRegulators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RegMarkersize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AddBusMarker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Bus=632 code=34 color=Red  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Power Max=2000 dots=y labels=n  C1=Blue  1ph=3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Losses Max=0.02 dots=y labels=n subs=n C1=Blue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ClearBusMarkers</a:t>
            </a:r>
          </a:p>
        </p:txBody>
      </p:sp>
      <p:sp>
        <p:nvSpPr>
          <p:cNvPr id="28" name="Rectangle 2"/>
          <p:cNvSpPr>
            <a:spLocks noChangeArrowheads="1"/>
          </p:cNvSpPr>
          <p:nvPr/>
        </p:nvSpPr>
        <p:spPr bwMode="auto">
          <a:xfrm>
            <a:off x="548640" y="3276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525780" y="35814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dirty="0">
                <a:latin typeface="Times New Roman" panose="02020603050405020304" pitchFamily="18" charset="0"/>
                <a:cs typeface="Times New Roman" panose="02020603050405020304" pitchFamily="18" charset="0"/>
              </a:rPr>
              <a:t>c</a:t>
            </a: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olor</a:t>
            </a: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=red</a:t>
            </a:r>
          </a:p>
        </p:txBody>
      </p:sp>
      <p:sp>
        <p:nvSpPr>
          <p:cNvPr id="17" name="TextBox 16"/>
          <p:cNvSpPr txBox="1"/>
          <p:nvPr/>
        </p:nvSpPr>
        <p:spPr>
          <a:xfrm>
            <a:off x="830580" y="4038600"/>
            <a:ext cx="7932420"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the color of the bus marker on circuit plots. </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itle 1"/>
          <p:cNvSpPr txBox="1">
            <a:spLocks/>
          </p:cNvSpPr>
          <p:nvPr/>
        </p:nvSpPr>
        <p:spPr bwMode="auto">
          <a:xfrm>
            <a:off x="536448" y="4341912"/>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noProof="0" dirty="0">
                <a:latin typeface="Times New Roman" panose="02020603050405020304" pitchFamily="18" charset="0"/>
                <a:cs typeface="Times New Roman" panose="02020603050405020304" pitchFamily="18" charset="0"/>
              </a:rPr>
              <a:t>size</a:t>
            </a: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=3</a:t>
            </a:r>
          </a:p>
        </p:txBody>
      </p:sp>
      <p:sp>
        <p:nvSpPr>
          <p:cNvPr id="15" name="TextBox 14"/>
          <p:cNvSpPr txBox="1"/>
          <p:nvPr/>
        </p:nvSpPr>
        <p:spPr>
          <a:xfrm>
            <a:off x="841248" y="4799112"/>
            <a:ext cx="7932420"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the size of the bus marker on circuit plots. </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Title 1"/>
          <p:cNvSpPr txBox="1">
            <a:spLocks/>
          </p:cNvSpPr>
          <p:nvPr/>
        </p:nvSpPr>
        <p:spPr bwMode="auto">
          <a:xfrm>
            <a:off x="525780" y="5203478"/>
            <a:ext cx="5715000" cy="3926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a-DK" sz="2400" kern="0" dirty="0">
                <a:latin typeface="Times New Roman" panose="02020603050405020304" pitchFamily="18" charset="0"/>
                <a:cs typeface="Times New Roman" panose="02020603050405020304" pitchFamily="18" charset="0"/>
              </a:rPr>
              <a:t>plot</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9" name="TextBox 18"/>
          <p:cNvSpPr txBox="1"/>
          <p:nvPr/>
        </p:nvSpPr>
        <p:spPr>
          <a:xfrm>
            <a:off x="837894" y="5577036"/>
            <a:ext cx="6976420" cy="369332"/>
          </a:xfrm>
          <a:prstGeom prst="rect">
            <a:avLst/>
          </a:prstGeom>
          <a:noFill/>
        </p:spPr>
        <p:txBody>
          <a:bodyPr wrap="square" rtlCol="0">
            <a:spAutoFit/>
          </a:bodyPr>
          <a:lstStyle/>
          <a:p>
            <a:pPr lvl="0" algn="just"/>
            <a:r>
              <a:rPr lang="en-US" sz="1800" dirty="0">
                <a:solidFill>
                  <a:srgbClr val="000000"/>
                </a:solidFill>
              </a:rPr>
              <a:t>Displays a variety of results in a variety of manners on graphs.</a:t>
            </a:r>
          </a:p>
        </p:txBody>
      </p:sp>
    </p:spTree>
    <p:extLst>
      <p:ext uri="{BB962C8B-B14F-4D97-AF65-F5344CB8AC3E}">
        <p14:creationId xmlns:p14="http://schemas.microsoft.com/office/powerpoint/2010/main" val="252307703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38603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Plot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markCapacitors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CapMarkersize=3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markRegulators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RegMarkersize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AddBusMarker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Bus=632 code=34 color=Red  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Power Max=2000 dots=y labels=n  C1=Blue  1ph=3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Losses Max=0.02 dots=y labels=n subs=n C1=Blue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ClearBusMarkers</a:t>
            </a:r>
          </a:p>
        </p:txBody>
      </p:sp>
      <p:sp>
        <p:nvSpPr>
          <p:cNvPr id="28" name="Rectangle 2"/>
          <p:cNvSpPr>
            <a:spLocks noChangeArrowheads="1"/>
          </p:cNvSpPr>
          <p:nvPr/>
        </p:nvSpPr>
        <p:spPr bwMode="auto">
          <a:xfrm>
            <a:off x="548640" y="3276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525780" y="35814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Circuit</a:t>
            </a:r>
          </a:p>
        </p:txBody>
      </p:sp>
      <p:sp>
        <p:nvSpPr>
          <p:cNvPr id="17" name="TextBox 16"/>
          <p:cNvSpPr txBox="1"/>
          <p:nvPr/>
        </p:nvSpPr>
        <p:spPr>
          <a:xfrm>
            <a:off x="830580" y="3962400"/>
            <a:ext cx="7932420" cy="646331"/>
          </a:xfrm>
          <a:prstGeom prst="rect">
            <a:avLst/>
          </a:prstGeom>
          <a:noFill/>
        </p:spPr>
        <p:txBody>
          <a:bodyPr wrap="square" rtlCol="0">
            <a:spAutoFit/>
          </a:bodyPr>
          <a:lstStyle/>
          <a:p>
            <a:pPr lvl="0" algn="just"/>
            <a:r>
              <a:rPr lang="en-US" sz="1800" dirty="0">
                <a:solidFill>
                  <a:srgbClr val="000000"/>
                </a:solidFill>
              </a:rPr>
              <a:t>Creates displays on which the thicknesses of LINE are varied according to: Power, Current, Voltage or Losses.</a:t>
            </a:r>
          </a:p>
        </p:txBody>
      </p:sp>
      <p:sp>
        <p:nvSpPr>
          <p:cNvPr id="20" name="Title 1"/>
          <p:cNvSpPr txBox="1">
            <a:spLocks/>
          </p:cNvSpPr>
          <p:nvPr/>
        </p:nvSpPr>
        <p:spPr bwMode="auto">
          <a:xfrm>
            <a:off x="547116" y="4517886"/>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Max=2000</a:t>
            </a:r>
          </a:p>
        </p:txBody>
      </p:sp>
      <p:sp>
        <p:nvSpPr>
          <p:cNvPr id="21" name="TextBox 20"/>
          <p:cNvSpPr txBox="1"/>
          <p:nvPr/>
        </p:nvSpPr>
        <p:spPr>
          <a:xfrm>
            <a:off x="851916" y="4876800"/>
            <a:ext cx="7932420" cy="646331"/>
          </a:xfrm>
          <a:prstGeom prst="rect">
            <a:avLst/>
          </a:prstGeom>
          <a:noFill/>
        </p:spPr>
        <p:txBody>
          <a:bodyPr wrap="square" rtlCol="0">
            <a:spAutoFit/>
          </a:bodyPr>
          <a:lstStyle/>
          <a:p>
            <a:pPr lvl="0" algn="just"/>
            <a:r>
              <a:rPr lang="en-US" sz="1800" dirty="0">
                <a:solidFill>
                  <a:srgbClr val="000000"/>
                </a:solidFill>
              </a:rPr>
              <a:t>Specifies the value corresponding to max scale or line thickness on the circuit plots. Power and Losses in kW. </a:t>
            </a:r>
          </a:p>
        </p:txBody>
      </p:sp>
      <p:sp>
        <p:nvSpPr>
          <p:cNvPr id="15" name="Title 1">
            <a:extLst>
              <a:ext uri="{FF2B5EF4-FFF2-40B4-BE49-F238E27FC236}">
                <a16:creationId xmlns:a16="http://schemas.microsoft.com/office/drawing/2014/main" id="{8DF57768-60A2-4D54-9AA3-6AF0891BFD95}"/>
              </a:ext>
            </a:extLst>
          </p:cNvPr>
          <p:cNvSpPr txBox="1">
            <a:spLocks/>
          </p:cNvSpPr>
          <p:nvPr/>
        </p:nvSpPr>
        <p:spPr bwMode="auto">
          <a:xfrm>
            <a:off x="600092" y="5356086"/>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dirty="0">
                <a:latin typeface="Times New Roman" panose="02020603050405020304" pitchFamily="18" charset="0"/>
                <a:cs typeface="Times New Roman" panose="02020603050405020304" pitchFamily="18" charset="0"/>
              </a:rPr>
              <a:t>d</a:t>
            </a: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ots</a:t>
            </a: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=y</a:t>
            </a:r>
          </a:p>
        </p:txBody>
      </p:sp>
      <p:sp>
        <p:nvSpPr>
          <p:cNvPr id="16" name="TextBox 15">
            <a:extLst>
              <a:ext uri="{FF2B5EF4-FFF2-40B4-BE49-F238E27FC236}">
                <a16:creationId xmlns:a16="http://schemas.microsoft.com/office/drawing/2014/main" id="{57DD4258-0649-4264-9224-8E61E0968C09}"/>
              </a:ext>
            </a:extLst>
          </p:cNvPr>
          <p:cNvSpPr txBox="1"/>
          <p:nvPr/>
        </p:nvSpPr>
        <p:spPr>
          <a:xfrm>
            <a:off x="904892" y="5754520"/>
            <a:ext cx="7932420"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whether to show </a:t>
            </a:r>
            <a:r>
              <a:rPr lang="en-US" sz="1800" dirty="0">
                <a:solidFill>
                  <a:srgbClr val="000000"/>
                </a:solidFill>
              </a:rPr>
              <a:t>buses as dots or not. {y | n}</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46474479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38603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Plot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markCapacitors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CapMarkersize=3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markRegulators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RegMarkersize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AddBusMarker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Bus=632 code=34 color=Red  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Power Max=2000 dots=y labels=n  C1=Blue  1ph=3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Losses Max=0.02 dots=y labels=n subs=n C1=Blue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ClearBusMarkers</a:t>
            </a:r>
          </a:p>
        </p:txBody>
      </p:sp>
      <p:sp>
        <p:nvSpPr>
          <p:cNvPr id="28" name="Rectangle 2"/>
          <p:cNvSpPr>
            <a:spLocks noChangeArrowheads="1"/>
          </p:cNvSpPr>
          <p:nvPr/>
        </p:nvSpPr>
        <p:spPr bwMode="auto">
          <a:xfrm>
            <a:off x="548640" y="3276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547116" y="350520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dirty="0">
                <a:latin typeface="Times New Roman" panose="02020603050405020304" pitchFamily="18" charset="0"/>
                <a:cs typeface="Times New Roman" panose="02020603050405020304" pitchFamily="18" charset="0"/>
              </a:rPr>
              <a:t>l</a:t>
            </a: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abels</a:t>
            </a: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=n</a:t>
            </a:r>
          </a:p>
        </p:txBody>
      </p:sp>
      <p:sp>
        <p:nvSpPr>
          <p:cNvPr id="21" name="TextBox 20"/>
          <p:cNvSpPr txBox="1"/>
          <p:nvPr/>
        </p:nvSpPr>
        <p:spPr>
          <a:xfrm>
            <a:off x="851916" y="3897868"/>
            <a:ext cx="7932420"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whether to show bus names or not. {y | n}</a:t>
            </a:r>
          </a:p>
        </p:txBody>
      </p:sp>
      <p:sp>
        <p:nvSpPr>
          <p:cNvPr id="15" name="Title 1"/>
          <p:cNvSpPr txBox="1">
            <a:spLocks/>
          </p:cNvSpPr>
          <p:nvPr/>
        </p:nvSpPr>
        <p:spPr bwMode="auto">
          <a:xfrm>
            <a:off x="612284" y="4136886"/>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dirty="0">
                <a:latin typeface="Times New Roman" panose="02020603050405020304" pitchFamily="18" charset="0"/>
                <a:cs typeface="Times New Roman" panose="02020603050405020304" pitchFamily="18" charset="0"/>
              </a:rPr>
              <a:t>C1=</a:t>
            </a:r>
            <a:r>
              <a:rPr lang="en-US" sz="2400" kern="0" dirty="0" err="1">
                <a:latin typeface="Times New Roman" panose="02020603050405020304" pitchFamily="18" charset="0"/>
                <a:cs typeface="Times New Roman" panose="02020603050405020304" pitchFamily="18" charset="0"/>
              </a:rPr>
              <a:t>Bule</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6" name="TextBox 15"/>
          <p:cNvSpPr txBox="1"/>
          <p:nvPr/>
        </p:nvSpPr>
        <p:spPr>
          <a:xfrm>
            <a:off x="917084" y="4535269"/>
            <a:ext cx="7932420" cy="646331"/>
          </a:xfrm>
          <a:prstGeom prst="rect">
            <a:avLst/>
          </a:prstGeom>
          <a:noFill/>
        </p:spPr>
        <p:txBody>
          <a:bodyPr wrap="square" rtlCol="0">
            <a:spAutoFit/>
          </a:bodyPr>
          <a:lstStyle/>
          <a:p>
            <a:pPr lvl="0" algn="just"/>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the unicolor</a:t>
            </a:r>
            <a:r>
              <a:rPr kumimoji="0" lang="en-US" sz="1800" b="0" i="0" u="none" strike="noStrike" kern="1200" cap="none" spc="0" normalizeH="0" noProof="0" dirty="0">
                <a:ln>
                  <a:noFill/>
                </a:ln>
                <a:solidFill>
                  <a:srgbClr val="000000"/>
                </a:solidFill>
                <a:effectLst/>
                <a:uLnTx/>
                <a:uFillTx/>
                <a:latin typeface="Times" charset="0"/>
                <a:ea typeface="+mn-ea"/>
                <a:cs typeface="+mn-cs"/>
              </a:rPr>
              <a:t> </a:t>
            </a:r>
            <a:r>
              <a:rPr lang="en-US" sz="1800" dirty="0">
                <a:solidFill>
                  <a:srgbClr val="000000"/>
                </a:solidFill>
              </a:rPr>
              <a:t>on circuit plots. </a:t>
            </a:r>
            <a:r>
              <a:rPr lang="en-US" sz="1800" dirty="0"/>
              <a:t>Colors may be specified by their RGB color number or standard color names. </a:t>
            </a:r>
            <a:r>
              <a:rPr kumimoji="0" lang="en-US" sz="1800" b="0" i="0" u="none" strike="noStrike" kern="1200" cap="none" spc="0" normalizeH="0" noProof="0" dirty="0">
                <a:ln>
                  <a:noFill/>
                </a:ln>
                <a:solidFill>
                  <a:srgbClr val="000000"/>
                </a:solidFill>
                <a:effectLst/>
                <a:uLnTx/>
                <a:uFillTx/>
                <a:latin typeface="Times"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9" name="Title 1">
            <a:extLst>
              <a:ext uri="{FF2B5EF4-FFF2-40B4-BE49-F238E27FC236}">
                <a16:creationId xmlns:a16="http://schemas.microsoft.com/office/drawing/2014/main" id="{A308D361-571E-4BDE-A579-A6EF6F97C4EE}"/>
              </a:ext>
            </a:extLst>
          </p:cNvPr>
          <p:cNvSpPr txBox="1">
            <a:spLocks/>
          </p:cNvSpPr>
          <p:nvPr/>
        </p:nvSpPr>
        <p:spPr bwMode="auto">
          <a:xfrm>
            <a:off x="612284" y="5051286"/>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1ph=3</a:t>
            </a:r>
          </a:p>
        </p:txBody>
      </p:sp>
      <p:sp>
        <p:nvSpPr>
          <p:cNvPr id="22" name="TextBox 21">
            <a:extLst>
              <a:ext uri="{FF2B5EF4-FFF2-40B4-BE49-F238E27FC236}">
                <a16:creationId xmlns:a16="http://schemas.microsoft.com/office/drawing/2014/main" id="{E37C5C9A-83BE-42E1-B362-876F3F3CB350}"/>
              </a:ext>
            </a:extLst>
          </p:cNvPr>
          <p:cNvSpPr txBox="1"/>
          <p:nvPr/>
        </p:nvSpPr>
        <p:spPr>
          <a:xfrm>
            <a:off x="917084" y="5449669"/>
            <a:ext cx="7932420" cy="646331"/>
          </a:xfrm>
          <a:prstGeom prst="rect">
            <a:avLst/>
          </a:prstGeom>
          <a:noFill/>
        </p:spPr>
        <p:txBody>
          <a:bodyPr wrap="square" rtlCol="0">
            <a:spAutoFit/>
          </a:bodyPr>
          <a:lstStyle/>
          <a:p>
            <a:pPr lvl="0" algn="just"/>
            <a:r>
              <a:rPr lang="en-US" sz="1800" dirty="0">
                <a:solidFill>
                  <a:srgbClr val="000000"/>
                </a:solidFill>
              </a:rPr>
              <a:t>Specifies the Line style for drawing 1-phase lines. It is a number in the range of [1..7]. Default is 1 (solid). Use 3 for dotted; 2 for dashed.</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57801055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1: IEEE 13 Node Test Feeder</a:t>
            </a:r>
          </a:p>
        </p:txBody>
      </p:sp>
      <p:sp>
        <p:nvSpPr>
          <p:cNvPr id="6" name="Rectangle 5"/>
          <p:cNvSpPr/>
          <p:nvPr/>
        </p:nvSpPr>
        <p:spPr>
          <a:xfrm>
            <a:off x="600092" y="754663"/>
            <a:ext cx="38603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Plot</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52578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13"/>
          <p:cNvSpPr/>
          <p:nvPr/>
        </p:nvSpPr>
        <p:spPr>
          <a:xfrm>
            <a:off x="600092" y="1524000"/>
            <a:ext cx="7934308"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markCapacitors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CapMarkersize=3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markRegulators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RegMarkersize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AddBusMarker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Bus=632 code=34 color=Red  size=3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Power Max=2000 dots=y labels=n  C1=Blue  1ph=3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circuit Losses Max=0.02 dots=y labels=n subs=n C1=Blue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ClearBusMarkers</a:t>
            </a:r>
          </a:p>
        </p:txBody>
      </p:sp>
      <p:sp>
        <p:nvSpPr>
          <p:cNvPr id="28" name="Rectangle 2"/>
          <p:cNvSpPr>
            <a:spLocks noChangeArrowheads="1"/>
          </p:cNvSpPr>
          <p:nvPr/>
        </p:nvSpPr>
        <p:spPr bwMode="auto">
          <a:xfrm>
            <a:off x="548640" y="3276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9" name="Title 1"/>
          <p:cNvSpPr txBox="1">
            <a:spLocks/>
          </p:cNvSpPr>
          <p:nvPr/>
        </p:nvSpPr>
        <p:spPr bwMode="auto">
          <a:xfrm>
            <a:off x="600092" y="3648670"/>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defRPr/>
            </a:pPr>
            <a:r>
              <a:rPr lang="en-US" sz="2400" kern="0" dirty="0">
                <a:latin typeface="Times New Roman" panose="02020603050405020304" pitchFamily="18" charset="0"/>
                <a:cs typeface="Times New Roman" panose="02020603050405020304" pitchFamily="18" charset="0"/>
              </a:rPr>
              <a:t>subs=n</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2" name="TextBox 21"/>
          <p:cNvSpPr txBox="1"/>
          <p:nvPr/>
        </p:nvSpPr>
        <p:spPr>
          <a:xfrm>
            <a:off x="904892" y="4029670"/>
            <a:ext cx="7932420" cy="923330"/>
          </a:xfrm>
          <a:prstGeom prst="rect">
            <a:avLst/>
          </a:prstGeom>
          <a:noFill/>
        </p:spPr>
        <p:txBody>
          <a:bodyPr wrap="square" rtlCol="0">
            <a:spAutoFit/>
          </a:bodyPr>
          <a:lstStyle/>
          <a:p>
            <a:pPr lvl="0" algn="just"/>
            <a:r>
              <a:rPr lang="en-US" sz="1800" dirty="0">
                <a:solidFill>
                  <a:srgbClr val="000000"/>
                </a:solidFill>
              </a:rPr>
              <a:t>Specifies whether to display a marker at each transformer declared to be a substation. At least one bus coordinate must be defined for the transformer. {Yes | No*}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3" name="Title 1"/>
          <p:cNvSpPr txBox="1">
            <a:spLocks/>
          </p:cNvSpPr>
          <p:nvPr/>
        </p:nvSpPr>
        <p:spPr bwMode="auto">
          <a:xfrm>
            <a:off x="609600" y="4898886"/>
            <a:ext cx="5334000" cy="51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defRPr/>
            </a:pPr>
            <a:r>
              <a:rPr lang="en-US" sz="2400" kern="0" dirty="0">
                <a:latin typeface="Times New Roman" panose="02020603050405020304" pitchFamily="18" charset="0"/>
                <a:cs typeface="Times New Roman" panose="02020603050405020304" pitchFamily="18" charset="0"/>
              </a:rPr>
              <a:t>ClearBusMarkers</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4" name="TextBox 23"/>
          <p:cNvSpPr txBox="1"/>
          <p:nvPr/>
        </p:nvSpPr>
        <p:spPr>
          <a:xfrm>
            <a:off x="914400" y="5345668"/>
            <a:ext cx="7932420" cy="369332"/>
          </a:xfrm>
          <a:prstGeom prst="rect">
            <a:avLst/>
          </a:prstGeom>
          <a:noFill/>
        </p:spPr>
        <p:txBody>
          <a:bodyPr wrap="square" rtlCol="0">
            <a:spAutoFit/>
          </a:bodyPr>
          <a:lstStyle/>
          <a:p>
            <a:pPr lvl="0" algn="just"/>
            <a:r>
              <a:rPr lang="en-US" sz="1800" dirty="0">
                <a:solidFill>
                  <a:srgbClr val="000000"/>
                </a:solidFill>
              </a:rPr>
              <a:t>Clears the present definitions of bus markers.</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27246927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6" name="Rectangle 5"/>
          <p:cNvSpPr/>
          <p:nvPr/>
        </p:nvSpPr>
        <p:spPr>
          <a:xfrm>
            <a:off x="561992" y="762000"/>
            <a:ext cx="111440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Circuit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9" name="Rectangle 8"/>
          <p:cNvSpPr/>
          <p:nvPr/>
        </p:nvSpPr>
        <p:spPr>
          <a:xfrm>
            <a:off x="1600200" y="5602198"/>
            <a:ext cx="7010400" cy="400110"/>
          </a:xfrm>
          <a:prstGeom prst="rect">
            <a:avLst/>
          </a:prstGeom>
        </p:spPr>
        <p:txBody>
          <a:bodyPr wrap="square">
            <a:spAutoFit/>
          </a:bodyPr>
          <a:lstStyle/>
          <a:p>
            <a:pPr marR="0" lvl="0" algn="l" defTabSz="914400" rtl="0" eaLnBrk="0" fontAlgn="base" latinLnBrk="0" hangingPunct="0">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 Time range : 1 day, Time resolution: 1 second (86,400 snapshots)</a:t>
            </a:r>
          </a:p>
        </p:txBody>
      </p:sp>
      <p:pic>
        <p:nvPicPr>
          <p:cNvPr id="8" name="Picture 7" descr="C:\Users\fbu\Desktop\EE555\EE 555 (Cases and tutorial)\Case in OpenDSSPrimer\Topology of Example.JPG"/>
          <p:cNvPicPr/>
          <p:nvPr/>
        </p:nvPicPr>
        <p:blipFill>
          <a:blip r:embed="rId3">
            <a:extLst>
              <a:ext uri="{28A0092B-C50C-407E-A947-70E740481C1C}">
                <a14:useLocalDpi xmlns:a14="http://schemas.microsoft.com/office/drawing/2010/main" val="0"/>
              </a:ext>
            </a:extLst>
          </a:blip>
          <a:srcRect/>
          <a:stretch>
            <a:fillRect/>
          </a:stretch>
        </p:blipFill>
        <p:spPr bwMode="auto">
          <a:xfrm>
            <a:off x="603885" y="1315085"/>
            <a:ext cx="8159115" cy="2851785"/>
          </a:xfrm>
          <a:prstGeom prst="rect">
            <a:avLst/>
          </a:prstGeom>
          <a:noFill/>
          <a:ln>
            <a:noFill/>
          </a:ln>
        </p:spPr>
      </p:pic>
      <p:sp>
        <p:nvSpPr>
          <p:cNvPr id="10" name="Rectangle 9"/>
          <p:cNvSpPr/>
          <p:nvPr/>
        </p:nvSpPr>
        <p:spPr>
          <a:xfrm>
            <a:off x="4953000" y="4191000"/>
            <a:ext cx="3505200" cy="1323439"/>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1 capacitor with control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1 regulator with control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1 wind generator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4 monitors</a:t>
            </a:r>
          </a:p>
        </p:txBody>
      </p:sp>
      <p:sp>
        <p:nvSpPr>
          <p:cNvPr id="11" name="Rectangle 10"/>
          <p:cNvSpPr/>
          <p:nvPr/>
        </p:nvSpPr>
        <p:spPr>
          <a:xfrm>
            <a:off x="2233170" y="2250858"/>
            <a:ext cx="71526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charset="0"/>
                <a:ea typeface="+mn-ea"/>
                <a:cs typeface="+mn-cs"/>
              </a:rPr>
              <a:t>Line 1</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2" name="Rectangle 11"/>
          <p:cNvSpPr/>
          <p:nvPr/>
        </p:nvSpPr>
        <p:spPr>
          <a:xfrm>
            <a:off x="3429000" y="2250858"/>
            <a:ext cx="71526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charset="0"/>
                <a:ea typeface="+mn-ea"/>
                <a:cs typeface="+mn-cs"/>
              </a:rPr>
              <a:t>Line 2</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3" name="Rectangle 12"/>
          <p:cNvSpPr/>
          <p:nvPr/>
        </p:nvSpPr>
        <p:spPr>
          <a:xfrm>
            <a:off x="5105400" y="2254516"/>
            <a:ext cx="71526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charset="0"/>
                <a:ea typeface="+mn-ea"/>
                <a:cs typeface="+mn-cs"/>
              </a:rPr>
              <a:t>Line 3</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4" name="Rectangle 13"/>
          <p:cNvSpPr/>
          <p:nvPr/>
        </p:nvSpPr>
        <p:spPr>
          <a:xfrm>
            <a:off x="1271596" y="4191000"/>
            <a:ext cx="3505200" cy="1323439"/>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1 voltage source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1 substation transformer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3 line segments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2 time-series spot loads</a:t>
            </a:r>
          </a:p>
        </p:txBody>
      </p:sp>
    </p:spTree>
    <p:extLst>
      <p:ext uri="{BB962C8B-B14F-4D97-AF65-F5344CB8AC3E}">
        <p14:creationId xmlns:p14="http://schemas.microsoft.com/office/powerpoint/2010/main" val="420045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05847"/>
            <a:ext cx="7315200" cy="4474278"/>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Export: allows us to save various reports to csv files.</a:t>
            </a:r>
          </a:p>
        </p:txBody>
      </p:sp>
      <p:sp>
        <p:nvSpPr>
          <p:cNvPr id="9" name="Rectangle 8"/>
          <p:cNvSpPr/>
          <p:nvPr/>
        </p:nvSpPr>
        <p:spPr bwMode="auto">
          <a:xfrm>
            <a:off x="2438400" y="1981200"/>
            <a:ext cx="1066800" cy="3200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45566864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39205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Circuit,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5334000" cy="923330"/>
          </a:xfrm>
          <a:prstGeom prst="rect">
            <a:avLst/>
          </a:prstGeom>
        </p:spPr>
        <p:txBody>
          <a:bodyPr wrap="square">
            <a:spAutoFit/>
          </a:bodyPr>
          <a:lstStyle/>
          <a:p>
            <a:pPr lvl="0">
              <a:defRPr/>
            </a:pPr>
            <a:r>
              <a:rPr lang="en-US" sz="1800" dirty="0">
                <a:solidFill>
                  <a:srgbClr val="000000"/>
                </a:solidFill>
                <a:latin typeface="Calibri" panose="020F0502020204030204" pitchFamily="34" charset="0"/>
              </a:rPr>
              <a:t>clear</a:t>
            </a:r>
          </a:p>
          <a:p>
            <a:pPr lvl="0">
              <a:defRPr/>
            </a:pPr>
            <a:r>
              <a:rPr lang="en-US" sz="1800" dirty="0">
                <a:solidFill>
                  <a:srgbClr val="000000"/>
                </a:solidFill>
                <a:latin typeface="Calibri" panose="020F0502020204030204" pitchFamily="34" charset="0"/>
              </a:rPr>
              <a:t>New object=</a:t>
            </a:r>
            <a:r>
              <a:rPr lang="en-US" sz="1800" dirty="0" err="1">
                <a:solidFill>
                  <a:srgbClr val="000000"/>
                </a:solidFill>
                <a:latin typeface="Calibri" panose="020F0502020204030204" pitchFamily="34" charset="0"/>
              </a:rPr>
              <a:t>circuit.ExampleCircuit</a:t>
            </a:r>
            <a:endParaRPr lang="en-US" sz="1800" dirty="0">
              <a:solidFill>
                <a:srgbClr val="000000"/>
              </a:solidFill>
              <a:latin typeface="Calibri" panose="020F0502020204030204" pitchFamily="34" charset="0"/>
            </a:endParaRPr>
          </a:p>
          <a:p>
            <a:pPr lvl="0">
              <a:defRPr/>
            </a:pP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basekv</a:t>
            </a:r>
            <a:r>
              <a:rPr lang="en-US" sz="1800" dirty="0">
                <a:solidFill>
                  <a:srgbClr val="000000"/>
                </a:solidFill>
                <a:latin typeface="Calibri" panose="020F0502020204030204" pitchFamily="34" charset="0"/>
              </a:rPr>
              <a:t>=115 1.00 0.0 60.0 3 20000 21000 4.0 3.0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24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1023311" y="3086999"/>
            <a:ext cx="4495800" cy="439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Clear</a:t>
            </a:r>
          </a:p>
        </p:txBody>
      </p:sp>
      <p:sp>
        <p:nvSpPr>
          <p:cNvPr id="16" name="TextBox 15"/>
          <p:cNvSpPr txBox="1"/>
          <p:nvPr/>
        </p:nvSpPr>
        <p:spPr>
          <a:xfrm>
            <a:off x="1295400" y="3514137"/>
            <a:ext cx="7391400" cy="646331"/>
          </a:xfrm>
          <a:prstGeom prst="rect">
            <a:avLst/>
          </a:prstGeom>
          <a:noFill/>
        </p:spPr>
        <p:txBody>
          <a:bodyPr wrap="square" rtlCol="0">
            <a:spAutoFit/>
          </a:bodyPr>
          <a:lstStyle/>
          <a:p>
            <a:pPr lvl="0" algn="just"/>
            <a:r>
              <a:rPr lang="en-US" sz="1800" dirty="0"/>
              <a:t>Clears all circuit element definitions from the DSS. This statement is </a:t>
            </a:r>
            <a:r>
              <a:rPr lang="en-US" sz="1800" b="1" dirty="0"/>
              <a:t>recommended</a:t>
            </a:r>
            <a:r>
              <a:rPr lang="en-US" sz="1800" dirty="0"/>
              <a:t> at the beginning of all Master files for defining DSS circuits.</a:t>
            </a:r>
            <a:endParaRPr lang="en-US" sz="900" baseline="30000" dirty="0"/>
          </a:p>
        </p:txBody>
      </p:sp>
      <p:sp>
        <p:nvSpPr>
          <p:cNvPr id="19" name="Title 1"/>
          <p:cNvSpPr txBox="1">
            <a:spLocks/>
          </p:cNvSpPr>
          <p:nvPr/>
        </p:nvSpPr>
        <p:spPr bwMode="auto">
          <a:xfrm>
            <a:off x="1019192" y="4191000"/>
            <a:ext cx="6785919" cy="4307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a:latin typeface="Times New Roman" panose="02020603050405020304" pitchFamily="18" charset="0"/>
                <a:cs typeface="Times New Roman" panose="02020603050405020304" pitchFamily="18" charset="0"/>
              </a:rPr>
              <a:t>New object=</a:t>
            </a:r>
            <a:r>
              <a:rPr lang="en-US" sz="2400" dirty="0" err="1">
                <a:latin typeface="Times New Roman" panose="02020603050405020304" pitchFamily="18" charset="0"/>
                <a:cs typeface="Times New Roman" panose="02020603050405020304" pitchFamily="18" charset="0"/>
              </a:rPr>
              <a:t>circuit.ExampleCircuit</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95400" y="4659868"/>
            <a:ext cx="6332838" cy="369332"/>
          </a:xfrm>
          <a:prstGeom prst="rect">
            <a:avLst/>
          </a:prstGeom>
          <a:noFill/>
        </p:spPr>
        <p:txBody>
          <a:bodyPr wrap="square" rtlCol="0">
            <a:spAutoFit/>
          </a:bodyPr>
          <a:lstStyle/>
          <a:p>
            <a:pPr lvl="0" algn="just"/>
            <a:r>
              <a:rPr lang="en-US" sz="1800" dirty="0"/>
              <a:t>Defines a new circuit named </a:t>
            </a:r>
            <a:r>
              <a:rPr lang="en-US" sz="1800" dirty="0" err="1"/>
              <a:t>ExampleCircuit</a:t>
            </a:r>
            <a:r>
              <a:rPr lang="en-US" sz="1800" dirty="0"/>
              <a:t>.</a:t>
            </a:r>
          </a:p>
        </p:txBody>
      </p:sp>
      <p:sp>
        <p:nvSpPr>
          <p:cNvPr id="21" name="Title 1"/>
          <p:cNvSpPr txBox="1">
            <a:spLocks/>
          </p:cNvSpPr>
          <p:nvPr/>
        </p:nvSpPr>
        <p:spPr bwMode="auto">
          <a:xfrm>
            <a:off x="1123212" y="5104559"/>
            <a:ext cx="4343400" cy="3818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solidFill>
                  <a:srgbClr val="C00000"/>
                </a:solidFill>
                <a:latin typeface="Times New Roman" panose="02020603050405020304" pitchFamily="18" charset="0"/>
                <a:cs typeface="Times New Roman" panose="02020603050405020304" pitchFamily="18" charset="0"/>
              </a:rPr>
              <a:t>~</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95400" y="5398539"/>
            <a:ext cx="7620000" cy="646331"/>
          </a:xfrm>
          <a:prstGeom prst="rect">
            <a:avLst/>
          </a:prstGeom>
          <a:noFill/>
        </p:spPr>
        <p:txBody>
          <a:bodyPr wrap="square" rtlCol="0">
            <a:spAutoFit/>
          </a:bodyPr>
          <a:lstStyle/>
          <a:p>
            <a:pPr lvl="0" algn="just"/>
            <a:r>
              <a:rPr lang="en-US" sz="1800" dirty="0"/>
              <a:t>More Command. The More command continues editing the active object. The same as M or More.</a:t>
            </a:r>
          </a:p>
        </p:txBody>
      </p:sp>
    </p:spTree>
    <p:extLst>
      <p:ext uri="{BB962C8B-B14F-4D97-AF65-F5344CB8AC3E}">
        <p14:creationId xmlns:p14="http://schemas.microsoft.com/office/powerpoint/2010/main" val="420041064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39205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Circuit,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5334000"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object=</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circuit.ExampleCircuit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1.00 0.0 60.0 3 20000 21000 4.0 3.0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24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1019192" y="3013247"/>
            <a:ext cx="8229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solidFill>
                  <a:srgbClr val="C00000"/>
                </a:solidFill>
                <a:latin typeface="Times New Roman" panose="02020603050405020304" pitchFamily="18" charset="0"/>
                <a:cs typeface="Times New Roman" panose="02020603050405020304" pitchFamily="18" charset="0"/>
              </a:rPr>
              <a:t>basekv=115 1.00 0.0 60.0 3 20000 21000 4.0 3.0</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371600" y="3543687"/>
            <a:ext cx="7681514" cy="2569934"/>
          </a:xfrm>
          <a:prstGeom prst="rect">
            <a:avLst/>
          </a:prstGeom>
          <a:noFill/>
        </p:spPr>
        <p:txBody>
          <a:bodyPr wrap="square" rtlCol="0">
            <a:spAutoFit/>
          </a:bodyPr>
          <a:lstStyle/>
          <a:p>
            <a:pPr lvl="0" algn="just">
              <a:spcAft>
                <a:spcPts val="600"/>
              </a:spcAft>
            </a:pPr>
            <a:r>
              <a:rPr lang="en-US" sz="1800" dirty="0">
                <a:latin typeface="Times New Roman" panose="02020603050405020304" pitchFamily="18" charset="0"/>
                <a:cs typeface="Times New Roman" panose="02020603050405020304" pitchFamily="18" charset="0"/>
              </a:rPr>
              <a:t>There are </a:t>
            </a:r>
            <a:r>
              <a:rPr lang="en-US" sz="1800" b="1" i="1" dirty="0">
                <a:latin typeface="Times New Roman" panose="02020603050405020304" pitchFamily="18" charset="0"/>
                <a:cs typeface="Times New Roman" panose="02020603050405020304" pitchFamily="18" charset="0"/>
              </a:rPr>
              <a:t>two</a:t>
            </a:r>
            <a:r>
              <a:rPr lang="en-US" sz="1800" dirty="0">
                <a:latin typeface="Times New Roman" panose="02020603050405020304" pitchFamily="18" charset="0"/>
                <a:cs typeface="Times New Roman" panose="02020603050405020304" pitchFamily="18" charset="0"/>
              </a:rPr>
              <a:t> ways of setting property values of DSS circuit elements. </a:t>
            </a:r>
          </a:p>
          <a:p>
            <a:pPr lvl="0" algn="just">
              <a:spcAft>
                <a:spcPts val="600"/>
              </a:spcAft>
            </a:pPr>
            <a:r>
              <a:rPr lang="en-US" sz="1800" dirty="0">
                <a:latin typeface="Times New Roman" panose="02020603050405020304" pitchFamily="18" charset="0"/>
                <a:cs typeface="Times New Roman" panose="02020603050405020304" pitchFamily="18" charset="0"/>
              </a:rPr>
              <a:t>1. Simply specify the setting using complete element and property name, “=”, and a value. For example,</a:t>
            </a:r>
          </a:p>
          <a:p>
            <a:pPr marL="914400" algn="just">
              <a:spcAft>
                <a:spcPts val="600"/>
              </a:spcAft>
            </a:pPr>
            <a:r>
              <a:rPr lang="en-US" sz="1400" b="1" dirty="0">
                <a:latin typeface="Courier New" panose="02070309020205020404" pitchFamily="49" charset="0"/>
                <a:cs typeface="Courier New" panose="02070309020205020404" pitchFamily="49" charset="0"/>
              </a:rPr>
              <a:t>New </a:t>
            </a:r>
            <a:r>
              <a:rPr lang="pt-BR" sz="1400" b="1" dirty="0">
                <a:latin typeface="Courier New" panose="02070309020205020404" pitchFamily="49" charset="0"/>
                <a:cs typeface="Courier New" panose="02070309020205020404" pitchFamily="49" charset="0"/>
              </a:rPr>
              <a:t>Line.line1.R1=.05 X1=.12 R0=.1 X0=.4</a:t>
            </a:r>
            <a:endParaRPr lang="en-US" sz="1400" b="1" dirty="0">
              <a:latin typeface="Courier New" panose="02070309020205020404" pitchFamily="49" charset="0"/>
              <a:cs typeface="Courier New" panose="02070309020205020404" pitchFamily="49" charset="0"/>
            </a:endParaRPr>
          </a:p>
          <a:p>
            <a:pPr algn="just">
              <a:spcAft>
                <a:spcPts val="600"/>
              </a:spcAft>
            </a:pPr>
            <a:r>
              <a:rPr lang="en-US" sz="1800" dirty="0">
                <a:latin typeface="Times New Roman" panose="02020603050405020304" pitchFamily="18" charset="0"/>
                <a:cs typeface="Times New Roman" panose="02020603050405020304" pitchFamily="18" charset="0"/>
              </a:rPr>
              <a:t>2. Positional property rule. For example, we can use</a:t>
            </a:r>
          </a:p>
          <a:p>
            <a:pPr marL="914400" lvl="0" algn="just">
              <a:spcAft>
                <a:spcPts val="600"/>
              </a:spcAft>
            </a:pPr>
            <a:r>
              <a:rPr lang="en-US" sz="1400" b="1" dirty="0">
                <a:latin typeface="Courier New" panose="02070309020205020404" pitchFamily="49" charset="0"/>
                <a:cs typeface="Courier New" panose="02070309020205020404" pitchFamily="49" charset="0"/>
              </a:rPr>
              <a:t>New Line.line1.R1=.05 .12 .1 .4</a:t>
            </a:r>
          </a:p>
          <a:p>
            <a:pPr lvl="0" algn="just">
              <a:spcAft>
                <a:spcPts val="600"/>
              </a:spcAft>
            </a:pPr>
            <a:r>
              <a:rPr lang="en-US" sz="1800" dirty="0">
                <a:latin typeface="Times New Roman" panose="02020603050405020304" pitchFamily="18" charset="0"/>
                <a:cs typeface="Times New Roman" panose="02020603050405020304" pitchFamily="18" charset="0"/>
              </a:rPr>
              <a:t>to set the R1, X1, R0, X0 properties of Line.line1 in sequence, which is equivalent to the code using 1</a:t>
            </a:r>
            <a:r>
              <a:rPr lang="en-US" sz="1800" baseline="30000" dirty="0">
                <a:latin typeface="Times New Roman" panose="02020603050405020304" pitchFamily="18" charset="0"/>
                <a:cs typeface="Times New Roman" panose="02020603050405020304" pitchFamily="18" charset="0"/>
              </a:rPr>
              <a:t>st</a:t>
            </a:r>
            <a:r>
              <a:rPr lang="en-US" sz="1800" dirty="0">
                <a:latin typeface="Times New Roman" panose="02020603050405020304" pitchFamily="18" charset="0"/>
                <a:cs typeface="Times New Roman" panose="02020603050405020304" pitchFamily="18" charset="0"/>
              </a:rPr>
              <a:t> way. In this case, the 2</a:t>
            </a:r>
            <a:r>
              <a:rPr lang="en-US" sz="1800" baseline="30000" dirty="0">
                <a:latin typeface="Times New Roman" panose="02020603050405020304" pitchFamily="18" charset="0"/>
                <a:cs typeface="Times New Roman" panose="02020603050405020304" pitchFamily="18" charset="0"/>
              </a:rPr>
              <a:t>nd</a:t>
            </a:r>
            <a:r>
              <a:rPr lang="en-US" sz="1800" dirty="0">
                <a:latin typeface="Times New Roman" panose="02020603050405020304" pitchFamily="18" charset="0"/>
                <a:cs typeface="Times New Roman" panose="02020603050405020304" pitchFamily="18" charset="0"/>
              </a:rPr>
              <a:t> way is adopted.</a:t>
            </a:r>
          </a:p>
        </p:txBody>
      </p:sp>
    </p:spTree>
    <p:extLst>
      <p:ext uri="{BB962C8B-B14F-4D97-AF65-F5344CB8AC3E}">
        <p14:creationId xmlns:p14="http://schemas.microsoft.com/office/powerpoint/2010/main" val="192373732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39205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Circuit,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5334000"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object=</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circuit.ExampleCircuit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1.00 0.0 60.0 3 20000 21000 4.0 3.0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24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1019192" y="3013247"/>
            <a:ext cx="8229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basekv=115 1.00 0.0 60.0 3 20000 21000 4.0 3.0</a:t>
            </a:r>
            <a:endParaRPr kumimoji="0" lang="en-US" sz="20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p:cNvSpPr txBox="1"/>
          <p:nvPr/>
        </p:nvSpPr>
        <p:spPr>
          <a:xfrm>
            <a:off x="1295400" y="3539686"/>
            <a:ext cx="7543800" cy="2339102"/>
          </a:xfrm>
          <a:prstGeom prst="rect">
            <a:avLst/>
          </a:prstGeom>
          <a:noFill/>
        </p:spPr>
        <p:txBody>
          <a:bodyPr wrap="square" rtlCol="0">
            <a:spAutoFit/>
          </a:bodyPr>
          <a:lstStyle/>
          <a:p>
            <a:pPr lvl="0" algn="just"/>
            <a:r>
              <a:rPr lang="en-US" sz="1800" dirty="0"/>
              <a:t>The above code equals: </a:t>
            </a:r>
            <a:r>
              <a:rPr lang="en-US" sz="1800" dirty="0" err="1"/>
              <a:t>basekv</a:t>
            </a:r>
            <a:r>
              <a:rPr lang="en-US" sz="1800" dirty="0"/>
              <a:t>=115 </a:t>
            </a:r>
            <a:r>
              <a:rPr lang="en-US" sz="1800" dirty="0" err="1"/>
              <a:t>pu</a:t>
            </a:r>
            <a:r>
              <a:rPr lang="en-US" sz="1800" dirty="0"/>
              <a:t>=1.00 Angle=0.0 Frequency=60.0 Phases=3 Mvasc3=20000 Mvasc1=21000 x1r1=4.0 x0r0=3.0</a:t>
            </a:r>
          </a:p>
          <a:p>
            <a:pPr lvl="0" algn="just"/>
            <a:r>
              <a:rPr lang="en-US" sz="1800" i="1" dirty="0">
                <a:solidFill>
                  <a:srgbClr val="C00000"/>
                </a:solidFill>
              </a:rPr>
              <a:t>basekv</a:t>
            </a:r>
            <a:r>
              <a:rPr lang="en-US" sz="1800" dirty="0"/>
              <a:t>: Specifies the voltage Base or rated Line‐to‐line kV of </a:t>
            </a:r>
            <a:r>
              <a:rPr lang="en-US" sz="1800" dirty="0" err="1"/>
              <a:t>Vsource</a:t>
            </a:r>
            <a:r>
              <a:rPr lang="en-US" sz="1800" dirty="0"/>
              <a:t>.</a:t>
            </a:r>
          </a:p>
          <a:p>
            <a:pPr lvl="0" algn="just"/>
            <a:r>
              <a:rPr lang="en-US" sz="1800" i="1" dirty="0" err="1">
                <a:solidFill>
                  <a:srgbClr val="C00000"/>
                </a:solidFill>
              </a:rPr>
              <a:t>pu</a:t>
            </a:r>
            <a:r>
              <a:rPr lang="en-US" sz="1800" dirty="0"/>
              <a:t>: Specifies the actual per unit at which the source is operating. It is assumed balanced for all phases.</a:t>
            </a:r>
          </a:p>
          <a:p>
            <a:pPr lvl="0" algn="just"/>
            <a:r>
              <a:rPr lang="en-US" sz="1800" i="1" dirty="0">
                <a:solidFill>
                  <a:srgbClr val="C00000"/>
                </a:solidFill>
              </a:rPr>
              <a:t>Angle</a:t>
            </a:r>
            <a:r>
              <a:rPr lang="en-US" sz="1800" dirty="0"/>
              <a:t>: Specifies the Base angle, in degrees, of the first phase.</a:t>
            </a:r>
          </a:p>
          <a:p>
            <a:pPr lvl="0" algn="just"/>
            <a:r>
              <a:rPr lang="en-US" sz="1800" i="1" dirty="0">
                <a:solidFill>
                  <a:srgbClr val="C00000"/>
                </a:solidFill>
              </a:rPr>
              <a:t>Frequency</a:t>
            </a:r>
            <a:r>
              <a:rPr lang="en-US" sz="1800" dirty="0"/>
              <a:t>: Specifies the frequency of the source.</a:t>
            </a:r>
          </a:p>
          <a:p>
            <a:pPr lvl="0" algn="just"/>
            <a:r>
              <a:rPr lang="en-US" sz="2000" dirty="0"/>
              <a:t>…</a:t>
            </a:r>
          </a:p>
        </p:txBody>
      </p:sp>
    </p:spTree>
    <p:extLst>
      <p:ext uri="{BB962C8B-B14F-4D97-AF65-F5344CB8AC3E}">
        <p14:creationId xmlns:p14="http://schemas.microsoft.com/office/powerpoint/2010/main" val="3265933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39205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Circuit,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5334000"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clear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object=</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circuit.ExampleCircuit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1.00 0.0 60.0 3 20000 21000 4.0 3.0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1019192"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240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1019192" y="3013247"/>
            <a:ext cx="8229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basekv=115 1.00 0.0 60.0 3 20000 21000 4.0 3.0</a:t>
            </a:r>
            <a:endParaRPr kumimoji="0" lang="en-US" sz="20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p:cNvSpPr txBox="1"/>
          <p:nvPr/>
        </p:nvSpPr>
        <p:spPr>
          <a:xfrm>
            <a:off x="1371600" y="3539686"/>
            <a:ext cx="7467600" cy="203132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This above code equals: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basekv</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=115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pu</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=1.00 Angle=0.0 Frequency=60.0 Phases=3 Mvasc3=20000 Mvasc1=21000 x1r1=4.0 x0r0=3.0</a:t>
            </a:r>
          </a:p>
          <a:p>
            <a:pPr lvl="0" algn="just"/>
            <a:r>
              <a:rPr lang="en-US" sz="1800" i="1" dirty="0">
                <a:solidFill>
                  <a:srgbClr val="C00000"/>
                </a:solidFill>
              </a:rPr>
              <a:t>phases</a:t>
            </a:r>
            <a:r>
              <a:rPr lang="en-US" sz="1800" dirty="0">
                <a:solidFill>
                  <a:srgbClr val="000000"/>
                </a:solidFill>
              </a:rPr>
              <a:t>: Specifies the number of phases. Default = 3.0.</a:t>
            </a:r>
          </a:p>
          <a:p>
            <a:pPr lvl="0" algn="just"/>
            <a:r>
              <a:rPr lang="en-US" sz="1800" i="1" dirty="0">
                <a:solidFill>
                  <a:srgbClr val="C00000"/>
                </a:solidFill>
              </a:rPr>
              <a:t>MVAsc3</a:t>
            </a:r>
            <a:r>
              <a:rPr lang="en-US" sz="1800" dirty="0">
                <a:solidFill>
                  <a:srgbClr val="000000"/>
                </a:solidFill>
              </a:rPr>
              <a:t>: Specifies the 3‐phase short circuit MVA.</a:t>
            </a:r>
          </a:p>
          <a:p>
            <a:pPr lvl="0" algn="just"/>
            <a:r>
              <a:rPr lang="en-US" sz="1800" i="1" dirty="0">
                <a:solidFill>
                  <a:srgbClr val="C00000"/>
                </a:solidFill>
              </a:rPr>
              <a:t>MVAsc1</a:t>
            </a:r>
            <a:r>
              <a:rPr lang="en-US" sz="1800" dirty="0">
                <a:solidFill>
                  <a:srgbClr val="000000"/>
                </a:solidFill>
              </a:rPr>
              <a:t>: Specifies the1‐phase short circuit MVA.</a:t>
            </a:r>
          </a:p>
          <a:p>
            <a:pPr lvl="0" algn="just"/>
            <a:r>
              <a:rPr lang="en-US" sz="1800" i="1" dirty="0">
                <a:solidFill>
                  <a:srgbClr val="C00000"/>
                </a:solidFill>
              </a:rPr>
              <a:t>x1r1</a:t>
            </a:r>
            <a:r>
              <a:rPr lang="en-US" sz="1800" dirty="0">
                <a:solidFill>
                  <a:srgbClr val="000000"/>
                </a:solidFill>
              </a:rPr>
              <a:t>: Specifies the ratio of X1/R1. Default = 4.0.</a:t>
            </a:r>
          </a:p>
          <a:p>
            <a:pPr lvl="0" algn="just"/>
            <a:r>
              <a:rPr lang="en-US" sz="1800" i="1" dirty="0">
                <a:solidFill>
                  <a:srgbClr val="C00000"/>
                </a:solidFill>
              </a:rPr>
              <a:t>x0r0</a:t>
            </a:r>
            <a:r>
              <a:rPr lang="en-US" sz="1800" dirty="0">
                <a:solidFill>
                  <a:srgbClr val="000000"/>
                </a:solidFill>
              </a:rPr>
              <a:t>: Specifies the ratio of X0/R0. Default = 3.0.</a:t>
            </a:r>
          </a:p>
        </p:txBody>
      </p:sp>
    </p:spTree>
    <p:extLst>
      <p:ext uri="{BB962C8B-B14F-4D97-AF65-F5344CB8AC3E}">
        <p14:creationId xmlns:p14="http://schemas.microsoft.com/office/powerpoint/2010/main" val="297398385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617508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Substation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696200" cy="923330"/>
          </a:xfrm>
          <a:prstGeom prst="rect">
            <a:avLst/>
          </a:prstGeom>
        </p:spPr>
        <p:txBody>
          <a:bodyPr wrap="square">
            <a:spAutoFit/>
          </a:bodyPr>
          <a:lstStyle/>
          <a:p>
            <a:pPr lvl="0">
              <a:defRPr/>
            </a:pPr>
            <a:r>
              <a:rPr lang="en-US" sz="1800" dirty="0">
                <a:solidFill>
                  <a:srgbClr val="000000"/>
                </a:solidFill>
                <a:latin typeface="Calibri" panose="020F0502020204030204" pitchFamily="34" charset="0"/>
              </a:rPr>
              <a:t>// Define Substation transformer </a:t>
            </a:r>
          </a:p>
          <a:p>
            <a:pPr lvl="0">
              <a:defRPr/>
            </a:pPr>
            <a:r>
              <a:rPr lang="en-US" sz="1800" dirty="0">
                <a:solidFill>
                  <a:srgbClr val="000000"/>
                </a:solidFill>
                <a:latin typeface="Calibri" panose="020F0502020204030204" pitchFamily="34" charset="0"/>
              </a:rPr>
              <a:t>New </a:t>
            </a:r>
            <a:r>
              <a:rPr lang="en-US" sz="1800" dirty="0" err="1">
                <a:solidFill>
                  <a:srgbClr val="000000"/>
                </a:solidFill>
                <a:latin typeface="Calibri" panose="020F0502020204030204" pitchFamily="34" charset="0"/>
              </a:rPr>
              <a:t>transformer.subxfrm</a:t>
            </a:r>
            <a:r>
              <a:rPr lang="en-US" sz="1800" dirty="0">
                <a:solidFill>
                  <a:srgbClr val="000000"/>
                </a:solidFill>
                <a:latin typeface="Calibri" panose="020F0502020204030204" pitchFamily="34" charset="0"/>
              </a:rPr>
              <a:t> phases=3 windings=2 buses=(</a:t>
            </a:r>
            <a:r>
              <a:rPr lang="en-US" sz="1800" dirty="0" err="1">
                <a:solidFill>
                  <a:srgbClr val="000000"/>
                </a:solidFill>
                <a:latin typeface="Calibri" panose="020F0502020204030204" pitchFamily="34" charset="0"/>
              </a:rPr>
              <a:t>SourceBus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subbus</a:t>
            </a:r>
            <a:r>
              <a:rPr lang="en-US" sz="1800" dirty="0">
                <a:solidFill>
                  <a:srgbClr val="000000"/>
                </a:solidFill>
                <a:latin typeface="Calibri" panose="020F0502020204030204" pitchFamily="34" charset="0"/>
              </a:rPr>
              <a:t>) </a:t>
            </a:r>
          </a:p>
          <a:p>
            <a:pPr lvl="0">
              <a:defRPr/>
            </a:pPr>
            <a:r>
              <a:rPr lang="en-US" sz="1800" dirty="0">
                <a:solidFill>
                  <a:srgbClr val="000000"/>
                </a:solidFill>
                <a:latin typeface="Calibri" panose="020F0502020204030204" pitchFamily="34" charset="0"/>
              </a:rPr>
              <a:t>~ conns='delta wye' </a:t>
            </a:r>
            <a:r>
              <a:rPr lang="en-US" sz="1800" dirty="0" err="1">
                <a:solidFill>
                  <a:srgbClr val="000000"/>
                </a:solidFill>
                <a:latin typeface="Calibri" panose="020F0502020204030204" pitchFamily="34" charset="0"/>
              </a:rPr>
              <a:t>kvs</a:t>
            </a:r>
            <a:r>
              <a:rPr lang="en-US" sz="1800" dirty="0">
                <a:solidFill>
                  <a:srgbClr val="000000"/>
                </a:solidFill>
                <a:latin typeface="Calibri" panose="020F0502020204030204" pitchFamily="34" charset="0"/>
              </a:rPr>
              <a:t>=(115 12.47) </a:t>
            </a:r>
            <a:r>
              <a:rPr lang="en-US" sz="1800" dirty="0" err="1">
                <a:solidFill>
                  <a:srgbClr val="000000"/>
                </a:solidFill>
                <a:latin typeface="Calibri" panose="020F0502020204030204" pitchFamily="34" charset="0"/>
              </a:rPr>
              <a:t>kvas</a:t>
            </a:r>
            <a:r>
              <a:rPr lang="en-US" sz="1800" dirty="0">
                <a:solidFill>
                  <a:srgbClr val="000000"/>
                </a:solidFill>
                <a:latin typeface="Calibri" panose="020F0502020204030204" pitchFamily="34" charset="0"/>
              </a:rPr>
              <a:t>=(20000 20000) XHL=7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514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990600" y="2872434"/>
            <a:ext cx="4495800" cy="5565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a:t>
            </a:r>
            <a:r>
              <a:rPr lang="en-US" sz="2400" kern="0" dirty="0" err="1">
                <a:latin typeface="Times New Roman" panose="02020603050405020304" pitchFamily="18" charset="0"/>
                <a:cs typeface="Times New Roman" panose="02020603050405020304" pitchFamily="18" charset="0"/>
              </a:rPr>
              <a:t>transformer.subxfrm</a:t>
            </a:r>
            <a:endParaRPr lang="en-US" sz="24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287162" y="3364468"/>
            <a:ext cx="6332838" cy="369332"/>
          </a:xfrm>
          <a:prstGeom prst="rect">
            <a:avLst/>
          </a:prstGeom>
          <a:noFill/>
        </p:spPr>
        <p:txBody>
          <a:bodyPr wrap="square" rtlCol="0">
            <a:spAutoFit/>
          </a:bodyPr>
          <a:lstStyle/>
          <a:p>
            <a:pPr lvl="0" algn="just"/>
            <a:r>
              <a:rPr lang="en-US" sz="1800" dirty="0"/>
              <a:t>Defines a transformer object named </a:t>
            </a:r>
            <a:r>
              <a:rPr lang="en-US" sz="1800" dirty="0" err="1"/>
              <a:t>subxfrm</a:t>
            </a:r>
            <a:r>
              <a:rPr lang="en-US" sz="1800" dirty="0"/>
              <a:t>.</a:t>
            </a:r>
          </a:p>
        </p:txBody>
      </p:sp>
      <p:sp>
        <p:nvSpPr>
          <p:cNvPr id="16" name="Title 1"/>
          <p:cNvSpPr txBox="1">
            <a:spLocks/>
          </p:cNvSpPr>
          <p:nvPr/>
        </p:nvSpPr>
        <p:spPr bwMode="auto">
          <a:xfrm>
            <a:off x="990600" y="3747195"/>
            <a:ext cx="4495800" cy="5200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19" name="Title 1"/>
          <p:cNvSpPr txBox="1">
            <a:spLocks/>
          </p:cNvSpPr>
          <p:nvPr/>
        </p:nvSpPr>
        <p:spPr bwMode="auto">
          <a:xfrm>
            <a:off x="990600" y="4488597"/>
            <a:ext cx="4495800" cy="5406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windings</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81066" y="4964668"/>
            <a:ext cx="6332838" cy="369332"/>
          </a:xfrm>
          <a:prstGeom prst="rect">
            <a:avLst/>
          </a:prstGeom>
          <a:noFill/>
        </p:spPr>
        <p:txBody>
          <a:bodyPr wrap="square" rtlCol="0">
            <a:spAutoFit/>
          </a:bodyPr>
          <a:lstStyle/>
          <a:p>
            <a:pPr lvl="0" algn="just"/>
            <a:r>
              <a:rPr lang="en-US" sz="1800" dirty="0"/>
              <a:t>Specifies the total number of windings. Default is 2.</a:t>
            </a:r>
          </a:p>
        </p:txBody>
      </p:sp>
      <p:sp>
        <p:nvSpPr>
          <p:cNvPr id="21" name="TextBox 20"/>
          <p:cNvSpPr txBox="1"/>
          <p:nvPr/>
        </p:nvSpPr>
        <p:spPr>
          <a:xfrm>
            <a:off x="1287162" y="4126468"/>
            <a:ext cx="6332838" cy="369332"/>
          </a:xfrm>
          <a:prstGeom prst="rect">
            <a:avLst/>
          </a:prstGeom>
          <a:noFill/>
        </p:spPr>
        <p:txBody>
          <a:bodyPr wrap="square" rtlCol="0">
            <a:spAutoFit/>
          </a:bodyPr>
          <a:lstStyle/>
          <a:p>
            <a:pPr lvl="0" algn="just"/>
            <a:r>
              <a:rPr lang="en-US" sz="1800" dirty="0"/>
              <a:t>Specifies the number of phases. Default is 3.  </a:t>
            </a:r>
          </a:p>
        </p:txBody>
      </p:sp>
    </p:spTree>
    <p:extLst>
      <p:ext uri="{BB962C8B-B14F-4D97-AF65-F5344CB8AC3E}">
        <p14:creationId xmlns:p14="http://schemas.microsoft.com/office/powerpoint/2010/main" val="92034804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617508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Substation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696200"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Substation transformer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transformer.subxfrm</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buses=(</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conns='delta wye'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=(20000 20000) XHL=7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514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1370920" y="3733800"/>
            <a:ext cx="5334000" cy="474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000" i="1" kern="0" dirty="0">
                <a:latin typeface="Times New Roman" panose="02020603050405020304" pitchFamily="18" charset="0"/>
                <a:cs typeface="Times New Roman" panose="02020603050405020304" pitchFamily="18" charset="0"/>
              </a:rPr>
              <a:t>bus1: </a:t>
            </a:r>
            <a:r>
              <a:rPr lang="en-US" sz="2000" kern="0" dirty="0">
                <a:solidFill>
                  <a:schemeClr val="tx1"/>
                </a:solidFill>
                <a:latin typeface="Times New Roman" panose="02020603050405020304" pitchFamily="18" charset="0"/>
                <a:cs typeface="Times New Roman" panose="02020603050405020304" pitchFamily="18" charset="0"/>
              </a:rPr>
              <a:t>Specifies the name of bus for terminal 1.</a:t>
            </a:r>
          </a:p>
        </p:txBody>
      </p:sp>
      <p:sp>
        <p:nvSpPr>
          <p:cNvPr id="25" name="Title 1"/>
          <p:cNvSpPr txBox="1">
            <a:spLocks/>
          </p:cNvSpPr>
          <p:nvPr/>
        </p:nvSpPr>
        <p:spPr bwMode="auto">
          <a:xfrm>
            <a:off x="1371600" y="4107252"/>
            <a:ext cx="5334000" cy="447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000" i="1" kern="0" dirty="0">
                <a:latin typeface="Times New Roman" panose="02020603050405020304" pitchFamily="18" charset="0"/>
                <a:cs typeface="Times New Roman" panose="02020603050405020304" pitchFamily="18" charset="0"/>
              </a:rPr>
              <a:t>bus2: </a:t>
            </a:r>
            <a:r>
              <a:rPr lang="en-US" sz="2000" kern="0" dirty="0">
                <a:solidFill>
                  <a:schemeClr val="tx1"/>
                </a:solidFill>
                <a:latin typeface="Times New Roman" panose="02020603050405020304" pitchFamily="18" charset="0"/>
                <a:cs typeface="Times New Roman" panose="02020603050405020304" pitchFamily="18" charset="0"/>
              </a:rPr>
              <a:t>Specifies the name of bus for terminal 2.</a:t>
            </a:r>
          </a:p>
        </p:txBody>
      </p:sp>
      <p:sp>
        <p:nvSpPr>
          <p:cNvPr id="27" name="Title 1"/>
          <p:cNvSpPr txBox="1">
            <a:spLocks/>
          </p:cNvSpPr>
          <p:nvPr/>
        </p:nvSpPr>
        <p:spPr bwMode="auto">
          <a:xfrm>
            <a:off x="1054608" y="4456318"/>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conns='delta wye'</a:t>
            </a:r>
          </a:p>
        </p:txBody>
      </p:sp>
      <p:sp>
        <p:nvSpPr>
          <p:cNvPr id="28" name="TextBox 27"/>
          <p:cNvSpPr txBox="1"/>
          <p:nvPr/>
        </p:nvSpPr>
        <p:spPr>
          <a:xfrm>
            <a:off x="1447799" y="4916269"/>
            <a:ext cx="7052619" cy="646331"/>
          </a:xfrm>
          <a:prstGeom prst="rect">
            <a:avLst/>
          </a:prstGeom>
          <a:noFill/>
        </p:spPr>
        <p:txBody>
          <a:bodyPr wrap="square" rtlCol="0">
            <a:spAutoFit/>
          </a:bodyPr>
          <a:lstStyle/>
          <a:p>
            <a:pPr lvl="0" algn="just"/>
            <a:r>
              <a:rPr lang="en-US" sz="1800" dirty="0"/>
              <a:t>Specify that the connection of winding1 is ‘delta’, the connection of winding2 is ‘wye’.</a:t>
            </a:r>
          </a:p>
        </p:txBody>
      </p:sp>
      <p:sp>
        <p:nvSpPr>
          <p:cNvPr id="15" name="Title 1">
            <a:extLst>
              <a:ext uri="{FF2B5EF4-FFF2-40B4-BE49-F238E27FC236}">
                <a16:creationId xmlns:a16="http://schemas.microsoft.com/office/drawing/2014/main" id="{EE8E3440-9AD9-46DE-867B-17BB6CE15775}"/>
              </a:ext>
            </a:extLst>
          </p:cNvPr>
          <p:cNvSpPr txBox="1">
            <a:spLocks/>
          </p:cNvSpPr>
          <p:nvPr/>
        </p:nvSpPr>
        <p:spPr bwMode="auto">
          <a:xfrm>
            <a:off x="1030951" y="2870806"/>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buses=(SourceBus subbus)</a:t>
            </a:r>
          </a:p>
        </p:txBody>
      </p:sp>
      <p:sp>
        <p:nvSpPr>
          <p:cNvPr id="16" name="TextBox 15">
            <a:extLst>
              <a:ext uri="{FF2B5EF4-FFF2-40B4-BE49-F238E27FC236}">
                <a16:creationId xmlns:a16="http://schemas.microsoft.com/office/drawing/2014/main" id="{903AC266-8115-4E91-A480-BC5A48C81A59}"/>
              </a:ext>
            </a:extLst>
          </p:cNvPr>
          <p:cNvSpPr txBox="1"/>
          <p:nvPr/>
        </p:nvSpPr>
        <p:spPr>
          <a:xfrm>
            <a:off x="1335751" y="3380230"/>
            <a:ext cx="6612410" cy="369332"/>
          </a:xfrm>
          <a:prstGeom prst="rect">
            <a:avLst/>
          </a:prstGeom>
          <a:noFill/>
        </p:spPr>
        <p:txBody>
          <a:bodyPr wrap="square" rtlCol="0">
            <a:spAutoFit/>
          </a:bodyPr>
          <a:lstStyle/>
          <a:p>
            <a:pPr lvl="0" algn="just"/>
            <a:r>
              <a:rPr lang="en-US" sz="1800" dirty="0"/>
              <a:t>The above command equals: bus1=</a:t>
            </a:r>
            <a:r>
              <a:rPr lang="en-US" sz="1800" dirty="0" err="1"/>
              <a:t>SourceBus</a:t>
            </a:r>
            <a:r>
              <a:rPr lang="en-US" sz="1800" dirty="0"/>
              <a:t> bus2=subbus</a:t>
            </a:r>
          </a:p>
        </p:txBody>
      </p:sp>
    </p:spTree>
    <p:extLst>
      <p:ext uri="{BB962C8B-B14F-4D97-AF65-F5344CB8AC3E}">
        <p14:creationId xmlns:p14="http://schemas.microsoft.com/office/powerpoint/2010/main" val="181308126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617508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Substation transformer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7696200"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Substation transformer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transformer.subxfrm</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buses=(</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conns='delta wye'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=(20000 20000) XHL=7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5146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1014375" y="2882891"/>
            <a:ext cx="5334000" cy="400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kvs=(115 12.47)</a:t>
            </a:r>
          </a:p>
        </p:txBody>
      </p:sp>
      <p:sp>
        <p:nvSpPr>
          <p:cNvPr id="16" name="TextBox 15"/>
          <p:cNvSpPr txBox="1"/>
          <p:nvPr/>
        </p:nvSpPr>
        <p:spPr>
          <a:xfrm>
            <a:off x="1371600" y="3276600"/>
            <a:ext cx="7239000" cy="646331"/>
          </a:xfrm>
          <a:prstGeom prst="rect">
            <a:avLst/>
          </a:prstGeom>
          <a:noFill/>
        </p:spPr>
        <p:txBody>
          <a:bodyPr wrap="square" rtlCol="0">
            <a:spAutoFit/>
          </a:bodyPr>
          <a:lstStyle/>
          <a:p>
            <a:pPr lvl="0" algn="just"/>
            <a:r>
              <a:rPr lang="en-US" sz="1800" dirty="0"/>
              <a:t>Specify that the rated voltage of winding 1 is 115 kV. The rated voltage of winding 2 is 12.47kV. </a:t>
            </a:r>
          </a:p>
        </p:txBody>
      </p:sp>
      <p:sp>
        <p:nvSpPr>
          <p:cNvPr id="19" name="Title 1"/>
          <p:cNvSpPr txBox="1">
            <a:spLocks/>
          </p:cNvSpPr>
          <p:nvPr/>
        </p:nvSpPr>
        <p:spPr bwMode="auto">
          <a:xfrm>
            <a:off x="1035101" y="3810000"/>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kvas</a:t>
            </a:r>
            <a:r>
              <a:rPr lang="en-US" sz="2400" kern="0" dirty="0">
                <a:latin typeface="Times New Roman" panose="02020603050405020304" pitchFamily="18" charset="0"/>
                <a:cs typeface="Times New Roman" panose="02020603050405020304" pitchFamily="18" charset="0"/>
              </a:rPr>
              <a:t>=(20000 20000)</a:t>
            </a:r>
          </a:p>
        </p:txBody>
      </p:sp>
      <p:sp>
        <p:nvSpPr>
          <p:cNvPr id="20" name="TextBox 19"/>
          <p:cNvSpPr txBox="1"/>
          <p:nvPr/>
        </p:nvSpPr>
        <p:spPr>
          <a:xfrm>
            <a:off x="1371600" y="4310132"/>
            <a:ext cx="7239000" cy="646331"/>
          </a:xfrm>
          <a:prstGeom prst="rect">
            <a:avLst/>
          </a:prstGeom>
          <a:noFill/>
        </p:spPr>
        <p:txBody>
          <a:bodyPr wrap="square" rtlCol="0">
            <a:spAutoFit/>
          </a:bodyPr>
          <a:lstStyle/>
          <a:p>
            <a:pPr algn="just"/>
            <a:r>
              <a:rPr lang="en-US" sz="1800" dirty="0"/>
              <a:t>Specify that the base kVA rating of winding1 is 20000 kVA. The base kVA rating of winding2 is 20000kVA. </a:t>
            </a:r>
          </a:p>
        </p:txBody>
      </p:sp>
      <p:sp>
        <p:nvSpPr>
          <p:cNvPr id="21" name="Title 1"/>
          <p:cNvSpPr txBox="1">
            <a:spLocks/>
          </p:cNvSpPr>
          <p:nvPr/>
        </p:nvSpPr>
        <p:spPr bwMode="auto">
          <a:xfrm>
            <a:off x="1035101" y="4953000"/>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XHL</a:t>
            </a:r>
          </a:p>
        </p:txBody>
      </p:sp>
      <p:sp>
        <p:nvSpPr>
          <p:cNvPr id="22" name="TextBox 21"/>
          <p:cNvSpPr txBox="1"/>
          <p:nvPr/>
        </p:nvSpPr>
        <p:spPr>
          <a:xfrm>
            <a:off x="1400861" y="5486400"/>
            <a:ext cx="7052619" cy="369332"/>
          </a:xfrm>
          <a:prstGeom prst="rect">
            <a:avLst/>
          </a:prstGeom>
          <a:noFill/>
        </p:spPr>
        <p:txBody>
          <a:bodyPr wrap="square" rtlCol="0">
            <a:spAutoFit/>
          </a:bodyPr>
          <a:lstStyle/>
          <a:p>
            <a:pPr algn="just"/>
            <a:r>
              <a:rPr lang="en-US" sz="1800" dirty="0"/>
              <a:t>Specify the percent reactance high‐to‐low (winding 1 to winding 2).</a:t>
            </a:r>
          </a:p>
        </p:txBody>
      </p:sp>
    </p:spTree>
    <p:extLst>
      <p:ext uri="{BB962C8B-B14F-4D97-AF65-F5344CB8AC3E}">
        <p14:creationId xmlns:p14="http://schemas.microsoft.com/office/powerpoint/2010/main" val="11072123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0796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Linecode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8153400" cy="1569660"/>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Define a </a:t>
            </a:r>
            <a:r>
              <a:rPr lang="en-US" sz="1600" dirty="0" err="1">
                <a:solidFill>
                  <a:srgbClr val="000000"/>
                </a:solidFill>
                <a:latin typeface="Calibri" panose="020F0502020204030204" pitchFamily="34" charset="0"/>
              </a:rPr>
              <a:t>linecode</a:t>
            </a:r>
            <a:r>
              <a:rPr lang="en-US" sz="1600" dirty="0">
                <a:solidFill>
                  <a:srgbClr val="000000"/>
                </a:solidFill>
                <a:latin typeface="Calibri" panose="020F0502020204030204" pitchFamily="34" charset="0"/>
              </a:rPr>
              <a:t> for the lines - unbalanced 336 MCM ACSR connection </a:t>
            </a:r>
          </a:p>
          <a:p>
            <a:pPr lvl="0">
              <a:defRPr/>
            </a:pPr>
            <a:r>
              <a:rPr lang="en-US" sz="1600" dirty="0">
                <a:solidFill>
                  <a:srgbClr val="000000"/>
                </a:solidFill>
                <a:latin typeface="Calibri" panose="020F0502020204030204" pitchFamily="34" charset="0"/>
              </a:rPr>
              <a:t>New linecode.336matrix </a:t>
            </a:r>
            <a:r>
              <a:rPr lang="en-US" sz="1600" dirty="0" err="1">
                <a:solidFill>
                  <a:srgbClr val="000000"/>
                </a:solidFill>
                <a:latin typeface="Calibri" panose="020F0502020204030204" pitchFamily="34" charset="0"/>
              </a:rPr>
              <a:t>nphases</a:t>
            </a:r>
            <a:r>
              <a:rPr lang="en-US" sz="1600" dirty="0">
                <a:solidFill>
                  <a:srgbClr val="000000"/>
                </a:solidFill>
                <a:latin typeface="Calibri" panose="020F0502020204030204" pitchFamily="34" charset="0"/>
              </a:rPr>
              <a:t>=3                                       </a:t>
            </a:r>
          </a:p>
          <a:p>
            <a:pPr lvl="0">
              <a:defRPr/>
            </a:pP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rmatrix</a:t>
            </a:r>
            <a:r>
              <a:rPr lang="en-US" sz="1600" dirty="0">
                <a:solidFill>
                  <a:srgbClr val="000000"/>
                </a:solidFill>
                <a:latin typeface="Calibri" panose="020F0502020204030204" pitchFamily="34" charset="0"/>
              </a:rPr>
              <a:t>=(0.0868455 | 0.0298305 0.0887966 | 0.0288883 0.0298305 0.0868455) </a:t>
            </a:r>
          </a:p>
          <a:p>
            <a:pPr lvl="0">
              <a:defRPr/>
            </a:pPr>
            <a:r>
              <a:rPr lang="en-US" sz="1600" dirty="0">
                <a:solidFill>
                  <a:srgbClr val="000000"/>
                </a:solidFill>
                <a:latin typeface="Calibri" panose="020F0502020204030204" pitchFamily="34" charset="0"/>
              </a:rPr>
              <a:t>~ xmatrix=(0.2025449 | 0.0847210 0.1961452 | 0.0719161 0.0847210 0.2025449) </a:t>
            </a:r>
          </a:p>
          <a:p>
            <a:pPr lvl="0">
              <a:defRPr/>
            </a:pP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cmatrix</a:t>
            </a:r>
            <a:r>
              <a:rPr lang="en-US" sz="1600" dirty="0">
                <a:solidFill>
                  <a:srgbClr val="000000"/>
                </a:solidFill>
                <a:latin typeface="Calibri" panose="020F0502020204030204" pitchFamily="34" charset="0"/>
              </a:rPr>
              <a:t>=(2.74 | -0.70 2.96| -0.34 -0.71 2.74) </a:t>
            </a:r>
          </a:p>
          <a:p>
            <a:pPr lvl="0">
              <a:defRPr/>
            </a:pP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Normamps</a:t>
            </a:r>
            <a:r>
              <a:rPr lang="en-US" sz="1600" dirty="0">
                <a:solidFill>
                  <a:srgbClr val="000000"/>
                </a:solidFill>
                <a:latin typeface="Calibri" panose="020F0502020204030204" pitchFamily="34" charset="0"/>
              </a:rPr>
              <a:t> = 400  </a:t>
            </a:r>
            <a:r>
              <a:rPr lang="en-US" sz="1600" dirty="0" err="1">
                <a:solidFill>
                  <a:srgbClr val="000000"/>
                </a:solidFill>
                <a:latin typeface="Calibri" panose="020F0502020204030204" pitchFamily="34" charset="0"/>
              </a:rPr>
              <a:t>Emergamps</a:t>
            </a:r>
            <a:r>
              <a:rPr lang="en-US" sz="1600" dirty="0">
                <a:solidFill>
                  <a:srgbClr val="000000"/>
                </a:solidFill>
                <a:latin typeface="Calibri" panose="020F0502020204030204" pitchFamily="34" charset="0"/>
              </a:rPr>
              <a:t>=600 </a:t>
            </a:r>
            <a:endParaRPr kumimoji="0" lang="en-US" sz="1600" b="0" i="0" u="none" strike="noStrike" kern="1200" cap="none" spc="0" normalizeH="0" baseline="0" noProof="0" dirty="0">
              <a:ln>
                <a:noFill/>
              </a:ln>
              <a:solidFill>
                <a:srgbClr val="000000"/>
              </a:solidFill>
              <a:effectLst/>
              <a:uLnTx/>
              <a:uFillTx/>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00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993689" y="3580804"/>
            <a:ext cx="4495800" cy="4582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linecode.336matrix</a:t>
            </a:r>
          </a:p>
        </p:txBody>
      </p:sp>
      <p:sp>
        <p:nvSpPr>
          <p:cNvPr id="23" name="TextBox 22"/>
          <p:cNvSpPr txBox="1"/>
          <p:nvPr/>
        </p:nvSpPr>
        <p:spPr>
          <a:xfrm>
            <a:off x="1371600" y="3947015"/>
            <a:ext cx="6332838" cy="369332"/>
          </a:xfrm>
          <a:prstGeom prst="rect">
            <a:avLst/>
          </a:prstGeom>
          <a:noFill/>
        </p:spPr>
        <p:txBody>
          <a:bodyPr wrap="square" rtlCol="0">
            <a:spAutoFit/>
          </a:bodyPr>
          <a:lstStyle/>
          <a:p>
            <a:pPr lvl="0" algn="just"/>
            <a:r>
              <a:rPr lang="en-US" sz="1800" dirty="0"/>
              <a:t>Defines a </a:t>
            </a:r>
            <a:r>
              <a:rPr lang="en-US" sz="1800" dirty="0" err="1"/>
              <a:t>linecode</a:t>
            </a:r>
            <a:r>
              <a:rPr lang="en-US" sz="1800" dirty="0"/>
              <a:t> object named 336matrix.</a:t>
            </a:r>
          </a:p>
        </p:txBody>
      </p:sp>
      <p:sp>
        <p:nvSpPr>
          <p:cNvPr id="24" name="Title 1"/>
          <p:cNvSpPr txBox="1">
            <a:spLocks/>
          </p:cNvSpPr>
          <p:nvPr/>
        </p:nvSpPr>
        <p:spPr bwMode="auto">
          <a:xfrm>
            <a:off x="993689" y="4249345"/>
            <a:ext cx="4495800" cy="405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nphases</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371600" y="4629090"/>
            <a:ext cx="6332838" cy="369332"/>
          </a:xfrm>
          <a:prstGeom prst="rect">
            <a:avLst/>
          </a:prstGeom>
          <a:noFill/>
        </p:spPr>
        <p:txBody>
          <a:bodyPr wrap="square" rtlCol="0">
            <a:spAutoFit/>
          </a:bodyPr>
          <a:lstStyle/>
          <a:p>
            <a:pPr lvl="0" algn="just"/>
            <a:r>
              <a:rPr lang="en-US" sz="1800" dirty="0"/>
              <a:t>Specifies the number of phases. Default = 3.</a:t>
            </a:r>
          </a:p>
        </p:txBody>
      </p:sp>
    </p:spTree>
    <p:extLst>
      <p:ext uri="{BB962C8B-B14F-4D97-AF65-F5344CB8AC3E}">
        <p14:creationId xmlns:p14="http://schemas.microsoft.com/office/powerpoint/2010/main" val="254718727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0796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Linecode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8153400"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for the lines - unbalanced 336 MCM ACSR connection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linecode.336matrix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nphases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=(0.0868455 | 0.0298305 0.0887966 | 0.0288883 0.0298305 0.0868455)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xmatrix=(0.2025449 | 0.0847210 0.1961452 | 0.0719161 0.0847210 0.2025449)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=(2.74 | -0.70 2.96| -0.34 -0.71 2.74)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Normamps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Emergamps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00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6" name="Title 1"/>
          <p:cNvSpPr txBox="1">
            <a:spLocks/>
          </p:cNvSpPr>
          <p:nvPr/>
        </p:nvSpPr>
        <p:spPr bwMode="auto">
          <a:xfrm>
            <a:off x="993689" y="3547274"/>
            <a:ext cx="4495800" cy="4151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rmatrix</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7" name="TextBox 26"/>
          <p:cNvSpPr txBox="1"/>
          <p:nvPr/>
        </p:nvSpPr>
        <p:spPr>
          <a:xfrm>
            <a:off x="1360018" y="3962400"/>
            <a:ext cx="7555382" cy="1200329"/>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Series resistance matrix, in ohms per unit length. The order of matrices expected is the number of phases. The matrices may be entered in lower triangle form or full matrix. The result is always symmetrical.</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The "|" separates rows.</a:t>
            </a:r>
          </a:p>
        </p:txBody>
      </p:sp>
      <p:sp>
        <p:nvSpPr>
          <p:cNvPr id="15" name="Title 1"/>
          <p:cNvSpPr txBox="1">
            <a:spLocks/>
          </p:cNvSpPr>
          <p:nvPr/>
        </p:nvSpPr>
        <p:spPr bwMode="auto">
          <a:xfrm>
            <a:off x="993689" y="5147474"/>
            <a:ext cx="4495800" cy="4151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dirty="0">
                <a:latin typeface="Times New Roman" panose="02020603050405020304" pitchFamily="18" charset="0"/>
                <a:cs typeface="Times New Roman" panose="02020603050405020304" pitchFamily="18" charset="0"/>
              </a:rPr>
              <a:t>x</a:t>
            </a: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matrix</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6" name="TextBox 15"/>
          <p:cNvSpPr txBox="1"/>
          <p:nvPr/>
        </p:nvSpPr>
        <p:spPr>
          <a:xfrm>
            <a:off x="1357580" y="5534561"/>
            <a:ext cx="7555382" cy="369332"/>
          </a:xfrm>
          <a:prstGeom prst="rect">
            <a:avLst/>
          </a:prstGeom>
          <a:noFill/>
        </p:spPr>
        <p:txBody>
          <a:bodyPr wrap="square" rtlCol="0">
            <a:spAutoFit/>
          </a:bodyPr>
          <a:lstStyle/>
          <a:p>
            <a:pPr lvl="0" algn="just"/>
            <a:r>
              <a:rPr lang="en-US" sz="1800" dirty="0">
                <a:solidFill>
                  <a:srgbClr val="000000"/>
                </a:solidFill>
              </a:rPr>
              <a:t>Series reactance matrix, in ohms per unit length. Si</a:t>
            </a:r>
            <a:r>
              <a:rPr kumimoji="0" lang="en-US" sz="1800" b="0" i="0" u="none" strike="noStrike" kern="1200" cap="none" spc="0" normalizeH="0" baseline="0" noProof="0" dirty="0" err="1">
                <a:ln>
                  <a:noFill/>
                </a:ln>
                <a:solidFill>
                  <a:srgbClr val="000000"/>
                </a:solidFill>
                <a:effectLst/>
                <a:uLnTx/>
                <a:uFillTx/>
              </a:rPr>
              <a:t>milar</a:t>
            </a:r>
            <a:r>
              <a:rPr kumimoji="0" lang="en-US" sz="1800" b="0" i="0" u="none" strike="noStrike" kern="1200" cap="none" spc="0" normalizeH="0" noProof="0" dirty="0">
                <a:ln>
                  <a:noFill/>
                </a:ln>
                <a:solidFill>
                  <a:srgbClr val="000000"/>
                </a:solidFill>
                <a:effectLst/>
                <a:uLnTx/>
                <a:uFillTx/>
              </a:rPr>
              <a:t> with </a:t>
            </a:r>
            <a:r>
              <a:rPr kumimoji="0" lang="en-US" sz="1800" b="0" i="0" u="none" strike="noStrike" kern="1200" cap="none" spc="0" normalizeH="0" noProof="0" dirty="0" err="1">
                <a:ln>
                  <a:noFill/>
                </a:ln>
                <a:solidFill>
                  <a:srgbClr val="000000"/>
                </a:solidFill>
                <a:effectLst/>
                <a:uLnTx/>
                <a:uFillTx/>
              </a:rPr>
              <a:t>rmatrix</a:t>
            </a:r>
            <a:r>
              <a:rPr kumimoji="0" lang="en-US" sz="1800" b="0" i="0" u="none" strike="noStrike" kern="1200" cap="none" spc="0" normalizeH="0" baseline="0" noProof="0" dirty="0">
                <a:ln>
                  <a:noFill/>
                </a:ln>
                <a:solidFill>
                  <a:srgbClr val="000000"/>
                </a:solidFill>
                <a:effectLst/>
                <a:uLnTx/>
                <a:uFillTx/>
              </a:rPr>
              <a:t>.</a:t>
            </a:r>
          </a:p>
        </p:txBody>
      </p:sp>
    </p:spTree>
    <p:extLst>
      <p:ext uri="{BB962C8B-B14F-4D97-AF65-F5344CB8AC3E}">
        <p14:creationId xmlns:p14="http://schemas.microsoft.com/office/powerpoint/2010/main" val="258242216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0796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Linecode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8153400"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for the lines - unbalanced 336 MCM ACSR connection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linecode.336matrix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nphases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=(0.0868455 | 0.0298305 0.0887966 | 0.0288883 0.0298305 0.0868455)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xmatrix=(0.2025449 | 0.0847210 0.1961452 | 0.0719161 0.0847210 0.2025449)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=(2.74 | -0.70 2.96| -0.34 -0.71 2.74)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Normamps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Emergamps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00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6" name="Title 1"/>
          <p:cNvSpPr txBox="1">
            <a:spLocks/>
          </p:cNvSpPr>
          <p:nvPr/>
        </p:nvSpPr>
        <p:spPr bwMode="auto">
          <a:xfrm>
            <a:off x="993689" y="3623474"/>
            <a:ext cx="4495800" cy="4151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0" dirty="0" err="1">
                <a:latin typeface="Times New Roman" panose="02020603050405020304" pitchFamily="18" charset="0"/>
                <a:cs typeface="Times New Roman" panose="02020603050405020304" pitchFamily="18" charset="0"/>
              </a:rPr>
              <a:t>c</a:t>
            </a: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matrix</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7" name="TextBox 26"/>
          <p:cNvSpPr txBox="1"/>
          <p:nvPr/>
        </p:nvSpPr>
        <p:spPr>
          <a:xfrm>
            <a:off x="1360018" y="4010561"/>
            <a:ext cx="7555382" cy="1200329"/>
          </a:xfrm>
          <a:prstGeom prst="rect">
            <a:avLst/>
          </a:prstGeom>
          <a:noFill/>
        </p:spPr>
        <p:txBody>
          <a:bodyPr wrap="square" rtlCol="0">
            <a:spAutoFit/>
          </a:bodyPr>
          <a:lstStyle/>
          <a:p>
            <a:pPr lvl="0" algn="just"/>
            <a:r>
              <a:rPr lang="en-US" sz="1800" dirty="0">
                <a:solidFill>
                  <a:srgbClr val="000000"/>
                </a:solidFill>
              </a:rPr>
              <a:t>Shunt nodal capacitance matrix, in </a:t>
            </a:r>
            <a:r>
              <a:rPr lang="en-US" sz="1800" dirty="0" err="1">
                <a:solidFill>
                  <a:srgbClr val="000000"/>
                </a:solidFill>
              </a:rPr>
              <a:t>nanofarads</a:t>
            </a:r>
            <a:r>
              <a:rPr lang="en-US" sz="1800" dirty="0">
                <a:solidFill>
                  <a:srgbClr val="000000"/>
                </a:solidFill>
              </a:rPr>
              <a:t> per unit length. The order of matrices expected is the number of phases. The matrices may be entered in lower triangle form or full matrix. The result is always symmetrical.</a:t>
            </a:r>
          </a:p>
          <a:p>
            <a:pPr lvl="0" algn="just"/>
            <a:r>
              <a:rPr lang="en-US" sz="1800" dirty="0">
                <a:solidFill>
                  <a:srgbClr val="000000"/>
                </a:solidFill>
              </a:rPr>
              <a:t>The "|" separates rows.</a:t>
            </a:r>
          </a:p>
        </p:txBody>
      </p:sp>
    </p:spTree>
    <p:extLst>
      <p:ext uri="{BB962C8B-B14F-4D97-AF65-F5344CB8AC3E}">
        <p14:creationId xmlns:p14="http://schemas.microsoft.com/office/powerpoint/2010/main" val="324711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94453"/>
            <a:ext cx="4452938" cy="4190615"/>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29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Export</a:t>
            </a:r>
          </a:p>
        </p:txBody>
      </p:sp>
      <p:sp>
        <p:nvSpPr>
          <p:cNvPr id="9" name="Rectangle 8"/>
          <p:cNvSpPr/>
          <p:nvPr/>
        </p:nvSpPr>
        <p:spPr bwMode="auto">
          <a:xfrm>
            <a:off x="1219200" y="2151460"/>
            <a:ext cx="1905000" cy="2107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0" name="Picture 9"/>
          <p:cNvPicPr>
            <a:picLocks noChangeAspect="1"/>
          </p:cNvPicPr>
          <p:nvPr/>
        </p:nvPicPr>
        <p:blipFill>
          <a:blip r:embed="rId4"/>
          <a:stretch>
            <a:fillRect/>
          </a:stretch>
        </p:blipFill>
        <p:spPr>
          <a:xfrm>
            <a:off x="5257800" y="1560731"/>
            <a:ext cx="3429000" cy="2401669"/>
          </a:xfrm>
          <a:prstGeom prst="rect">
            <a:avLst/>
          </a:prstGeom>
        </p:spPr>
      </p:pic>
      <p:sp>
        <p:nvSpPr>
          <p:cNvPr id="11" name="Rectangle 10"/>
          <p:cNvSpPr/>
          <p:nvPr/>
        </p:nvSpPr>
        <p:spPr bwMode="auto">
          <a:xfrm>
            <a:off x="6667500" y="2438400"/>
            <a:ext cx="1905000" cy="2107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2" name="Straight Arrow Connector 11"/>
          <p:cNvCxnSpPr/>
          <p:nvPr/>
        </p:nvCxnSpPr>
        <p:spPr bwMode="auto">
          <a:xfrm>
            <a:off x="3276600" y="2362200"/>
            <a:ext cx="3276600" cy="171078"/>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pic>
        <p:nvPicPr>
          <p:cNvPr id="17" name="Picture 16"/>
          <p:cNvPicPr>
            <a:picLocks noChangeAspect="1"/>
          </p:cNvPicPr>
          <p:nvPr/>
        </p:nvPicPr>
        <p:blipFill>
          <a:blip r:embed="rId5"/>
          <a:stretch>
            <a:fillRect/>
          </a:stretch>
        </p:blipFill>
        <p:spPr>
          <a:xfrm>
            <a:off x="5257800" y="4293399"/>
            <a:ext cx="3223633" cy="1726401"/>
          </a:xfrm>
          <a:prstGeom prst="rect">
            <a:avLst/>
          </a:prstGeom>
        </p:spPr>
      </p:pic>
      <p:cxnSp>
        <p:nvCxnSpPr>
          <p:cNvPr id="19" name="Straight Arrow Connector 18"/>
          <p:cNvCxnSpPr/>
          <p:nvPr/>
        </p:nvCxnSpPr>
        <p:spPr bwMode="auto">
          <a:xfrm flipH="1">
            <a:off x="6934200" y="2743200"/>
            <a:ext cx="228600" cy="1533919"/>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spTree>
    <p:extLst>
      <p:ext uri="{BB962C8B-B14F-4D97-AF65-F5344CB8AC3E}">
        <p14:creationId xmlns:p14="http://schemas.microsoft.com/office/powerpoint/2010/main" val="340112204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0796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Linecode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8153400"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for the lines - unbalanced 336 MCM ACSR connection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linecode.336matrix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nphases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=(0.0868455 | 0.0298305 0.0887966 | 0.0288883 0.0298305 0.0868455)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xmatrix=(0.2025449 | 0.0847210 0.1961452 | 0.0719161 0.0847210 0.2025449)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cmatrix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=(2.74 | -0.70 2.96| -0.34 -0.71 2.74)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Normamps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Emergamps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00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93689" y="3581400"/>
            <a:ext cx="4495800" cy="4151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Normamps</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6" name="TextBox 15"/>
          <p:cNvSpPr txBox="1"/>
          <p:nvPr/>
        </p:nvSpPr>
        <p:spPr>
          <a:xfrm>
            <a:off x="1357580" y="3968487"/>
            <a:ext cx="7555382"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the normal ampacity, in amperes.</a:t>
            </a:r>
          </a:p>
        </p:txBody>
      </p:sp>
      <p:sp>
        <p:nvSpPr>
          <p:cNvPr id="13" name="Title 1"/>
          <p:cNvSpPr txBox="1">
            <a:spLocks/>
          </p:cNvSpPr>
          <p:nvPr/>
        </p:nvSpPr>
        <p:spPr bwMode="auto">
          <a:xfrm>
            <a:off x="990600" y="4249951"/>
            <a:ext cx="4495800" cy="5201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Emergamps</a:t>
            </a:r>
            <a:endParaRPr lang="en-US" sz="2800" kern="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357580" y="4730657"/>
            <a:ext cx="7205019" cy="369332"/>
          </a:xfrm>
          <a:prstGeom prst="rect">
            <a:avLst/>
          </a:prstGeom>
          <a:noFill/>
        </p:spPr>
        <p:txBody>
          <a:bodyPr wrap="square" rtlCol="0">
            <a:spAutoFit/>
          </a:bodyPr>
          <a:lstStyle/>
          <a:p>
            <a:pPr lvl="0" algn="just"/>
            <a:r>
              <a:rPr lang="en-US" sz="1800" dirty="0"/>
              <a:t>Specifies the emergency ampacity, in amperes.</a:t>
            </a:r>
          </a:p>
        </p:txBody>
      </p:sp>
    </p:spTree>
    <p:extLst>
      <p:ext uri="{BB962C8B-B14F-4D97-AF65-F5344CB8AC3E}">
        <p14:creationId xmlns:p14="http://schemas.microsoft.com/office/powerpoint/2010/main" val="304710720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392767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8153400" cy="1200329"/>
          </a:xfrm>
          <a:prstGeom prst="rect">
            <a:avLst/>
          </a:prstGeom>
        </p:spPr>
        <p:txBody>
          <a:bodyPr wrap="square">
            <a:spAutoFit/>
          </a:bodyPr>
          <a:lstStyle/>
          <a:p>
            <a:pPr lvl="0">
              <a:defRPr/>
            </a:pPr>
            <a:r>
              <a:rPr lang="en-US" sz="1800" dirty="0">
                <a:solidFill>
                  <a:srgbClr val="000000"/>
                </a:solidFill>
                <a:latin typeface="Calibri" panose="020F0502020204030204" pitchFamily="34" charset="0"/>
              </a:rPr>
              <a:t>// Define the lines </a:t>
            </a:r>
          </a:p>
          <a:p>
            <a:pPr lvl="0">
              <a:defRPr/>
            </a:pPr>
            <a:r>
              <a:rPr lang="en-US" sz="1800" dirty="0">
                <a:solidFill>
                  <a:srgbClr val="000000"/>
                </a:solidFill>
                <a:latin typeface="Calibri" panose="020F0502020204030204" pitchFamily="34" charset="0"/>
              </a:rPr>
              <a:t>New line.line1 bus1=</a:t>
            </a:r>
            <a:r>
              <a:rPr lang="en-US" sz="1800" dirty="0" err="1">
                <a:solidFill>
                  <a:srgbClr val="000000"/>
                </a:solidFill>
                <a:latin typeface="Calibri" panose="020F0502020204030204" pitchFamily="34" charset="0"/>
              </a:rPr>
              <a:t>subbus</a:t>
            </a:r>
            <a:r>
              <a:rPr lang="en-US" sz="1800" dirty="0">
                <a:solidFill>
                  <a:srgbClr val="000000"/>
                </a:solidFill>
                <a:latin typeface="Calibri" panose="020F0502020204030204" pitchFamily="34" charset="0"/>
              </a:rPr>
              <a:t> bus2=loadbus1 </a:t>
            </a:r>
            <a:r>
              <a:rPr lang="en-US" sz="1800" dirty="0" err="1">
                <a:solidFill>
                  <a:srgbClr val="000000"/>
                </a:solidFill>
                <a:latin typeface="Calibri" panose="020F0502020204030204" pitchFamily="34" charset="0"/>
              </a:rPr>
              <a:t>linecode</a:t>
            </a:r>
            <a:r>
              <a:rPr lang="en-US" sz="1800" dirty="0">
                <a:solidFill>
                  <a:srgbClr val="000000"/>
                </a:solidFill>
                <a:latin typeface="Calibri" panose="020F0502020204030204" pitchFamily="34" charset="0"/>
              </a:rPr>
              <a:t>=336matrix length=10 units=</a:t>
            </a:r>
            <a:r>
              <a:rPr lang="en-US" sz="1800" dirty="0" err="1">
                <a:solidFill>
                  <a:srgbClr val="000000"/>
                </a:solidFill>
                <a:latin typeface="Calibri" panose="020F0502020204030204" pitchFamily="34" charset="0"/>
              </a:rPr>
              <a:t>kft</a:t>
            </a:r>
            <a:r>
              <a:rPr lang="en-US" sz="1800" dirty="0">
                <a:solidFill>
                  <a:srgbClr val="000000"/>
                </a:solidFill>
                <a:latin typeface="Calibri" panose="020F0502020204030204" pitchFamily="34" charset="0"/>
              </a:rPr>
              <a:t> </a:t>
            </a:r>
          </a:p>
          <a:p>
            <a:pPr lvl="0">
              <a:defRPr/>
            </a:pPr>
            <a:r>
              <a:rPr lang="en-US" sz="1800" dirty="0">
                <a:solidFill>
                  <a:srgbClr val="000000"/>
                </a:solidFill>
                <a:latin typeface="Calibri" panose="020F0502020204030204" pitchFamily="34" charset="0"/>
              </a:rPr>
              <a:t>New line.line2 loadbus1 loadbus2 336matrix 10                                                         </a:t>
            </a:r>
          </a:p>
          <a:p>
            <a:pPr lvl="0">
              <a:defRPr/>
            </a:pPr>
            <a:r>
              <a:rPr lang="en-US" sz="1800" dirty="0">
                <a:solidFill>
                  <a:srgbClr val="000000"/>
                </a:solidFill>
                <a:latin typeface="Calibri" panose="020F0502020204030204" pitchFamily="34" charset="0"/>
              </a:rPr>
              <a:t>New line.line3 Loadbus2 loadbus3 336matrix 20</a:t>
            </a:r>
            <a:endParaRPr kumimoji="0" lang="en-US" sz="1800" b="0" i="0" u="none" strike="noStrike" kern="1200" cap="none" spc="0" normalizeH="0" baseline="0" noProof="0" dirty="0">
              <a:ln>
                <a:noFill/>
              </a:ln>
              <a:solidFill>
                <a:srgbClr val="000000"/>
              </a:solidFill>
              <a:effectLst/>
              <a:uLnTx/>
              <a:uFillTx/>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1123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9" name="Title 1"/>
          <p:cNvSpPr txBox="1">
            <a:spLocks/>
          </p:cNvSpPr>
          <p:nvPr/>
        </p:nvSpPr>
        <p:spPr bwMode="auto">
          <a:xfrm>
            <a:off x="993689" y="3216030"/>
            <a:ext cx="4495800" cy="4984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line.l1</a:t>
            </a:r>
          </a:p>
        </p:txBody>
      </p:sp>
      <p:sp>
        <p:nvSpPr>
          <p:cNvPr id="20" name="TextBox 19"/>
          <p:cNvSpPr txBox="1"/>
          <p:nvPr/>
        </p:nvSpPr>
        <p:spPr>
          <a:xfrm>
            <a:off x="1287162" y="3646978"/>
            <a:ext cx="6332838" cy="369332"/>
          </a:xfrm>
          <a:prstGeom prst="rect">
            <a:avLst/>
          </a:prstGeom>
          <a:noFill/>
        </p:spPr>
        <p:txBody>
          <a:bodyPr wrap="square" rtlCol="0">
            <a:spAutoFit/>
          </a:bodyPr>
          <a:lstStyle/>
          <a:p>
            <a:pPr lvl="0" algn="just"/>
            <a:r>
              <a:rPr lang="en-US" sz="1800" dirty="0"/>
              <a:t>Defines a line object named l1.</a:t>
            </a:r>
          </a:p>
        </p:txBody>
      </p:sp>
      <p:sp>
        <p:nvSpPr>
          <p:cNvPr id="21" name="Title 1"/>
          <p:cNvSpPr txBox="1">
            <a:spLocks/>
          </p:cNvSpPr>
          <p:nvPr/>
        </p:nvSpPr>
        <p:spPr bwMode="auto">
          <a:xfrm>
            <a:off x="993689" y="3924446"/>
            <a:ext cx="4495800" cy="5200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22" name="Title 1"/>
          <p:cNvSpPr txBox="1">
            <a:spLocks/>
          </p:cNvSpPr>
          <p:nvPr/>
        </p:nvSpPr>
        <p:spPr bwMode="auto">
          <a:xfrm>
            <a:off x="993689" y="4680780"/>
            <a:ext cx="4495800" cy="4660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Bus2</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287162" y="5086290"/>
            <a:ext cx="6332838" cy="369332"/>
          </a:xfrm>
          <a:prstGeom prst="rect">
            <a:avLst/>
          </a:prstGeom>
          <a:noFill/>
        </p:spPr>
        <p:txBody>
          <a:bodyPr wrap="square" rtlCol="0">
            <a:spAutoFit/>
          </a:bodyPr>
          <a:lstStyle/>
          <a:p>
            <a:pPr lvl="0" algn="just"/>
            <a:r>
              <a:rPr lang="en-US" sz="1800" dirty="0"/>
              <a:t>Specifies the name of bus for terminal 2.</a:t>
            </a:r>
          </a:p>
        </p:txBody>
      </p:sp>
      <p:sp>
        <p:nvSpPr>
          <p:cNvPr id="24" name="TextBox 23"/>
          <p:cNvSpPr txBox="1"/>
          <p:nvPr/>
        </p:nvSpPr>
        <p:spPr>
          <a:xfrm>
            <a:off x="1290820" y="4366634"/>
            <a:ext cx="6332838" cy="369332"/>
          </a:xfrm>
          <a:prstGeom prst="rect">
            <a:avLst/>
          </a:prstGeom>
          <a:noFill/>
        </p:spPr>
        <p:txBody>
          <a:bodyPr wrap="square" rtlCol="0">
            <a:spAutoFit/>
          </a:bodyPr>
          <a:lstStyle/>
          <a:p>
            <a:pPr lvl="0" algn="just"/>
            <a:r>
              <a:rPr lang="en-US" sz="1800" dirty="0"/>
              <a:t>Specifies the name of bus for terminal 1.</a:t>
            </a:r>
          </a:p>
        </p:txBody>
      </p:sp>
    </p:spTree>
    <p:extLst>
      <p:ext uri="{BB962C8B-B14F-4D97-AF65-F5344CB8AC3E}">
        <p14:creationId xmlns:p14="http://schemas.microsoft.com/office/powerpoint/2010/main" val="330620055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392767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Line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91838"/>
            <a:ext cx="81534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the lines </a:t>
            </a:r>
          </a:p>
          <a:p>
            <a:pPr lvl="0">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line.line1 bus1=</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subbus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bus2=loadbus1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=336matrix length=</a:t>
            </a:r>
            <a:r>
              <a:rPr lang="en-US" sz="1800" dirty="0">
                <a:solidFill>
                  <a:srgbClr val="000000"/>
                </a:solidFill>
                <a:latin typeface="Calibri" panose="020F0502020204030204" pitchFamily="34" charset="0"/>
              </a:rPr>
              <a:t>10 units=</a:t>
            </a:r>
            <a:r>
              <a:rPr lang="en-US" sz="1800" dirty="0" err="1">
                <a:solidFill>
                  <a:srgbClr val="000000"/>
                </a:solidFill>
                <a:latin typeface="Calibri" panose="020F0502020204030204" pitchFamily="34" charset="0"/>
              </a:rPr>
              <a:t>kft</a:t>
            </a:r>
            <a:r>
              <a:rPr lang="en-US" sz="1800" dirty="0">
                <a:solidFill>
                  <a:srgbClr val="000000"/>
                </a:solidFill>
                <a:latin typeface="Calibri" panose="020F0502020204030204" pitchFamily="34"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line.line2 loadbus1 loadbus2 336matrix 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line.line3 Loadbus2 loadbus3 336matrix 20</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1123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90600" y="3248432"/>
            <a:ext cx="4495800" cy="4691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LineCode</a:t>
            </a:r>
          </a:p>
        </p:txBody>
      </p:sp>
      <p:sp>
        <p:nvSpPr>
          <p:cNvPr id="16" name="TextBox 15"/>
          <p:cNvSpPr txBox="1"/>
          <p:nvPr/>
        </p:nvSpPr>
        <p:spPr>
          <a:xfrm>
            <a:off x="1295400" y="3665609"/>
            <a:ext cx="7315200" cy="646331"/>
          </a:xfrm>
          <a:prstGeom prst="rect">
            <a:avLst/>
          </a:prstGeom>
          <a:noFill/>
        </p:spPr>
        <p:txBody>
          <a:bodyPr wrap="square" rtlCol="0">
            <a:spAutoFit/>
          </a:bodyPr>
          <a:lstStyle/>
          <a:p>
            <a:pPr lvl="0" algn="just"/>
            <a:r>
              <a:rPr lang="en-US" sz="1800" dirty="0"/>
              <a:t>Specifies the name of an existing LineCode object containing impedance definitions.</a:t>
            </a:r>
          </a:p>
        </p:txBody>
      </p:sp>
      <p:sp>
        <p:nvSpPr>
          <p:cNvPr id="18" name="Title 1"/>
          <p:cNvSpPr txBox="1">
            <a:spLocks/>
          </p:cNvSpPr>
          <p:nvPr/>
        </p:nvSpPr>
        <p:spPr bwMode="auto">
          <a:xfrm>
            <a:off x="990600" y="4189411"/>
            <a:ext cx="4495800" cy="5244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Length</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295400" y="4618329"/>
            <a:ext cx="7031282" cy="369332"/>
          </a:xfrm>
          <a:prstGeom prst="rect">
            <a:avLst/>
          </a:prstGeom>
          <a:noFill/>
        </p:spPr>
        <p:txBody>
          <a:bodyPr wrap="square" rtlCol="0">
            <a:spAutoFit/>
          </a:bodyPr>
          <a:lstStyle/>
          <a:p>
            <a:pPr lvl="0" algn="just"/>
            <a:r>
              <a:rPr lang="en-US" sz="1800" dirty="0"/>
              <a:t>Specifies a length multiplier to be applied to the impedance data.</a:t>
            </a:r>
          </a:p>
        </p:txBody>
      </p:sp>
      <p:sp>
        <p:nvSpPr>
          <p:cNvPr id="26" name="Title 1"/>
          <p:cNvSpPr txBox="1">
            <a:spLocks/>
          </p:cNvSpPr>
          <p:nvPr/>
        </p:nvSpPr>
        <p:spPr bwMode="auto">
          <a:xfrm>
            <a:off x="990600" y="4858537"/>
            <a:ext cx="4495800" cy="5244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units</a:t>
            </a:r>
            <a:endParaRPr lang="en-US" sz="28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295400" y="5297269"/>
            <a:ext cx="7031282" cy="646331"/>
          </a:xfrm>
          <a:prstGeom prst="rect">
            <a:avLst/>
          </a:prstGeom>
          <a:noFill/>
        </p:spPr>
        <p:txBody>
          <a:bodyPr wrap="square" rtlCol="0">
            <a:spAutoFit/>
          </a:bodyPr>
          <a:lstStyle/>
          <a:p>
            <a:pPr lvl="0" algn="just"/>
            <a:r>
              <a:rPr lang="en-US" sz="1800" dirty="0"/>
              <a:t>Specifies the length Units.</a:t>
            </a:r>
          </a:p>
          <a:p>
            <a:pPr lvl="0" algn="just"/>
            <a:r>
              <a:rPr lang="en-US" sz="1800" dirty="0"/>
              <a:t>{none | mi | </a:t>
            </a:r>
            <a:r>
              <a:rPr lang="en-US" sz="1800" dirty="0" err="1"/>
              <a:t>kft</a:t>
            </a:r>
            <a:r>
              <a:rPr lang="en-US" sz="1800" dirty="0"/>
              <a:t> | km | m | Ft | in | cm }</a:t>
            </a:r>
          </a:p>
        </p:txBody>
      </p:sp>
    </p:spTree>
    <p:extLst>
      <p:ext uri="{BB962C8B-B14F-4D97-AF65-F5344CB8AC3E}">
        <p14:creationId xmlns:p14="http://schemas.microsoft.com/office/powerpoint/2010/main" val="412584037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69712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Define some load shapes for the loads and wind</a:t>
            </a:r>
          </a:p>
          <a:p>
            <a:pPr lvl="0">
              <a:defRPr/>
            </a:pPr>
            <a:r>
              <a:rPr lang="en-US" sz="1600" dirty="0">
                <a:solidFill>
                  <a:srgbClr val="000000"/>
                </a:solidFill>
                <a:latin typeface="Calibri" panose="020F0502020204030204" pitchFamily="34" charset="0"/>
              </a:rPr>
              <a:t>New </a:t>
            </a:r>
            <a:r>
              <a:rPr lang="en-US" sz="1600" dirty="0" err="1">
                <a:solidFill>
                  <a:srgbClr val="000000"/>
                </a:solidFill>
                <a:latin typeface="Calibri" panose="020F0502020204030204" pitchFamily="34" charset="0"/>
              </a:rPr>
              <a:t>loadshape.day</a:t>
            </a:r>
            <a:r>
              <a:rPr lang="en-US" sz="1600" dirty="0">
                <a:solidFill>
                  <a:srgbClr val="000000"/>
                </a:solidFill>
                <a:latin typeface="Calibri" panose="020F0502020204030204" pitchFamily="34" charset="0"/>
              </a:rPr>
              <a:t> 8 3.0                                                                                    </a:t>
            </a:r>
          </a:p>
          <a:p>
            <a:pPr lvl="0">
              <a:defRPr/>
            </a:pP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mult</a:t>
            </a:r>
            <a:r>
              <a:rPr lang="en-US" sz="1600" dirty="0">
                <a:solidFill>
                  <a:srgbClr val="000000"/>
                </a:solidFill>
                <a:latin typeface="Calibri" panose="020F0502020204030204" pitchFamily="34" charset="0"/>
              </a:rPr>
              <a:t>=(.3 .36 .48 .62 .87 .95 .94 .60)                                     </a:t>
            </a:r>
          </a:p>
          <a:p>
            <a:pPr lvl="0">
              <a:defRPr/>
            </a:pPr>
            <a:r>
              <a:rPr lang="en-US" sz="1600" dirty="0">
                <a:solidFill>
                  <a:srgbClr val="000000"/>
                </a:solidFill>
                <a:latin typeface="Calibri" panose="020F0502020204030204" pitchFamily="34" charset="0"/>
              </a:rPr>
              <a:t>New </a:t>
            </a:r>
            <a:r>
              <a:rPr lang="en-US" sz="1600" dirty="0" err="1">
                <a:solidFill>
                  <a:srgbClr val="000000"/>
                </a:solidFill>
                <a:latin typeface="Calibri" panose="020F0502020204030204" pitchFamily="34" charset="0"/>
              </a:rPr>
              <a:t>loadshape.wind</a:t>
            </a:r>
            <a:r>
              <a:rPr lang="en-US" sz="1600" dirty="0">
                <a:solidFill>
                  <a:srgbClr val="000000"/>
                </a:solidFill>
                <a:latin typeface="Calibri" panose="020F0502020204030204" pitchFamily="34" charset="0"/>
              </a:rPr>
              <a:t> 2400 {1 24 /}                                           </a:t>
            </a:r>
          </a:p>
          <a:p>
            <a:pPr lvl="0">
              <a:defRPr/>
            </a:pP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mult</a:t>
            </a:r>
            <a:r>
              <a:rPr lang="en-US" sz="1600" dirty="0">
                <a:solidFill>
                  <a:srgbClr val="000000"/>
                </a:solidFill>
                <a:latin typeface="Calibri" panose="020F0502020204030204" pitchFamily="34" charset="0"/>
              </a:rPr>
              <a:t>=(file=zavwind.csv) action=normalize </a:t>
            </a:r>
            <a:endParaRPr kumimoji="0" lang="en-US" sz="1600" b="0" i="0" u="none" strike="noStrike" kern="1200" cap="none" spc="0" normalizeH="0" baseline="0" noProof="0" dirty="0">
              <a:ln>
                <a:noFill/>
              </a:ln>
              <a:solidFill>
                <a:srgbClr val="000000"/>
              </a:solidFill>
              <a:effectLst/>
              <a:uLnTx/>
              <a:uFillTx/>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7" name="TextBox 26"/>
          <p:cNvSpPr txBox="1"/>
          <p:nvPr/>
        </p:nvSpPr>
        <p:spPr>
          <a:xfrm>
            <a:off x="1015026" y="3344734"/>
            <a:ext cx="7595574" cy="1200329"/>
          </a:xfrm>
          <a:prstGeom prst="rect">
            <a:avLst/>
          </a:prstGeom>
          <a:noFill/>
        </p:spPr>
        <p:txBody>
          <a:bodyPr wrap="square" rtlCol="0">
            <a:spAutoFit/>
          </a:bodyPr>
          <a:lstStyle/>
          <a:p>
            <a:pPr lvl="0" algn="just"/>
            <a:r>
              <a:rPr lang="en-US" sz="1800" dirty="0">
                <a:solidFill>
                  <a:srgbClr val="000000"/>
                </a:solidFill>
              </a:rPr>
              <a:t>A Loadshape object is very important for all types of </a:t>
            </a:r>
            <a:r>
              <a:rPr lang="en-US" sz="1800" b="1" dirty="0">
                <a:solidFill>
                  <a:srgbClr val="000000"/>
                </a:solidFill>
              </a:rPr>
              <a:t>sequential</a:t>
            </a:r>
            <a:r>
              <a:rPr lang="en-US" sz="1800" dirty="0">
                <a:solidFill>
                  <a:srgbClr val="000000"/>
                </a:solidFill>
              </a:rPr>
              <a:t> power flow solutions. It consists of a series of </a:t>
            </a:r>
            <a:r>
              <a:rPr lang="en-US" sz="1800" b="1" dirty="0">
                <a:solidFill>
                  <a:srgbClr val="000000"/>
                </a:solidFill>
              </a:rPr>
              <a:t>multipliers</a:t>
            </a:r>
            <a:r>
              <a:rPr lang="en-US" sz="1800" dirty="0">
                <a:solidFill>
                  <a:srgbClr val="000000"/>
                </a:solidFill>
              </a:rPr>
              <a:t>, typically ranging from 0.0 to 1.0 which are applied to the base kW values of the load, to represent variation of the load over some time period.</a:t>
            </a:r>
          </a:p>
        </p:txBody>
      </p:sp>
      <p:sp>
        <p:nvSpPr>
          <p:cNvPr id="19" name="Title 1"/>
          <p:cNvSpPr txBox="1">
            <a:spLocks/>
          </p:cNvSpPr>
          <p:nvPr/>
        </p:nvSpPr>
        <p:spPr bwMode="auto">
          <a:xfrm>
            <a:off x="990600" y="4524652"/>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solidFill>
                  <a:srgbClr val="C00000"/>
                </a:solidFill>
                <a:latin typeface="Times New Roman" panose="02020603050405020304" pitchFamily="18" charset="0"/>
                <a:cs typeface="Times New Roman" panose="02020603050405020304" pitchFamily="18" charset="0"/>
              </a:rPr>
              <a:t>New </a:t>
            </a:r>
            <a:r>
              <a:rPr lang="en-US" sz="2400" kern="0" dirty="0" err="1">
                <a:solidFill>
                  <a:srgbClr val="C00000"/>
                </a:solidFill>
                <a:latin typeface="Times New Roman" panose="02020603050405020304" pitchFamily="18" charset="0"/>
                <a:cs typeface="Times New Roman" panose="02020603050405020304" pitchFamily="18" charset="0"/>
              </a:rPr>
              <a:t>loadshape.day</a:t>
            </a:r>
            <a:r>
              <a:rPr lang="en-US" sz="2400" kern="0" dirty="0">
                <a:solidFill>
                  <a:srgbClr val="C00000"/>
                </a:solidFill>
                <a:latin typeface="Times New Roman" panose="02020603050405020304" pitchFamily="18" charset="0"/>
                <a:cs typeface="Times New Roman" panose="02020603050405020304" pitchFamily="18" charset="0"/>
              </a:rPr>
              <a:t> 8 3.0</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324603" y="5040543"/>
            <a:ext cx="7438397" cy="646331"/>
          </a:xfrm>
          <a:prstGeom prst="rect">
            <a:avLst/>
          </a:prstGeom>
          <a:noFill/>
        </p:spPr>
        <p:txBody>
          <a:bodyPr wrap="square" rtlCol="0">
            <a:spAutoFit/>
          </a:bodyPr>
          <a:lstStyle/>
          <a:p>
            <a:pPr lvl="0" algn="just"/>
            <a:r>
              <a:rPr lang="en-US" sz="1800" dirty="0"/>
              <a:t>Defines a loadshape object named day.</a:t>
            </a:r>
          </a:p>
          <a:p>
            <a:pPr lvl="0" algn="just"/>
            <a:r>
              <a:rPr lang="en-US" sz="1800" dirty="0"/>
              <a:t>The above code equals: New </a:t>
            </a:r>
            <a:r>
              <a:rPr lang="en-US" sz="1800" dirty="0" err="1"/>
              <a:t>loadshape.day</a:t>
            </a:r>
            <a:r>
              <a:rPr lang="en-US" sz="1800" dirty="0"/>
              <a:t> </a:t>
            </a:r>
            <a:r>
              <a:rPr lang="en-US" sz="1800" dirty="0" err="1"/>
              <a:t>Npts</a:t>
            </a:r>
            <a:r>
              <a:rPr lang="en-US" sz="1800" dirty="0"/>
              <a:t>=8 Interval=3.0. </a:t>
            </a:r>
          </a:p>
        </p:txBody>
      </p:sp>
    </p:spTree>
    <p:extLst>
      <p:ext uri="{BB962C8B-B14F-4D97-AF65-F5344CB8AC3E}">
        <p14:creationId xmlns:p14="http://schemas.microsoft.com/office/powerpoint/2010/main" val="18047112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69712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some load shapes for the loads and wind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loadshape.day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8 3.0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mult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.36 .48 .62 .87 .95 .94 .60)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loadshape.wind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2400 {1 24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mult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=(file=zavwind.csv) action=normalize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9" name="Title 1"/>
          <p:cNvSpPr txBox="1">
            <a:spLocks/>
          </p:cNvSpPr>
          <p:nvPr/>
        </p:nvSpPr>
        <p:spPr bwMode="auto">
          <a:xfrm>
            <a:off x="990600" y="3200400"/>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New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loadshape.day</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8 3.0</a:t>
            </a:r>
            <a:endParaRPr kumimoji="0" lang="en-US" sz="20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20" name="TextBox 19"/>
          <p:cNvSpPr txBox="1"/>
          <p:nvPr/>
        </p:nvSpPr>
        <p:spPr>
          <a:xfrm>
            <a:off x="1324603" y="3657600"/>
            <a:ext cx="7438397"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latin typeface="Times New Roman" panose="02020603050405020304" pitchFamily="18" charset="0"/>
                <a:cs typeface="Times New Roman" panose="02020603050405020304" pitchFamily="18" charset="0"/>
              </a:rPr>
              <a:t>New </a:t>
            </a:r>
            <a:r>
              <a:rPr lang="en-US" sz="1800" dirty="0" err="1">
                <a:solidFill>
                  <a:srgbClr val="000000"/>
                </a:solidFill>
                <a:latin typeface="Times New Roman" panose="02020603050405020304" pitchFamily="18" charset="0"/>
                <a:cs typeface="Times New Roman" panose="02020603050405020304" pitchFamily="18" charset="0"/>
              </a:rPr>
              <a:t>loadshape.day</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Npts</a:t>
            </a:r>
            <a:r>
              <a:rPr lang="en-US" sz="1800" dirty="0">
                <a:solidFill>
                  <a:srgbClr val="000000"/>
                </a:solidFill>
                <a:latin typeface="Times New Roman" panose="02020603050405020304" pitchFamily="18" charset="0"/>
                <a:cs typeface="Times New Roman" panose="02020603050405020304" pitchFamily="18" charset="0"/>
              </a:rPr>
              <a:t>=8 Interval=3.0. </a:t>
            </a: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1330516" y="3943290"/>
            <a:ext cx="7356284" cy="369332"/>
          </a:xfrm>
          <a:prstGeom prst="rect">
            <a:avLst/>
          </a:prstGeom>
          <a:noFill/>
        </p:spPr>
        <p:txBody>
          <a:bodyPr wrap="square" rtlCol="0">
            <a:spAutoFit/>
          </a:bodyPr>
          <a:lstStyle/>
          <a:p>
            <a:pPr lvl="0" algn="just"/>
            <a:r>
              <a:rPr lang="en-US" sz="1800" i="1" kern="0" dirty="0" err="1">
                <a:solidFill>
                  <a:srgbClr val="C00000"/>
                </a:solidFill>
                <a:latin typeface="Times New Roman" panose="02020603050405020304" pitchFamily="18" charset="0"/>
                <a:cs typeface="Times New Roman" panose="02020603050405020304" pitchFamily="18" charset="0"/>
              </a:rPr>
              <a:t>Npts</a:t>
            </a:r>
            <a:r>
              <a:rPr lang="en-US" sz="1800" i="1" kern="0" dirty="0">
                <a:solidFill>
                  <a:srgbClr val="C00000"/>
                </a:solidFill>
                <a:latin typeface="Times New Roman" panose="02020603050405020304" pitchFamily="18" charset="0"/>
                <a:cs typeface="Times New Roman" panose="02020603050405020304" pitchFamily="18" charset="0"/>
              </a:rPr>
              <a:t>: </a:t>
            </a:r>
            <a:r>
              <a:rPr lang="en-US" sz="1800" kern="0" dirty="0">
                <a:latin typeface="Times New Roman" panose="02020603050405020304" pitchFamily="18" charset="0"/>
                <a:cs typeface="Times New Roman" panose="02020603050405020304" pitchFamily="18" charset="0"/>
              </a:rPr>
              <a:t>Specifies the </a:t>
            </a:r>
            <a:r>
              <a:rPr lang="en-US" sz="1800" dirty="0"/>
              <a:t>number of points to expect when defining the curve.</a:t>
            </a:r>
          </a:p>
        </p:txBody>
      </p:sp>
      <p:sp>
        <p:nvSpPr>
          <p:cNvPr id="16" name="TextBox 15"/>
          <p:cNvSpPr txBox="1"/>
          <p:nvPr/>
        </p:nvSpPr>
        <p:spPr>
          <a:xfrm>
            <a:off x="1301208" y="4267200"/>
            <a:ext cx="7485290" cy="646331"/>
          </a:xfrm>
          <a:prstGeom prst="rect">
            <a:avLst/>
          </a:prstGeom>
          <a:noFill/>
        </p:spPr>
        <p:txBody>
          <a:bodyPr wrap="square" rtlCol="0">
            <a:spAutoFit/>
          </a:bodyPr>
          <a:lstStyle/>
          <a:p>
            <a:pPr lvl="0" eaLnBrk="1" hangingPunct="1"/>
            <a:r>
              <a:rPr lang="en-US" sz="1800" i="1" kern="0" dirty="0">
                <a:solidFill>
                  <a:srgbClr val="C00000"/>
                </a:solidFill>
                <a:latin typeface="Times New Roman" panose="02020603050405020304" pitchFamily="18" charset="0"/>
                <a:cs typeface="Times New Roman" panose="02020603050405020304" pitchFamily="18" charset="0"/>
              </a:rPr>
              <a:t>Interval: </a:t>
            </a:r>
            <a:r>
              <a:rPr lang="en-US" sz="1800" kern="0" dirty="0">
                <a:latin typeface="Times New Roman" panose="02020603050405020304" pitchFamily="18" charset="0"/>
                <a:cs typeface="Times New Roman" panose="02020603050405020304" pitchFamily="18" charset="0"/>
              </a:rPr>
              <a:t>Specifies the t</a:t>
            </a:r>
            <a:r>
              <a:rPr lang="en-US" sz="1800" dirty="0"/>
              <a:t>ime interval of the data, in Hr. Default=1.0. If the load shape has non‐uniformly spaced points, specify the interval as 0.0.</a:t>
            </a:r>
          </a:p>
        </p:txBody>
      </p:sp>
      <p:sp>
        <p:nvSpPr>
          <p:cNvPr id="3" name="Rectangle 2">
            <a:extLst>
              <a:ext uri="{FF2B5EF4-FFF2-40B4-BE49-F238E27FC236}">
                <a16:creationId xmlns:a16="http://schemas.microsoft.com/office/drawing/2014/main" id="{4B7FE640-9264-443C-B7A3-6D233389A7D4}"/>
              </a:ext>
            </a:extLst>
          </p:cNvPr>
          <p:cNvSpPr/>
          <p:nvPr/>
        </p:nvSpPr>
        <p:spPr>
          <a:xfrm>
            <a:off x="1225062" y="4870360"/>
            <a:ext cx="7924800" cy="1200329"/>
          </a:xfrm>
          <a:prstGeom prst="rect">
            <a:avLst/>
          </a:prstGeom>
        </p:spPr>
        <p:txBody>
          <a:bodyPr wrap="square">
            <a:spAutoFit/>
          </a:bodyPr>
          <a:lstStyle/>
          <a:p>
            <a:r>
              <a:rPr lang="en-US" sz="1800" dirty="0"/>
              <a:t>Note: </a:t>
            </a:r>
          </a:p>
          <a:p>
            <a:pPr marL="342900" indent="-342900">
              <a:buAutoNum type="arabicPeriod"/>
            </a:pPr>
            <a:r>
              <a:rPr lang="en-US" sz="1800" dirty="0"/>
              <a:t>In defaults: the loadshape is constant during each 3-hr interval. 8*3=24 hrs.</a:t>
            </a:r>
          </a:p>
          <a:p>
            <a:pPr marL="342900" indent="-342900">
              <a:buAutoNum type="arabicPeriod"/>
            </a:pPr>
            <a:r>
              <a:rPr lang="en-US" sz="1800" dirty="0"/>
              <a:t>For the loadshape named wind, 2400*1/24=100 hrs. Considering the simulation time range is 24 hours (specified later),  the remaining 76 points are clipped. </a:t>
            </a:r>
          </a:p>
        </p:txBody>
      </p:sp>
    </p:spTree>
    <p:extLst>
      <p:ext uri="{BB962C8B-B14F-4D97-AF65-F5344CB8AC3E}">
        <p14:creationId xmlns:p14="http://schemas.microsoft.com/office/powerpoint/2010/main" val="188675179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69712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some load shapes for the loads and wind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loadshape.day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8 3.0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mult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.36 .48 .62 .87 .95 .94 .60)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loadshape.wind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2400 {1 24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mult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=(file=zavwind.csv) action=normalize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9" name="Title 1"/>
          <p:cNvSpPr txBox="1">
            <a:spLocks/>
          </p:cNvSpPr>
          <p:nvPr/>
        </p:nvSpPr>
        <p:spPr bwMode="auto">
          <a:xfrm>
            <a:off x="990600" y="3200400"/>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en-US" sz="2400" kern="0" dirty="0">
                <a:solidFill>
                  <a:srgbClr val="C00000"/>
                </a:solidFill>
                <a:latin typeface="Times New Roman" panose="02020603050405020304" pitchFamily="18" charset="0"/>
                <a:cs typeface="Times New Roman" panose="02020603050405020304" pitchFamily="18" charset="0"/>
              </a:rPr>
              <a:t>Mult</a:t>
            </a:r>
            <a:endParaRPr kumimoji="0" lang="en-US" sz="20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21" name="TextBox 20"/>
          <p:cNvSpPr txBox="1"/>
          <p:nvPr/>
        </p:nvSpPr>
        <p:spPr>
          <a:xfrm>
            <a:off x="1295400" y="3674119"/>
            <a:ext cx="7620000" cy="2185214"/>
          </a:xfrm>
          <a:prstGeom prst="rect">
            <a:avLst/>
          </a:prstGeom>
          <a:noFill/>
        </p:spPr>
        <p:txBody>
          <a:bodyPr wrap="square" rtlCol="0">
            <a:spAutoFit/>
          </a:bodyPr>
          <a:lstStyle/>
          <a:p>
            <a:pPr lvl="0" algn="just"/>
            <a:r>
              <a:rPr lang="en-US" sz="1800" dirty="0"/>
              <a:t>Specifies an array of multiplier values. It looks for Npts values. Omitted values are assumed to be zero, and </a:t>
            </a:r>
            <a:r>
              <a:rPr lang="en-US" sz="1800" b="1" dirty="0"/>
              <a:t>extra values are ignored.</a:t>
            </a:r>
            <a:endParaRPr lang="en-US" sz="1800" dirty="0"/>
          </a:p>
          <a:p>
            <a:pPr lvl="0" algn="just"/>
            <a:endParaRPr lang="en-US" sz="1800" dirty="0"/>
          </a:p>
          <a:p>
            <a:pPr lvl="0" algn="just"/>
            <a:r>
              <a:rPr lang="en-US" sz="1800" dirty="0"/>
              <a:t>You may also use the syntax:</a:t>
            </a:r>
          </a:p>
          <a:p>
            <a:pPr lvl="0" algn="just"/>
            <a:r>
              <a:rPr lang="en-US" sz="1600" b="1" dirty="0">
                <a:latin typeface="Courier New" panose="02070309020205020404" pitchFamily="49" charset="0"/>
                <a:cs typeface="Courier New" panose="02070309020205020404" pitchFamily="49" charset="0"/>
              </a:rPr>
              <a:t>Mult=[file=myfile.txt], </a:t>
            </a:r>
          </a:p>
          <a:p>
            <a:pPr lvl="0" algn="just"/>
            <a:r>
              <a:rPr lang="en-US" sz="1600" b="1" dirty="0">
                <a:latin typeface="Courier New" panose="02070309020205020404" pitchFamily="49" charset="0"/>
                <a:cs typeface="Courier New" panose="02070309020205020404" pitchFamily="49" charset="0"/>
              </a:rPr>
              <a:t>Mult=[file=myfile.csv]</a:t>
            </a:r>
          </a:p>
          <a:p>
            <a:pPr lvl="0" algn="just"/>
            <a:r>
              <a:rPr lang="en-US" sz="1600" b="1" dirty="0">
                <a:latin typeface="Courier New" panose="02070309020205020404" pitchFamily="49" charset="0"/>
                <a:cs typeface="Courier New" panose="02070309020205020404" pitchFamily="49" charset="0"/>
              </a:rPr>
              <a:t>Mult=[</a:t>
            </a:r>
            <a:r>
              <a:rPr lang="en-US" sz="1600" b="1" dirty="0" err="1">
                <a:latin typeface="Courier New" panose="02070309020205020404" pitchFamily="49" charset="0"/>
                <a:cs typeface="Courier New" panose="02070309020205020404" pitchFamily="49" charset="0"/>
              </a:rPr>
              <a:t>dblfile</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myfile.dbl</a:t>
            </a:r>
            <a:r>
              <a:rPr lang="en-US" sz="1600" b="1" dirty="0">
                <a:latin typeface="Courier New" panose="02070309020205020404" pitchFamily="49" charset="0"/>
                <a:cs typeface="Courier New" panose="02070309020205020404" pitchFamily="49" charset="0"/>
              </a:rPr>
              <a:t>], </a:t>
            </a:r>
          </a:p>
          <a:p>
            <a:pPr lvl="0" algn="just"/>
            <a:r>
              <a:rPr lang="en-US" sz="1600" b="1" dirty="0" err="1">
                <a:latin typeface="Courier New" panose="02070309020205020404" pitchFamily="49" charset="0"/>
                <a:cs typeface="Courier New" panose="02070309020205020404" pitchFamily="49" charset="0"/>
              </a:rPr>
              <a:t>Mult</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sngfile</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myfile.sng</a:t>
            </a:r>
            <a:r>
              <a:rPr lang="en-US" sz="16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00024055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69712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Loadshape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some load shapes for the loads and wind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loadshape.day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8 3.0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mult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.36 .48 .62 .87 .95 .94 .60)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loadshape.wind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2400 {1 24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mult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=(file=zavwind.csv) action=normalize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2" name="Title 1"/>
          <p:cNvSpPr txBox="1">
            <a:spLocks/>
          </p:cNvSpPr>
          <p:nvPr/>
        </p:nvSpPr>
        <p:spPr bwMode="auto">
          <a:xfrm>
            <a:off x="999744" y="3276600"/>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800" kern="0" dirty="0">
                <a:solidFill>
                  <a:srgbClr val="C00000"/>
                </a:solidFill>
                <a:latin typeface="Times New Roman" panose="02020603050405020304" pitchFamily="18" charset="0"/>
                <a:cs typeface="Times New Roman" panose="02020603050405020304" pitchFamily="18" charset="0"/>
              </a:rPr>
              <a:t>action</a:t>
            </a:r>
            <a:endParaRPr lang="en-US" sz="2400" kern="0"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295400" y="3810000"/>
            <a:ext cx="7247238" cy="923330"/>
          </a:xfrm>
          <a:prstGeom prst="rect">
            <a:avLst/>
          </a:prstGeom>
          <a:noFill/>
        </p:spPr>
        <p:txBody>
          <a:bodyPr wrap="square" rtlCol="0">
            <a:spAutoFit/>
          </a:bodyPr>
          <a:lstStyle/>
          <a:p>
            <a:pPr lvl="0" algn="just"/>
            <a:r>
              <a:rPr lang="en-US" sz="1800" dirty="0"/>
              <a:t>After defining the load curve data,  setting </a:t>
            </a:r>
            <a:r>
              <a:rPr lang="en-US" sz="1800" b="1" dirty="0"/>
              <a:t>action=normalize</a:t>
            </a:r>
            <a:r>
              <a:rPr lang="en-US" sz="1800" dirty="0"/>
              <a:t> will modify the multipliers so that the peak is 1.0. The mean and </a:t>
            </a:r>
            <a:r>
              <a:rPr lang="en-US" sz="1800" dirty="0" err="1"/>
              <a:t>std</a:t>
            </a:r>
            <a:r>
              <a:rPr lang="en-US" sz="1800" dirty="0"/>
              <a:t> deviation are recomputed. </a:t>
            </a:r>
          </a:p>
        </p:txBody>
      </p:sp>
    </p:spTree>
    <p:extLst>
      <p:ext uri="{BB962C8B-B14F-4D97-AF65-F5344CB8AC3E}">
        <p14:creationId xmlns:p14="http://schemas.microsoft.com/office/powerpoint/2010/main" val="30997713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3027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Define the loads </a:t>
            </a:r>
          </a:p>
          <a:p>
            <a:pPr lvl="0">
              <a:defRPr/>
            </a:pPr>
            <a:r>
              <a:rPr lang="en-US" sz="1600" dirty="0">
                <a:solidFill>
                  <a:srgbClr val="000000"/>
                </a:solidFill>
                <a:latin typeface="Calibri" panose="020F0502020204030204" pitchFamily="34" charset="0"/>
              </a:rPr>
              <a:t>New load.load1 bus1=loadbus1 phases=3 </a:t>
            </a:r>
            <a:r>
              <a:rPr lang="en-US" sz="1600" dirty="0" err="1">
                <a:solidFill>
                  <a:srgbClr val="000000"/>
                </a:solidFill>
                <a:latin typeface="Calibri" panose="020F0502020204030204" pitchFamily="34" charset="0"/>
              </a:rPr>
              <a:t>kv</a:t>
            </a:r>
            <a:r>
              <a:rPr lang="en-US" sz="1600" dirty="0">
                <a:solidFill>
                  <a:srgbClr val="000000"/>
                </a:solidFill>
                <a:latin typeface="Calibri" panose="020F0502020204030204" pitchFamily="34" charset="0"/>
              </a:rPr>
              <a:t>=12.47 kw=1000.0 pf=0.88 model=1     </a:t>
            </a:r>
          </a:p>
          <a:p>
            <a:pPr lvl="0">
              <a:defRPr/>
            </a:pPr>
            <a:r>
              <a:rPr lang="en-US" sz="1600" dirty="0">
                <a:solidFill>
                  <a:srgbClr val="000000"/>
                </a:solidFill>
                <a:latin typeface="Calibri" panose="020F0502020204030204" pitchFamily="34" charset="0"/>
              </a:rPr>
              <a:t>~ class=1 duty=day                                                                                                             </a:t>
            </a:r>
          </a:p>
          <a:p>
            <a:pPr lvl="0">
              <a:defRPr/>
            </a:pPr>
            <a:r>
              <a:rPr lang="en-US" sz="1600" dirty="0">
                <a:solidFill>
                  <a:srgbClr val="000000"/>
                </a:solidFill>
                <a:latin typeface="Calibri" panose="020F0502020204030204" pitchFamily="34" charset="0"/>
              </a:rPr>
              <a:t>New load.load2 bus1=loadbus2 phases=3 </a:t>
            </a:r>
            <a:r>
              <a:rPr lang="en-US" sz="1600" dirty="0" err="1">
                <a:solidFill>
                  <a:srgbClr val="000000"/>
                </a:solidFill>
                <a:latin typeface="Calibri" panose="020F0502020204030204" pitchFamily="34" charset="0"/>
              </a:rPr>
              <a:t>kv</a:t>
            </a:r>
            <a:r>
              <a:rPr lang="en-US" sz="1600" dirty="0">
                <a:solidFill>
                  <a:srgbClr val="000000"/>
                </a:solidFill>
                <a:latin typeface="Calibri" panose="020F0502020204030204" pitchFamily="34" charset="0"/>
              </a:rPr>
              <a:t>=12.47 kw=500.0 pf=0.88 model=1 </a:t>
            </a:r>
          </a:p>
          <a:p>
            <a:pPr lvl="0">
              <a:defRPr/>
            </a:pPr>
            <a:r>
              <a:rPr lang="en-US" sz="1600" dirty="0">
                <a:solidFill>
                  <a:srgbClr val="000000"/>
                </a:solidFill>
                <a:latin typeface="Calibri" panose="020F0502020204030204" pitchFamily="34" charset="0"/>
              </a:rPr>
              <a:t>~ class=1 duty=day conn=delta</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91819" y="3248861"/>
            <a:ext cx="4495800" cy="5692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Load.load1</a:t>
            </a:r>
          </a:p>
        </p:txBody>
      </p:sp>
      <p:sp>
        <p:nvSpPr>
          <p:cNvPr id="16" name="TextBox 15"/>
          <p:cNvSpPr txBox="1"/>
          <p:nvPr/>
        </p:nvSpPr>
        <p:spPr>
          <a:xfrm>
            <a:off x="1425843" y="3718185"/>
            <a:ext cx="6332838" cy="369332"/>
          </a:xfrm>
          <a:prstGeom prst="rect">
            <a:avLst/>
          </a:prstGeom>
          <a:noFill/>
        </p:spPr>
        <p:txBody>
          <a:bodyPr wrap="square" rtlCol="0">
            <a:spAutoFit/>
          </a:bodyPr>
          <a:lstStyle/>
          <a:p>
            <a:pPr lvl="0" algn="just"/>
            <a:r>
              <a:rPr lang="en-US" sz="1800" dirty="0"/>
              <a:t>Defines a load object named load1.</a:t>
            </a:r>
          </a:p>
        </p:txBody>
      </p:sp>
      <p:sp>
        <p:nvSpPr>
          <p:cNvPr id="18" name="Title 1"/>
          <p:cNvSpPr txBox="1">
            <a:spLocks/>
          </p:cNvSpPr>
          <p:nvPr/>
        </p:nvSpPr>
        <p:spPr bwMode="auto">
          <a:xfrm>
            <a:off x="991819" y="3981103"/>
            <a:ext cx="4495800" cy="5692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425843" y="4483680"/>
            <a:ext cx="6332838" cy="369332"/>
          </a:xfrm>
          <a:prstGeom prst="rect">
            <a:avLst/>
          </a:prstGeom>
          <a:noFill/>
        </p:spPr>
        <p:txBody>
          <a:bodyPr wrap="square" rtlCol="0">
            <a:spAutoFit/>
          </a:bodyPr>
          <a:lstStyle/>
          <a:p>
            <a:pPr lvl="0" algn="just"/>
            <a:r>
              <a:rPr lang="en-US" sz="1800" dirty="0"/>
              <a:t>Specifies the name of bus to which the load is connected.</a:t>
            </a:r>
          </a:p>
        </p:txBody>
      </p:sp>
      <p:sp>
        <p:nvSpPr>
          <p:cNvPr id="20" name="Title 1"/>
          <p:cNvSpPr txBox="1">
            <a:spLocks/>
          </p:cNvSpPr>
          <p:nvPr/>
        </p:nvSpPr>
        <p:spPr bwMode="auto">
          <a:xfrm>
            <a:off x="993038" y="4726952"/>
            <a:ext cx="4495800" cy="5692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p>
        </p:txBody>
      </p:sp>
      <p:sp>
        <p:nvSpPr>
          <p:cNvPr id="21" name="TextBox 20"/>
          <p:cNvSpPr txBox="1"/>
          <p:nvPr/>
        </p:nvSpPr>
        <p:spPr>
          <a:xfrm>
            <a:off x="1425843" y="5214778"/>
            <a:ext cx="6332838" cy="369332"/>
          </a:xfrm>
          <a:prstGeom prst="rect">
            <a:avLst/>
          </a:prstGeom>
          <a:noFill/>
        </p:spPr>
        <p:txBody>
          <a:bodyPr wrap="square" rtlCol="0">
            <a:spAutoFit/>
          </a:bodyPr>
          <a:lstStyle/>
          <a:p>
            <a:pPr lvl="0" algn="just"/>
            <a:r>
              <a:rPr lang="en-US" sz="1800" dirty="0"/>
              <a:t>Specifies the number of phases of this load.</a:t>
            </a:r>
          </a:p>
        </p:txBody>
      </p:sp>
    </p:spTree>
    <p:extLst>
      <p:ext uri="{BB962C8B-B14F-4D97-AF65-F5344CB8AC3E}">
        <p14:creationId xmlns:p14="http://schemas.microsoft.com/office/powerpoint/2010/main" val="14680244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3027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the loads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load.load1 bus1=loadbus1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kw=1000.0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load.load2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kw=500.0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conn=delta</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2" name="Title 1"/>
          <p:cNvSpPr txBox="1">
            <a:spLocks/>
          </p:cNvSpPr>
          <p:nvPr/>
        </p:nvSpPr>
        <p:spPr bwMode="auto">
          <a:xfrm>
            <a:off x="990600" y="3211205"/>
            <a:ext cx="4495800" cy="5692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371600" y="3581400"/>
            <a:ext cx="7391400" cy="1754326"/>
          </a:xfrm>
          <a:prstGeom prst="rect">
            <a:avLst/>
          </a:prstGeom>
          <a:noFill/>
        </p:spPr>
        <p:txBody>
          <a:bodyPr wrap="square" rtlCol="0">
            <a:spAutoFit/>
          </a:bodyPr>
          <a:lstStyle/>
          <a:p>
            <a:pPr lvl="0" algn="just"/>
            <a:r>
              <a:rPr lang="en-US" sz="1800" dirty="0"/>
              <a:t>Specifies the Base voltage for load. For 2‐ or 3‐phase loads, it is specified in phase‐to‐phase kV. </a:t>
            </a:r>
          </a:p>
          <a:p>
            <a:pPr lvl="0" algn="just"/>
            <a:r>
              <a:rPr lang="en-US" sz="1800" dirty="0"/>
              <a:t>For all other loads, it is specified in the actual kV across the load branch. If the load is wye (star) connected, then specify phase‐to‐neutral (L‐N) kV. If the load is delta or phase‐to‐phase connected, specify the phase‐to‐phase (L‐L) kV.</a:t>
            </a:r>
          </a:p>
        </p:txBody>
      </p:sp>
      <p:sp>
        <p:nvSpPr>
          <p:cNvPr id="24" name="Title 1"/>
          <p:cNvSpPr txBox="1">
            <a:spLocks/>
          </p:cNvSpPr>
          <p:nvPr/>
        </p:nvSpPr>
        <p:spPr bwMode="auto">
          <a:xfrm>
            <a:off x="990600" y="5257800"/>
            <a:ext cx="4495800" cy="5692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kw</a:t>
            </a:r>
          </a:p>
        </p:txBody>
      </p:sp>
      <p:sp>
        <p:nvSpPr>
          <p:cNvPr id="25" name="TextBox 24"/>
          <p:cNvSpPr txBox="1"/>
          <p:nvPr/>
        </p:nvSpPr>
        <p:spPr>
          <a:xfrm>
            <a:off x="1425842" y="5719429"/>
            <a:ext cx="7260957" cy="369332"/>
          </a:xfrm>
          <a:prstGeom prst="rect">
            <a:avLst/>
          </a:prstGeom>
          <a:noFill/>
        </p:spPr>
        <p:txBody>
          <a:bodyPr wrap="square" rtlCol="0">
            <a:spAutoFit/>
          </a:bodyPr>
          <a:lstStyle/>
          <a:p>
            <a:pPr lvl="0" algn="just"/>
            <a:r>
              <a:rPr lang="en-US" sz="1800" dirty="0"/>
              <a:t>Specifies the nominal active power, in kW, for the load. Total of all phases.</a:t>
            </a:r>
          </a:p>
        </p:txBody>
      </p:sp>
    </p:spTree>
    <p:extLst>
      <p:ext uri="{BB962C8B-B14F-4D97-AF65-F5344CB8AC3E}">
        <p14:creationId xmlns:p14="http://schemas.microsoft.com/office/powerpoint/2010/main" val="82709905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3027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the loads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load.load1 bus1=loadbus1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kw=1000.0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load.load2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kw=500.0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conn=delta</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90600" y="3240732"/>
            <a:ext cx="4495800" cy="5692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pf</a:t>
            </a:r>
            <a:endParaRPr lang="en-US" sz="28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390182" y="3657600"/>
            <a:ext cx="7144218" cy="923330"/>
          </a:xfrm>
          <a:prstGeom prst="rect">
            <a:avLst/>
          </a:prstGeom>
          <a:noFill/>
        </p:spPr>
        <p:txBody>
          <a:bodyPr wrap="square" rtlCol="0">
            <a:spAutoFit/>
          </a:bodyPr>
          <a:lstStyle/>
          <a:p>
            <a:pPr lvl="0" algn="just"/>
            <a:r>
              <a:rPr lang="en-US" sz="1800" dirty="0"/>
              <a:t>Specifies the nominal power factor for load. Negative PF is leading. Specify either PF or </a:t>
            </a:r>
            <a:r>
              <a:rPr lang="en-US" sz="1800" dirty="0" err="1"/>
              <a:t>kvar</a:t>
            </a:r>
            <a:r>
              <a:rPr lang="en-US" sz="1800" dirty="0"/>
              <a:t>. If both are specified, the last one specified takes precedence.</a:t>
            </a:r>
          </a:p>
        </p:txBody>
      </p:sp>
      <p:sp>
        <p:nvSpPr>
          <p:cNvPr id="18" name="Title 1"/>
          <p:cNvSpPr txBox="1">
            <a:spLocks/>
          </p:cNvSpPr>
          <p:nvPr/>
        </p:nvSpPr>
        <p:spPr bwMode="auto">
          <a:xfrm>
            <a:off x="955243" y="4579234"/>
            <a:ext cx="4495800" cy="4499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Model</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390182" y="4953000"/>
            <a:ext cx="7677618" cy="1200329"/>
          </a:xfrm>
          <a:prstGeom prst="rect">
            <a:avLst/>
          </a:prstGeom>
          <a:noFill/>
        </p:spPr>
        <p:txBody>
          <a:bodyPr wrap="square" rtlCol="0">
            <a:spAutoFit/>
          </a:bodyPr>
          <a:lstStyle/>
          <a:p>
            <a:pPr lvl="0" algn="just"/>
            <a:r>
              <a:rPr lang="en-US" sz="1800" dirty="0"/>
              <a:t>An integer defining how the load will vary with voltage. The load models currently implemented are:</a:t>
            </a:r>
          </a:p>
          <a:p>
            <a:pPr lvl="0" algn="just"/>
            <a:r>
              <a:rPr lang="en-US" sz="1800" dirty="0"/>
              <a:t>1: Constant P and constant Q (Default): Commonly used for power flow studies,</a:t>
            </a:r>
          </a:p>
          <a:p>
            <a:pPr lvl="0" algn="just"/>
            <a:r>
              <a:rPr lang="en-US" sz="1800" dirty="0"/>
              <a:t>…</a:t>
            </a:r>
          </a:p>
        </p:txBody>
      </p:sp>
    </p:spTree>
    <p:extLst>
      <p:ext uri="{BB962C8B-B14F-4D97-AF65-F5344CB8AC3E}">
        <p14:creationId xmlns:p14="http://schemas.microsoft.com/office/powerpoint/2010/main" val="2209033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Outline</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1676400" y="1143000"/>
            <a:ext cx="5524500" cy="4939814"/>
          </a:xfrm>
          <a:prstGeom prst="rect">
            <a:avLst/>
          </a:prstGeom>
          <a:noFill/>
        </p:spPr>
        <p:txBody>
          <a:bodyPr wrap="square" rtlCol="0">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Introduction</a:t>
            </a: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What is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OpenDSS</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What can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OpenDSS</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a:t>
            </a: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OpenDSS</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Resources</a:t>
            </a:r>
            <a:endParaRPr kumimoji="0" lang="en-US" sz="2000" b="0" i="0" u="none" strike="noStrike" kern="1200" cap="none" spc="0" normalizeH="0" baseline="0" noProof="0" dirty="0">
              <a:ln>
                <a:noFill/>
              </a:ln>
              <a:solidFill>
                <a:srgbClr val="000000"/>
              </a:solidFill>
              <a:effectLst/>
              <a:uLnTx/>
              <a:uFillTx/>
              <a:ea typeface="+mn-ea"/>
            </a:endParaRP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Installation</a:t>
            </a:r>
          </a:p>
          <a:p>
            <a:pPr marL="457200" marR="0" lvl="1" indent="0" algn="just"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User Interface</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Workflow of developing a project</a:t>
            </a: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Define a circuit</a:t>
            </a: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Set up the circuit options</a:t>
            </a: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Solve the circuit</a:t>
            </a:r>
          </a:p>
          <a:p>
            <a:pPr marL="800100" marR="0" lvl="1"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Perform analysis</a:t>
            </a:r>
            <a:endParaRPr kumimoji="0" lang="en-US" sz="2000" b="0" i="0" u="none" strike="noStrike" kern="1200" cap="none" spc="0" normalizeH="0" baseline="0" noProof="0" dirty="0">
              <a:ln>
                <a:noFill/>
              </a:ln>
              <a:solidFill>
                <a:srgbClr val="000000"/>
              </a:solidFill>
              <a:effectLst/>
              <a:uLnTx/>
              <a:uFillTx/>
              <a:ea typeface="+mn-ea"/>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3000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895717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640" y="1837730"/>
            <a:ext cx="6986694" cy="4242395"/>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923330"/>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Show: contains much of the same information as the exported reports using the Export menu, but displays them directly in the GUI.</a:t>
            </a:r>
          </a:p>
        </p:txBody>
      </p:sp>
      <p:sp>
        <p:nvSpPr>
          <p:cNvPr id="9" name="Rectangle 8"/>
          <p:cNvSpPr/>
          <p:nvPr/>
        </p:nvSpPr>
        <p:spPr bwMode="auto">
          <a:xfrm>
            <a:off x="2819400" y="2133600"/>
            <a:ext cx="1295400" cy="3429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10232522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3027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the loads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load.load1 bus1=loadbus1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kw=1000.0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load.load2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kw=500.0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conn=delta</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955243" y="3360034"/>
            <a:ext cx="4495800" cy="4499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Model</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9" name="TextBox 18"/>
          <p:cNvSpPr txBox="1"/>
          <p:nvPr/>
        </p:nvSpPr>
        <p:spPr>
          <a:xfrm>
            <a:off x="1390182" y="3733800"/>
            <a:ext cx="7372818" cy="2308324"/>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lvl="0" algn="just"/>
            <a:r>
              <a:rPr lang="en-US" sz="1800" dirty="0">
                <a:solidFill>
                  <a:srgbClr val="000000"/>
                </a:solidFill>
              </a:rPr>
              <a:t>2: Constant Z (or constant impedance),</a:t>
            </a:r>
          </a:p>
          <a:p>
            <a:pPr lvl="0" algn="just"/>
            <a:r>
              <a:rPr lang="en-US" sz="1800" dirty="0">
                <a:solidFill>
                  <a:srgbClr val="000000"/>
                </a:solidFill>
              </a:rPr>
              <a:t>3: Constant P and quadratic Q (𝑄⁄𝑄0=(𝑉⁄𝑉0)^2),</a:t>
            </a:r>
          </a:p>
          <a:p>
            <a:pPr lvl="0" algn="just"/>
            <a:r>
              <a:rPr lang="en-US" sz="1800" dirty="0">
                <a:solidFill>
                  <a:srgbClr val="000000"/>
                </a:solidFill>
              </a:rPr>
              <a:t>4: Exponential: 𝑃⁄𝑃0=(𝑉⁄𝑉0)^𝐶𝑉𝑅𝑤𝑎𝑡𝑡𝑠 and 𝑄⁄𝑄0=(𝑉⁄𝑉0)^𝐶𝑉𝑅𝑣𝑎𝑟𝑠</a:t>
            </a:r>
          </a:p>
          <a:p>
            <a:pPr lvl="0" algn="just"/>
            <a:r>
              <a:rPr lang="en-US" sz="1800" dirty="0">
                <a:solidFill>
                  <a:srgbClr val="000000"/>
                </a:solidFill>
              </a:rPr>
              <a:t>5: Constant I (or constant current magnitude),</a:t>
            </a:r>
          </a:p>
          <a:p>
            <a:pPr lvl="0" algn="just"/>
            <a:r>
              <a:rPr lang="en-US" sz="1800" dirty="0">
                <a:solidFill>
                  <a:srgbClr val="000000"/>
                </a:solidFill>
              </a:rPr>
              <a:t>6: Constant P and fixed Q (at the nominal value)</a:t>
            </a:r>
          </a:p>
          <a:p>
            <a:pPr lvl="0" algn="just"/>
            <a:r>
              <a:rPr lang="en-US" sz="1800" dirty="0">
                <a:solidFill>
                  <a:srgbClr val="000000"/>
                </a:solidFill>
              </a:rPr>
              <a:t>7: Constant P and quadratic Q (i.e., fixed reactance),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p:txBody>
      </p:sp>
    </p:spTree>
    <p:extLst>
      <p:ext uri="{BB962C8B-B14F-4D97-AF65-F5344CB8AC3E}">
        <p14:creationId xmlns:p14="http://schemas.microsoft.com/office/powerpoint/2010/main" val="18157816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3027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the loads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load.load1 bus1=loadbus1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kw=1000.0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load.load2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kw=500.0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conn=delta</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955243" y="3360034"/>
            <a:ext cx="4495800" cy="4499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Model</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9" name="TextBox 18"/>
          <p:cNvSpPr txBox="1"/>
          <p:nvPr/>
        </p:nvSpPr>
        <p:spPr>
          <a:xfrm>
            <a:off x="1390182" y="3657600"/>
            <a:ext cx="7372818" cy="1200329"/>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lvl="0" algn="just"/>
            <a:r>
              <a:rPr lang="en-US" sz="1800" dirty="0">
                <a:solidFill>
                  <a:srgbClr val="000000"/>
                </a:solidFill>
              </a:rPr>
              <a:t>8: ZIP </a:t>
            </a:r>
          </a:p>
          <a:p>
            <a:pPr lvl="0" algn="just"/>
            <a:r>
              <a:rPr lang="en-US" sz="1800" dirty="0">
                <a:solidFill>
                  <a:srgbClr val="000000"/>
                </a:solidFill>
              </a:rPr>
              <a:t>"Constant" power value (either P or Q) may be modified by loadshape multipliers. "Fixed" power values are always the same.</a:t>
            </a:r>
          </a:p>
        </p:txBody>
      </p:sp>
      <p:pic>
        <p:nvPicPr>
          <p:cNvPr id="12" name="Picture 11"/>
          <p:cNvPicPr>
            <a:picLocks noChangeAspect="1"/>
          </p:cNvPicPr>
          <p:nvPr/>
        </p:nvPicPr>
        <p:blipFill>
          <a:blip r:embed="rId3"/>
          <a:stretch>
            <a:fillRect/>
          </a:stretch>
        </p:blipFill>
        <p:spPr>
          <a:xfrm>
            <a:off x="2587490" y="4819471"/>
            <a:ext cx="3810000" cy="1244082"/>
          </a:xfrm>
          <a:prstGeom prst="rect">
            <a:avLst/>
          </a:prstGeom>
        </p:spPr>
      </p:pic>
    </p:spTree>
    <p:extLst>
      <p:ext uri="{BB962C8B-B14F-4D97-AF65-F5344CB8AC3E}">
        <p14:creationId xmlns:p14="http://schemas.microsoft.com/office/powerpoint/2010/main" val="291269873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3027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Load</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the loads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load.load1 bus1=loadbus1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kw=1000.0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load.load2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kw=500.0 pf=0.88 model=1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class=1 duty=day conn=delta</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9526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990600" y="3200400"/>
            <a:ext cx="4495800" cy="600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class</a:t>
            </a:r>
            <a:endParaRPr lang="en-US" sz="28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425842" y="3669001"/>
            <a:ext cx="6956157" cy="369332"/>
          </a:xfrm>
          <a:prstGeom prst="rect">
            <a:avLst/>
          </a:prstGeom>
          <a:noFill/>
        </p:spPr>
        <p:txBody>
          <a:bodyPr wrap="square" rtlCol="0">
            <a:spAutoFit/>
          </a:bodyPr>
          <a:lstStyle/>
          <a:p>
            <a:pPr lvl="0" algn="just"/>
            <a:r>
              <a:rPr lang="en-US" sz="1800" dirty="0"/>
              <a:t>An integer number segregating the load according to a particular class.</a:t>
            </a:r>
          </a:p>
        </p:txBody>
      </p:sp>
      <p:sp>
        <p:nvSpPr>
          <p:cNvPr id="16" name="Title 1"/>
          <p:cNvSpPr txBox="1">
            <a:spLocks/>
          </p:cNvSpPr>
          <p:nvPr/>
        </p:nvSpPr>
        <p:spPr bwMode="auto">
          <a:xfrm>
            <a:off x="993038" y="3895130"/>
            <a:ext cx="4495800" cy="600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duty</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389876" y="4419600"/>
            <a:ext cx="7296923" cy="646331"/>
          </a:xfrm>
          <a:prstGeom prst="rect">
            <a:avLst/>
          </a:prstGeom>
          <a:noFill/>
        </p:spPr>
        <p:txBody>
          <a:bodyPr wrap="square" rtlCol="0">
            <a:spAutoFit/>
          </a:bodyPr>
          <a:lstStyle/>
          <a:p>
            <a:pPr lvl="0" algn="just"/>
            <a:r>
              <a:rPr lang="en-US" sz="1800" dirty="0"/>
              <a:t>Specifies the name of duty cycle load shape. Defaults to Daily load shape if not defined.</a:t>
            </a:r>
          </a:p>
        </p:txBody>
      </p:sp>
      <p:sp>
        <p:nvSpPr>
          <p:cNvPr id="21" name="Title 1"/>
          <p:cNvSpPr txBox="1">
            <a:spLocks/>
          </p:cNvSpPr>
          <p:nvPr/>
        </p:nvSpPr>
        <p:spPr bwMode="auto">
          <a:xfrm>
            <a:off x="990600" y="4953000"/>
            <a:ext cx="4495800" cy="600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389876" y="5334000"/>
            <a:ext cx="7068324" cy="646331"/>
          </a:xfrm>
          <a:prstGeom prst="rect">
            <a:avLst/>
          </a:prstGeom>
          <a:noFill/>
        </p:spPr>
        <p:txBody>
          <a:bodyPr wrap="square" rtlCol="0">
            <a:spAutoFit/>
          </a:bodyPr>
          <a:lstStyle/>
          <a:p>
            <a:pPr lvl="0" algn="just"/>
            <a:r>
              <a:rPr lang="en-US" sz="1800" dirty="0"/>
              <a:t>Specifies the winding connection. {wye | y | LN} for Wye (Line‐Neutral) connection; {delta | LL} for Delta (Line‐Line) connection. Default = wye.</a:t>
            </a:r>
          </a:p>
        </p:txBody>
      </p:sp>
    </p:spTree>
    <p:extLst>
      <p:ext uri="{BB962C8B-B14F-4D97-AF65-F5344CB8AC3E}">
        <p14:creationId xmlns:p14="http://schemas.microsoft.com/office/powerpoint/2010/main" val="408115202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Capacitor with control </a:t>
            </a:r>
          </a:p>
          <a:p>
            <a:pPr lvl="0">
              <a:defRPr/>
            </a:pPr>
            <a:r>
              <a:rPr lang="en-US" sz="1600" dirty="0">
                <a:solidFill>
                  <a:srgbClr val="000000"/>
                </a:solidFill>
                <a:latin typeface="Calibri" panose="020F0502020204030204" pitchFamily="34" charset="0"/>
              </a:rPr>
              <a:t>New capacitor.Cap1 bus1=loadbus2 phases=3 </a:t>
            </a:r>
            <a:r>
              <a:rPr lang="en-US" sz="1600" dirty="0" err="1">
                <a:solidFill>
                  <a:srgbClr val="000000"/>
                </a:solidFill>
                <a:latin typeface="Calibri" panose="020F0502020204030204" pitchFamily="34" charset="0"/>
              </a:rPr>
              <a:t>kvar</a:t>
            </a:r>
            <a:r>
              <a:rPr lang="en-US" sz="1600" dirty="0">
                <a:solidFill>
                  <a:srgbClr val="000000"/>
                </a:solidFill>
                <a:latin typeface="Calibri" panose="020F0502020204030204" pitchFamily="34" charset="0"/>
              </a:rPr>
              <a:t>=600 </a:t>
            </a:r>
            <a:r>
              <a:rPr lang="en-US" sz="1600" dirty="0" err="1">
                <a:solidFill>
                  <a:srgbClr val="000000"/>
                </a:solidFill>
                <a:latin typeface="Calibri" panose="020F0502020204030204" pitchFamily="34" charset="0"/>
              </a:rPr>
              <a:t>kv</a:t>
            </a:r>
            <a:r>
              <a:rPr lang="en-US" sz="1600" dirty="0">
                <a:solidFill>
                  <a:srgbClr val="000000"/>
                </a:solidFill>
                <a:latin typeface="Calibri" panose="020F0502020204030204" pitchFamily="34" charset="0"/>
              </a:rPr>
              <a:t>=12.47                         </a:t>
            </a:r>
          </a:p>
          <a:p>
            <a:pPr lvl="0">
              <a:defRPr/>
            </a:pPr>
            <a:r>
              <a:rPr lang="en-US" sz="1600" dirty="0">
                <a:solidFill>
                  <a:srgbClr val="000000"/>
                </a:solidFill>
                <a:latin typeface="Calibri" panose="020F0502020204030204" pitchFamily="34" charset="0"/>
              </a:rPr>
              <a:t>New capcontrol.Cap1Ctrl element=line.line3 terminal=1 capacitor=Cap1               </a:t>
            </a:r>
          </a:p>
          <a:p>
            <a:pPr lvl="0">
              <a:defRPr/>
            </a:pPr>
            <a:r>
              <a:rPr lang="en-US" sz="1600" dirty="0">
                <a:solidFill>
                  <a:srgbClr val="000000"/>
                </a:solidFill>
                <a:latin typeface="Calibri" panose="020F0502020204030204" pitchFamily="34" charset="0"/>
              </a:rPr>
              <a:t>~ type=current </a:t>
            </a:r>
            <a:r>
              <a:rPr lang="en-US" sz="1600" dirty="0" err="1">
                <a:solidFill>
                  <a:srgbClr val="000000"/>
                </a:solidFill>
                <a:latin typeface="Calibri" panose="020F0502020204030204" pitchFamily="34" charset="0"/>
              </a:rPr>
              <a:t>ctratio</a:t>
            </a:r>
            <a:r>
              <a:rPr lang="en-US" sz="1600" dirty="0">
                <a:solidFill>
                  <a:srgbClr val="000000"/>
                </a:solidFill>
                <a:latin typeface="Calibri" panose="020F0502020204030204" pitchFamily="34" charset="0"/>
              </a:rPr>
              <a:t>=1 </a:t>
            </a:r>
            <a:r>
              <a:rPr lang="en-US" sz="1600" dirty="0" err="1">
                <a:solidFill>
                  <a:srgbClr val="000000"/>
                </a:solidFill>
                <a:latin typeface="Calibri" panose="020F0502020204030204" pitchFamily="34" charset="0"/>
              </a:rPr>
              <a:t>ONsetting</a:t>
            </a:r>
            <a:r>
              <a:rPr lang="en-US" sz="1600" dirty="0">
                <a:solidFill>
                  <a:srgbClr val="000000"/>
                </a:solidFill>
                <a:latin typeface="Calibri" panose="020F0502020204030204" pitchFamily="34" charset="0"/>
              </a:rPr>
              <a:t>=60 </a:t>
            </a:r>
            <a:r>
              <a:rPr lang="en-US" sz="1600" dirty="0" err="1">
                <a:solidFill>
                  <a:srgbClr val="000000"/>
                </a:solidFill>
                <a:latin typeface="Calibri" panose="020F0502020204030204" pitchFamily="34" charset="0"/>
              </a:rPr>
              <a:t>OFFsetting</a:t>
            </a:r>
            <a:r>
              <a:rPr lang="en-US" sz="1600" dirty="0">
                <a:solidFill>
                  <a:srgbClr val="000000"/>
                </a:solidFill>
                <a:latin typeface="Calibri" panose="020F0502020204030204" pitchFamily="34" charset="0"/>
              </a:rPr>
              <a:t>=55 delay=2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43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974750" y="2980609"/>
            <a:ext cx="4495800" cy="7261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Capacitor.Cap1</a:t>
            </a:r>
          </a:p>
        </p:txBody>
      </p:sp>
      <p:sp>
        <p:nvSpPr>
          <p:cNvPr id="19" name="TextBox 18"/>
          <p:cNvSpPr txBox="1"/>
          <p:nvPr/>
        </p:nvSpPr>
        <p:spPr>
          <a:xfrm>
            <a:off x="1447800" y="3541317"/>
            <a:ext cx="6332838" cy="369332"/>
          </a:xfrm>
          <a:prstGeom prst="rect">
            <a:avLst/>
          </a:prstGeom>
          <a:noFill/>
        </p:spPr>
        <p:txBody>
          <a:bodyPr wrap="square" rtlCol="0">
            <a:spAutoFit/>
          </a:bodyPr>
          <a:lstStyle/>
          <a:p>
            <a:pPr lvl="0" algn="just"/>
            <a:r>
              <a:rPr lang="en-US" sz="1800" dirty="0"/>
              <a:t>Defines a capacitor object named Cap1.</a:t>
            </a:r>
          </a:p>
        </p:txBody>
      </p:sp>
      <p:sp>
        <p:nvSpPr>
          <p:cNvPr id="23" name="Title 1"/>
          <p:cNvSpPr txBox="1">
            <a:spLocks/>
          </p:cNvSpPr>
          <p:nvPr/>
        </p:nvSpPr>
        <p:spPr bwMode="auto">
          <a:xfrm>
            <a:off x="990600" y="3720017"/>
            <a:ext cx="4495800" cy="6947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447800" y="4239585"/>
            <a:ext cx="7467600" cy="369332"/>
          </a:xfrm>
          <a:prstGeom prst="rect">
            <a:avLst/>
          </a:prstGeom>
          <a:noFill/>
        </p:spPr>
        <p:txBody>
          <a:bodyPr wrap="square" rtlCol="0">
            <a:spAutoFit/>
          </a:bodyPr>
          <a:lstStyle/>
          <a:p>
            <a:pPr lvl="0" algn="just"/>
            <a:r>
              <a:rPr lang="en-US" sz="1800" dirty="0"/>
              <a:t>Specifies the name of the first bus to which the capacitor is connected.</a:t>
            </a:r>
          </a:p>
        </p:txBody>
      </p:sp>
      <p:sp>
        <p:nvSpPr>
          <p:cNvPr id="25" name="Title 1"/>
          <p:cNvSpPr txBox="1">
            <a:spLocks/>
          </p:cNvSpPr>
          <p:nvPr/>
        </p:nvSpPr>
        <p:spPr bwMode="auto">
          <a:xfrm>
            <a:off x="1002792" y="4424065"/>
            <a:ext cx="4495800" cy="605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447800" y="4890203"/>
            <a:ext cx="6332838" cy="369332"/>
          </a:xfrm>
          <a:prstGeom prst="rect">
            <a:avLst/>
          </a:prstGeom>
          <a:noFill/>
        </p:spPr>
        <p:txBody>
          <a:bodyPr wrap="square" rtlCol="0">
            <a:spAutoFit/>
          </a:bodyPr>
          <a:lstStyle/>
          <a:p>
            <a:pPr lvl="0" algn="just"/>
            <a:r>
              <a:rPr lang="en-US" sz="1800" dirty="0"/>
              <a:t>Specifies the number of phases.</a:t>
            </a:r>
          </a:p>
        </p:txBody>
      </p:sp>
      <p:sp>
        <p:nvSpPr>
          <p:cNvPr id="27" name="Title 1"/>
          <p:cNvSpPr txBox="1">
            <a:spLocks/>
          </p:cNvSpPr>
          <p:nvPr/>
        </p:nvSpPr>
        <p:spPr bwMode="auto">
          <a:xfrm>
            <a:off x="1002792" y="5029200"/>
            <a:ext cx="4495800" cy="6168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kvar</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447800" y="5486400"/>
            <a:ext cx="7391400" cy="646331"/>
          </a:xfrm>
          <a:prstGeom prst="rect">
            <a:avLst/>
          </a:prstGeom>
          <a:noFill/>
        </p:spPr>
        <p:txBody>
          <a:bodyPr wrap="square" rtlCol="0">
            <a:spAutoFit/>
          </a:bodyPr>
          <a:lstStyle/>
          <a:p>
            <a:pPr lvl="0" algn="just"/>
            <a:r>
              <a:rPr lang="en-US" sz="1800" dirty="0"/>
              <a:t>Specifies the rated </a:t>
            </a:r>
            <a:r>
              <a:rPr lang="en-US" sz="1800" dirty="0" err="1"/>
              <a:t>kvar</a:t>
            </a:r>
            <a:r>
              <a:rPr lang="en-US" sz="1800" dirty="0"/>
              <a:t> at rated kV, total of all phases. Each phase is assumed equal.</a:t>
            </a:r>
          </a:p>
        </p:txBody>
      </p:sp>
    </p:spTree>
    <p:extLst>
      <p:ext uri="{BB962C8B-B14F-4D97-AF65-F5344CB8AC3E}">
        <p14:creationId xmlns:p14="http://schemas.microsoft.com/office/powerpoint/2010/main" val="389562904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Capacitor with control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capacitor.Cap1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capcontrol.Cap1Ctrl element=line.line3 terminal=1 capacitor=Cap1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type=current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OFFsetting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 delay=2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43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0" name="Title 1"/>
          <p:cNvSpPr txBox="1">
            <a:spLocks/>
          </p:cNvSpPr>
          <p:nvPr/>
        </p:nvSpPr>
        <p:spPr bwMode="auto">
          <a:xfrm>
            <a:off x="1004621" y="3049560"/>
            <a:ext cx="4495800" cy="535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371600" y="3439252"/>
            <a:ext cx="7391400" cy="1200329"/>
          </a:xfrm>
          <a:prstGeom prst="rect">
            <a:avLst/>
          </a:prstGeom>
          <a:noFill/>
        </p:spPr>
        <p:txBody>
          <a:bodyPr wrap="square" rtlCol="0">
            <a:spAutoFit/>
          </a:bodyPr>
          <a:lstStyle/>
          <a:p>
            <a:pPr lvl="0" algn="just"/>
            <a:r>
              <a:rPr lang="en-US" sz="1800" dirty="0"/>
              <a:t>Specifies the kV rating of capacitor. For Phases=2 or Phases=3, enter line‐to‐line (phase‐to‐phase) rated voltage. For all other numbers of phases, enter actual can rating. (For Delta connection this is always line‐to‐line rated voltage).</a:t>
            </a:r>
          </a:p>
        </p:txBody>
      </p:sp>
      <p:sp>
        <p:nvSpPr>
          <p:cNvPr id="22" name="Title 1"/>
          <p:cNvSpPr txBox="1">
            <a:spLocks/>
          </p:cNvSpPr>
          <p:nvPr/>
        </p:nvSpPr>
        <p:spPr bwMode="auto">
          <a:xfrm>
            <a:off x="990600" y="4417347"/>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capcontrol.Cap1Ctrl</a:t>
            </a:r>
            <a:endParaRPr lang="en-US" sz="2800" kern="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371600" y="4876800"/>
            <a:ext cx="7128819" cy="369332"/>
          </a:xfrm>
          <a:prstGeom prst="rect">
            <a:avLst/>
          </a:prstGeom>
          <a:noFill/>
        </p:spPr>
        <p:txBody>
          <a:bodyPr wrap="square" rtlCol="0">
            <a:spAutoFit/>
          </a:bodyPr>
          <a:lstStyle/>
          <a:p>
            <a:pPr lvl="0" algn="just"/>
            <a:r>
              <a:rPr lang="en-US" sz="1800" dirty="0"/>
              <a:t>Defines a capacitor control object named Cap1Ctrl.</a:t>
            </a:r>
          </a:p>
        </p:txBody>
      </p:sp>
      <p:sp>
        <p:nvSpPr>
          <p:cNvPr id="30" name="TextBox 29"/>
          <p:cNvSpPr txBox="1"/>
          <p:nvPr/>
        </p:nvSpPr>
        <p:spPr>
          <a:xfrm>
            <a:off x="1393388" y="5181600"/>
            <a:ext cx="7445812" cy="923330"/>
          </a:xfrm>
          <a:prstGeom prst="rect">
            <a:avLst/>
          </a:prstGeom>
          <a:noFill/>
        </p:spPr>
        <p:txBody>
          <a:bodyPr wrap="square" rtlCol="0">
            <a:spAutoFit/>
          </a:bodyPr>
          <a:lstStyle/>
          <a:p>
            <a:pPr lvl="0" algn="just"/>
            <a:r>
              <a:rPr lang="en-US" sz="1800" dirty="0"/>
              <a:t>* The capacitor control monitors the voltage and current at a terminal of a </a:t>
            </a:r>
            <a:r>
              <a:rPr lang="en-US" sz="1800" dirty="0" err="1"/>
              <a:t>PDelement</a:t>
            </a:r>
            <a:r>
              <a:rPr lang="en-US" sz="1800" dirty="0"/>
              <a:t> or a </a:t>
            </a:r>
            <a:r>
              <a:rPr lang="en-US" sz="1800" dirty="0" err="1"/>
              <a:t>PCelement</a:t>
            </a:r>
            <a:r>
              <a:rPr lang="en-US" sz="1800" dirty="0"/>
              <a:t> and sends switching messages to a Capacitor object.</a:t>
            </a:r>
          </a:p>
        </p:txBody>
      </p:sp>
    </p:spTree>
    <p:extLst>
      <p:ext uri="{BB962C8B-B14F-4D97-AF65-F5344CB8AC3E}">
        <p14:creationId xmlns:p14="http://schemas.microsoft.com/office/powerpoint/2010/main" val="107827085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Capacitor with control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capacitor.Cap1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capcontrol.Cap1Ctrl element=line.line3 terminal=1 capacitor=Cap1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type=current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OFFsetting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 delay=2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43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90600" y="2998093"/>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element</a:t>
            </a:r>
            <a:endParaRPr lang="en-US" sz="28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454251" y="3467844"/>
            <a:ext cx="7232549" cy="923330"/>
          </a:xfrm>
          <a:prstGeom prst="rect">
            <a:avLst/>
          </a:prstGeom>
          <a:noFill/>
        </p:spPr>
        <p:txBody>
          <a:bodyPr wrap="square" rtlCol="0">
            <a:spAutoFit/>
          </a:bodyPr>
          <a:lstStyle/>
          <a:p>
            <a:pPr lvl="0" algn="just"/>
            <a:r>
              <a:rPr lang="en-US" sz="1800" dirty="0"/>
              <a:t>Specifies the full object name of the circuit element, typically a line or transformer, to which the capacitor control's PT and/or CT are connected. There is no default; must be specified.</a:t>
            </a:r>
          </a:p>
        </p:txBody>
      </p:sp>
      <p:sp>
        <p:nvSpPr>
          <p:cNvPr id="18" name="Title 1"/>
          <p:cNvSpPr txBox="1">
            <a:spLocks/>
          </p:cNvSpPr>
          <p:nvPr/>
        </p:nvSpPr>
        <p:spPr bwMode="auto">
          <a:xfrm>
            <a:off x="990600" y="4264947"/>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terminal</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454252" y="4840069"/>
            <a:ext cx="7358482" cy="646331"/>
          </a:xfrm>
          <a:prstGeom prst="rect">
            <a:avLst/>
          </a:prstGeom>
          <a:noFill/>
        </p:spPr>
        <p:txBody>
          <a:bodyPr wrap="square" rtlCol="0">
            <a:spAutoFit/>
          </a:bodyPr>
          <a:lstStyle/>
          <a:p>
            <a:pPr lvl="0" algn="just"/>
            <a:r>
              <a:rPr lang="en-US" sz="1800" dirty="0"/>
              <a:t>Specifies the number of terminal of the circuit element to which the </a:t>
            </a:r>
            <a:r>
              <a:rPr lang="en-US" sz="1800" dirty="0" err="1"/>
              <a:t>CapControl</a:t>
            </a:r>
            <a:r>
              <a:rPr lang="en-US" sz="1800" dirty="0"/>
              <a:t> is connected. 1 or 2, typically. Default is 1.</a:t>
            </a:r>
          </a:p>
        </p:txBody>
      </p:sp>
    </p:spTree>
    <p:extLst>
      <p:ext uri="{BB962C8B-B14F-4D97-AF65-F5344CB8AC3E}">
        <p14:creationId xmlns:p14="http://schemas.microsoft.com/office/powerpoint/2010/main" val="127246390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Capacitor with control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capacitor.Cap1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capcontrol.Cap1Ctrl element=line.line3 terminal=1 capacitor=Cap1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type=current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OFFsetting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 delay=2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43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1018032" y="2970051"/>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capacitor</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454251" y="3438161"/>
            <a:ext cx="7128819" cy="646331"/>
          </a:xfrm>
          <a:prstGeom prst="rect">
            <a:avLst/>
          </a:prstGeom>
          <a:noFill/>
        </p:spPr>
        <p:txBody>
          <a:bodyPr wrap="square" rtlCol="0">
            <a:spAutoFit/>
          </a:bodyPr>
          <a:lstStyle/>
          <a:p>
            <a:pPr lvl="0" algn="just"/>
            <a:r>
              <a:rPr lang="en-US" sz="1800" dirty="0"/>
              <a:t>Specifies the name of Capacitor which the </a:t>
            </a:r>
            <a:r>
              <a:rPr lang="en-US" sz="1800" dirty="0" err="1"/>
              <a:t>CapControl</a:t>
            </a:r>
            <a:r>
              <a:rPr lang="en-US" sz="1800" dirty="0"/>
              <a:t> controls. No Default; Must be specified.</a:t>
            </a:r>
          </a:p>
        </p:txBody>
      </p:sp>
      <p:sp>
        <p:nvSpPr>
          <p:cNvPr id="21" name="Title 1"/>
          <p:cNvSpPr txBox="1">
            <a:spLocks/>
          </p:cNvSpPr>
          <p:nvPr/>
        </p:nvSpPr>
        <p:spPr bwMode="auto">
          <a:xfrm>
            <a:off x="1047293" y="3883947"/>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type</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454250" y="4343400"/>
            <a:ext cx="7128819" cy="369332"/>
          </a:xfrm>
          <a:prstGeom prst="rect">
            <a:avLst/>
          </a:prstGeom>
          <a:noFill/>
        </p:spPr>
        <p:txBody>
          <a:bodyPr wrap="square" rtlCol="0">
            <a:spAutoFit/>
          </a:bodyPr>
          <a:lstStyle/>
          <a:p>
            <a:pPr lvl="0" algn="just"/>
            <a:r>
              <a:rPr lang="en-US" sz="1800" dirty="0"/>
              <a:t>Specifies the Control type. {Current | voltage | </a:t>
            </a:r>
            <a:r>
              <a:rPr lang="en-US" sz="1800" dirty="0" err="1"/>
              <a:t>kvar</a:t>
            </a:r>
            <a:r>
              <a:rPr lang="en-US" sz="1800" dirty="0"/>
              <a:t> | PF | time }. </a:t>
            </a:r>
          </a:p>
        </p:txBody>
      </p:sp>
      <p:sp>
        <p:nvSpPr>
          <p:cNvPr id="23" name="Title 1"/>
          <p:cNvSpPr txBox="1">
            <a:spLocks/>
          </p:cNvSpPr>
          <p:nvPr/>
        </p:nvSpPr>
        <p:spPr bwMode="auto">
          <a:xfrm>
            <a:off x="1020470" y="4648200"/>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ctratio</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500581" y="5181600"/>
            <a:ext cx="7414819" cy="646331"/>
          </a:xfrm>
          <a:prstGeom prst="rect">
            <a:avLst/>
          </a:prstGeom>
          <a:noFill/>
        </p:spPr>
        <p:txBody>
          <a:bodyPr wrap="square" rtlCol="0">
            <a:spAutoFit/>
          </a:bodyPr>
          <a:lstStyle/>
          <a:p>
            <a:pPr lvl="0" algn="just"/>
            <a:r>
              <a:rPr lang="en-US" sz="1800" dirty="0"/>
              <a:t>Specifies the ratio of the CT from line amps to control ampere setting for current and </a:t>
            </a:r>
            <a:r>
              <a:rPr lang="en-US" sz="1800" dirty="0" err="1"/>
              <a:t>kvar</a:t>
            </a:r>
            <a:r>
              <a:rPr lang="en-US" sz="1800" dirty="0"/>
              <a:t> control types.</a:t>
            </a:r>
          </a:p>
        </p:txBody>
      </p:sp>
    </p:spTree>
    <p:extLst>
      <p:ext uri="{BB962C8B-B14F-4D97-AF65-F5344CB8AC3E}">
        <p14:creationId xmlns:p14="http://schemas.microsoft.com/office/powerpoint/2010/main" val="310015244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Capacitor with control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capacitor.Cap1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capcontrol.Cap1Ctrl element=line.line3 terminal=1 capacitor=Cap1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type=current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OFFsetting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 delay=2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43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85114" y="3045747"/>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onsetting</a:t>
            </a:r>
            <a:endParaRPr lang="en-US" sz="28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371600" y="3586877"/>
            <a:ext cx="7462113" cy="2308324"/>
          </a:xfrm>
          <a:prstGeom prst="rect">
            <a:avLst/>
          </a:prstGeom>
          <a:noFill/>
        </p:spPr>
        <p:txBody>
          <a:bodyPr wrap="square" rtlCol="0">
            <a:spAutoFit/>
          </a:bodyPr>
          <a:lstStyle/>
          <a:p>
            <a:pPr lvl="0" algn="just"/>
            <a:r>
              <a:rPr lang="en-US" sz="1800" dirty="0"/>
              <a:t>Specifies the value at which the control arms to switch the capacitor ON. For different types of control, the value is calculated by:</a:t>
            </a:r>
          </a:p>
          <a:p>
            <a:pPr marL="342900" lvl="0" indent="-342900" algn="just">
              <a:buFont typeface="Arial" panose="020B0604020202020204" pitchFamily="34" charset="0"/>
              <a:buChar char="•"/>
            </a:pPr>
            <a:r>
              <a:rPr lang="en-US" sz="1800" dirty="0"/>
              <a:t>Current: Line Amps / </a:t>
            </a:r>
            <a:r>
              <a:rPr lang="en-US" sz="1800" dirty="0" err="1"/>
              <a:t>CTratio</a:t>
            </a:r>
            <a:endParaRPr lang="en-US" sz="1800" dirty="0"/>
          </a:p>
          <a:p>
            <a:pPr marL="342900" lvl="0" indent="-342900" algn="just">
              <a:buFont typeface="Arial" panose="020B0604020202020204" pitchFamily="34" charset="0"/>
              <a:buChar char="•"/>
            </a:pPr>
            <a:r>
              <a:rPr lang="en-US" sz="1800" dirty="0"/>
              <a:t>Voltage: Line‐Neutral (or Line‐Line for delta) Volts / </a:t>
            </a:r>
            <a:r>
              <a:rPr lang="en-US" sz="1800" dirty="0" err="1"/>
              <a:t>PTratio</a:t>
            </a:r>
            <a:endParaRPr lang="en-US" sz="1800" dirty="0"/>
          </a:p>
          <a:p>
            <a:pPr marL="342900" lvl="0" indent="-342900" algn="just">
              <a:buFont typeface="Arial" panose="020B0604020202020204" pitchFamily="34" charset="0"/>
              <a:buChar char="•"/>
            </a:pPr>
            <a:r>
              <a:rPr lang="en-US" sz="1800" dirty="0" err="1"/>
              <a:t>kvar</a:t>
            </a:r>
            <a:r>
              <a:rPr lang="en-US" sz="1800" dirty="0"/>
              <a:t>: Total </a:t>
            </a:r>
            <a:r>
              <a:rPr lang="en-US" sz="1800" dirty="0" err="1"/>
              <a:t>kvar</a:t>
            </a:r>
            <a:r>
              <a:rPr lang="en-US" sz="1800" dirty="0"/>
              <a:t>, all phases. This is directional.</a:t>
            </a:r>
          </a:p>
          <a:p>
            <a:pPr marL="342900" lvl="0" indent="-342900" algn="just">
              <a:buFont typeface="Arial" panose="020B0604020202020204" pitchFamily="34" charset="0"/>
              <a:buChar char="•"/>
            </a:pPr>
            <a:r>
              <a:rPr lang="en-US" sz="1800" dirty="0"/>
              <a:t>PF: Power Factor, Total power in monitored terminal.</a:t>
            </a:r>
          </a:p>
          <a:p>
            <a:pPr marL="342900" lvl="0" indent="-342900" algn="just">
              <a:buFont typeface="Arial" panose="020B0604020202020204" pitchFamily="34" charset="0"/>
              <a:buChar char="•"/>
            </a:pPr>
            <a:r>
              <a:rPr lang="en-US" sz="1800" dirty="0"/>
              <a:t>Time: </a:t>
            </a:r>
            <a:r>
              <a:rPr lang="en-US" sz="1800" dirty="0" err="1"/>
              <a:t>Hrs</a:t>
            </a:r>
            <a:r>
              <a:rPr lang="en-US" sz="1800" dirty="0"/>
              <a:t> from Midnight as a floating point number (decimal). 7:30am would be entered as 7.5.</a:t>
            </a:r>
          </a:p>
        </p:txBody>
      </p:sp>
    </p:spTree>
    <p:extLst>
      <p:ext uri="{BB962C8B-B14F-4D97-AF65-F5344CB8AC3E}">
        <p14:creationId xmlns:p14="http://schemas.microsoft.com/office/powerpoint/2010/main" val="408124061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Capacitor with control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capacitor.Cap1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capcontrol.Cap1Ctrl element=line.line3 terminal=1 capacitor=Cap1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type=current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OFFsetting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 delay=2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43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85114" y="3045747"/>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offsetting</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p:cNvSpPr txBox="1"/>
          <p:nvPr/>
        </p:nvSpPr>
        <p:spPr>
          <a:xfrm>
            <a:off x="1295400" y="3558758"/>
            <a:ext cx="7128819" cy="2308324"/>
          </a:xfrm>
          <a:prstGeom prst="rect">
            <a:avLst/>
          </a:prstGeom>
          <a:noFill/>
        </p:spPr>
        <p:txBody>
          <a:bodyPr wrap="square" rtlCol="0">
            <a:spAutoFit/>
          </a:bodyPr>
          <a:lstStyle/>
          <a:p>
            <a:pPr lvl="0" algn="just"/>
            <a:r>
              <a:rPr lang="en-US" sz="1800" dirty="0"/>
              <a:t>Specifies the value at which the control arms to switch the capacitor OFF. For different types of control, the value is calculated by:</a:t>
            </a:r>
          </a:p>
          <a:p>
            <a:pPr marL="342900" lvl="0" indent="-342900" algn="just">
              <a:buFont typeface="Arial" panose="020B0604020202020204" pitchFamily="34" charset="0"/>
              <a:buChar char="•"/>
            </a:pPr>
            <a:r>
              <a:rPr lang="en-US" sz="1800" dirty="0"/>
              <a:t>Current: Line Amps / </a:t>
            </a:r>
            <a:r>
              <a:rPr lang="en-US" sz="1800" dirty="0" err="1"/>
              <a:t>CTratio</a:t>
            </a:r>
            <a:endParaRPr lang="en-US" sz="1800" dirty="0"/>
          </a:p>
          <a:p>
            <a:pPr marL="342900" lvl="0" indent="-342900" algn="just">
              <a:buFont typeface="Arial" panose="020B0604020202020204" pitchFamily="34" charset="0"/>
              <a:buChar char="•"/>
            </a:pPr>
            <a:r>
              <a:rPr lang="en-US" sz="1800" dirty="0"/>
              <a:t>Voltage: Line‐Neutral (or Line‐Line for delta) Volts / </a:t>
            </a:r>
            <a:r>
              <a:rPr lang="en-US" sz="1800" dirty="0" err="1"/>
              <a:t>PTratio</a:t>
            </a:r>
            <a:endParaRPr lang="en-US" sz="1800" dirty="0"/>
          </a:p>
          <a:p>
            <a:pPr marL="342900" lvl="0" indent="-342900" algn="just">
              <a:buFont typeface="Arial" panose="020B0604020202020204" pitchFamily="34" charset="0"/>
              <a:buChar char="•"/>
            </a:pPr>
            <a:r>
              <a:rPr lang="en-US" sz="1800" dirty="0" err="1"/>
              <a:t>kvar</a:t>
            </a:r>
            <a:r>
              <a:rPr lang="en-US" sz="1800" dirty="0"/>
              <a:t>: Total </a:t>
            </a:r>
            <a:r>
              <a:rPr lang="en-US" sz="1800" dirty="0" err="1"/>
              <a:t>kvar</a:t>
            </a:r>
            <a:r>
              <a:rPr lang="en-US" sz="1800" dirty="0"/>
              <a:t>, all phases. This is directional.</a:t>
            </a:r>
          </a:p>
          <a:p>
            <a:pPr marL="342900" lvl="0" indent="-342900" algn="just">
              <a:buFont typeface="Arial" panose="020B0604020202020204" pitchFamily="34" charset="0"/>
              <a:buChar char="•"/>
            </a:pPr>
            <a:r>
              <a:rPr lang="en-US" sz="1800" dirty="0"/>
              <a:t>PF: Power Factor, Total power in monitored terminal.</a:t>
            </a:r>
          </a:p>
          <a:p>
            <a:pPr marL="342900" lvl="0" indent="-342900" algn="just">
              <a:buFont typeface="Arial" panose="020B0604020202020204" pitchFamily="34" charset="0"/>
              <a:buChar char="•"/>
            </a:pPr>
            <a:r>
              <a:rPr lang="en-US" sz="1800" dirty="0"/>
              <a:t>Time: </a:t>
            </a:r>
            <a:r>
              <a:rPr lang="en-US" sz="1800" dirty="0" err="1"/>
              <a:t>Hrs</a:t>
            </a:r>
            <a:r>
              <a:rPr lang="en-US" sz="1800" dirty="0"/>
              <a:t> from Midnight as a floating point number (decimal). 7:30am would be entered as 7.5.</a:t>
            </a:r>
          </a:p>
        </p:txBody>
      </p:sp>
    </p:spTree>
    <p:extLst>
      <p:ext uri="{BB962C8B-B14F-4D97-AF65-F5344CB8AC3E}">
        <p14:creationId xmlns:p14="http://schemas.microsoft.com/office/powerpoint/2010/main" val="170836095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5926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Capacitor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676400"/>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Capacitor with control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capacitor.Cap1 bus1=loadbus2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capcontrol.Cap1Ctrl element=line.line3 terminal=1 capacitor=Cap1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type=current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OFFsetting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 delay=2 </a:t>
            </a:r>
            <a:endParaRPr kumimoji="0" lang="en-US" sz="16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1" name="Rectangle 2"/>
          <p:cNvSpPr>
            <a:spLocks noChangeArrowheads="1"/>
          </p:cNvSpPr>
          <p:nvPr/>
        </p:nvSpPr>
        <p:spPr bwMode="auto">
          <a:xfrm>
            <a:off x="990600" y="126673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7432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979627" y="3015771"/>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delay</a:t>
            </a:r>
            <a:endParaRPr lang="en-US" sz="28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371600" y="3563779"/>
            <a:ext cx="7128819" cy="646331"/>
          </a:xfrm>
          <a:prstGeom prst="rect">
            <a:avLst/>
          </a:prstGeom>
          <a:noFill/>
        </p:spPr>
        <p:txBody>
          <a:bodyPr wrap="square" rtlCol="0">
            <a:spAutoFit/>
          </a:bodyPr>
          <a:lstStyle/>
          <a:p>
            <a:pPr lvl="0" algn="just"/>
            <a:r>
              <a:rPr lang="en-US" sz="1800" dirty="0"/>
              <a:t>Specifies the time delay, in seconds, from when the control is armed before it sends out the switching command to turn the capacitor ON.</a:t>
            </a:r>
          </a:p>
        </p:txBody>
      </p:sp>
    </p:spTree>
    <p:extLst>
      <p:ext uri="{BB962C8B-B14F-4D97-AF65-F5344CB8AC3E}">
        <p14:creationId xmlns:p14="http://schemas.microsoft.com/office/powerpoint/2010/main" val="3751932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37" y="1579266"/>
            <a:ext cx="4348163" cy="4431515"/>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Show</a:t>
            </a:r>
          </a:p>
        </p:txBody>
      </p:sp>
      <p:sp>
        <p:nvSpPr>
          <p:cNvPr id="9" name="Rectangle 8"/>
          <p:cNvSpPr/>
          <p:nvPr/>
        </p:nvSpPr>
        <p:spPr bwMode="auto">
          <a:xfrm>
            <a:off x="1676400" y="2057400"/>
            <a:ext cx="2286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0" name="Straight Arrow Connector 9"/>
          <p:cNvCxnSpPr/>
          <p:nvPr/>
        </p:nvCxnSpPr>
        <p:spPr bwMode="auto">
          <a:xfrm>
            <a:off x="4000500" y="2200461"/>
            <a:ext cx="1181100" cy="85539"/>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pic>
        <p:nvPicPr>
          <p:cNvPr id="11" name="Picture 10"/>
          <p:cNvPicPr>
            <a:picLocks noChangeAspect="1"/>
          </p:cNvPicPr>
          <p:nvPr/>
        </p:nvPicPr>
        <p:blipFill>
          <a:blip r:embed="rId4"/>
          <a:stretch>
            <a:fillRect/>
          </a:stretch>
        </p:blipFill>
        <p:spPr>
          <a:xfrm>
            <a:off x="5219700" y="1805206"/>
            <a:ext cx="3749182" cy="4124652"/>
          </a:xfrm>
          <a:prstGeom prst="rect">
            <a:avLst/>
          </a:prstGeom>
        </p:spPr>
      </p:pic>
      <p:sp>
        <p:nvSpPr>
          <p:cNvPr id="13" name="Rectangle 12"/>
          <p:cNvSpPr/>
          <p:nvPr/>
        </p:nvSpPr>
        <p:spPr>
          <a:xfrm>
            <a:off x="4483973" y="2273092"/>
            <a:ext cx="697627" cy="338554"/>
          </a:xfrm>
          <a:prstGeom prst="rect">
            <a:avLst/>
          </a:prstGeom>
        </p:spPr>
        <p:txBody>
          <a:bodyPr wrap="none">
            <a:spAutoFit/>
          </a:bodyPr>
          <a:lstStyle/>
          <a:p>
            <a:r>
              <a:rPr lang="en-US" sz="1600" dirty="0">
                <a:solidFill>
                  <a:srgbClr val="FF0000"/>
                </a:solidFill>
              </a:rPr>
              <a:t>popup</a:t>
            </a:r>
            <a:endParaRPr lang="en-US" sz="2000" dirty="0">
              <a:solidFill>
                <a:srgbClr val="FF0000"/>
              </a:solidFill>
            </a:endParaRPr>
          </a:p>
        </p:txBody>
      </p:sp>
    </p:spTree>
    <p:extLst>
      <p:ext uri="{BB962C8B-B14F-4D97-AF65-F5344CB8AC3E}">
        <p14:creationId xmlns:p14="http://schemas.microsoft.com/office/powerpoint/2010/main" val="140827456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7689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Regulator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815882"/>
          </a:xfrm>
          <a:prstGeom prst="rect">
            <a:avLst/>
          </a:prstGeom>
        </p:spPr>
        <p:txBody>
          <a:bodyPr wrap="square">
            <a:spAutoFit/>
          </a:bodyPr>
          <a:lstStyle/>
          <a:p>
            <a:pPr lvl="0">
              <a:defRPr/>
            </a:pPr>
            <a:r>
              <a:rPr lang="en-US" sz="1400" dirty="0">
                <a:solidFill>
                  <a:srgbClr val="000000"/>
                </a:solidFill>
                <a:latin typeface="Calibri" panose="020F0502020204030204" pitchFamily="34" charset="0"/>
              </a:rPr>
              <a:t>// Regulator for DG</a:t>
            </a:r>
          </a:p>
          <a:p>
            <a:pPr lvl="0">
              <a:defRPr/>
            </a:pPr>
            <a:r>
              <a:rPr lang="en-US" sz="1400" dirty="0">
                <a:solidFill>
                  <a:srgbClr val="000000"/>
                </a:solidFill>
                <a:latin typeface="Calibri" panose="020F0502020204030204" pitchFamily="34" charset="0"/>
              </a:rPr>
              <a:t>New transformer.reg1 phases=3 windings=2 </a:t>
            </a:r>
          </a:p>
          <a:p>
            <a:pPr lvl="0">
              <a:defRPr/>
            </a:pPr>
            <a:r>
              <a:rPr lang="en-US" sz="1400" dirty="0">
                <a:solidFill>
                  <a:srgbClr val="000000"/>
                </a:solidFill>
                <a:latin typeface="Calibri" panose="020F0502020204030204" pitchFamily="34" charset="0"/>
              </a:rPr>
              <a:t>~ buses=(loadbus3 </a:t>
            </a:r>
            <a:r>
              <a:rPr lang="en-US" sz="1400" dirty="0" err="1">
                <a:solidFill>
                  <a:srgbClr val="000000"/>
                </a:solidFill>
                <a:latin typeface="Calibri" panose="020F0502020204030204" pitchFamily="34" charset="0"/>
              </a:rPr>
              <a:t>regbus</a:t>
            </a:r>
            <a:r>
              <a:rPr lang="en-US" sz="1400" dirty="0">
                <a:solidFill>
                  <a:srgbClr val="000000"/>
                </a:solidFill>
                <a:latin typeface="Calibri" panose="020F0502020204030204" pitchFamily="34" charset="0"/>
              </a:rPr>
              <a:t>)   conns='wye </a:t>
            </a:r>
            <a:r>
              <a:rPr lang="en-US" sz="1400" dirty="0" err="1">
                <a:solidFill>
                  <a:srgbClr val="000000"/>
                </a:solidFill>
                <a:latin typeface="Calibri" panose="020F0502020204030204" pitchFamily="34" charset="0"/>
              </a:rPr>
              <a:t>wye</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kvs</a:t>
            </a:r>
            <a:r>
              <a:rPr lang="en-US" sz="1400" dirty="0">
                <a:solidFill>
                  <a:srgbClr val="000000"/>
                </a:solidFill>
                <a:latin typeface="Calibri" panose="020F0502020204030204" pitchFamily="34" charset="0"/>
              </a:rPr>
              <a:t>=(12.47 12.47)  </a:t>
            </a:r>
            <a:r>
              <a:rPr lang="en-US" sz="1400" dirty="0" err="1">
                <a:solidFill>
                  <a:srgbClr val="000000"/>
                </a:solidFill>
                <a:latin typeface="Calibri" panose="020F0502020204030204" pitchFamily="34" charset="0"/>
              </a:rPr>
              <a:t>kvas</a:t>
            </a:r>
            <a:r>
              <a:rPr lang="en-US" sz="1400" dirty="0">
                <a:solidFill>
                  <a:srgbClr val="000000"/>
                </a:solidFill>
                <a:latin typeface="Calibri" panose="020F0502020204030204" pitchFamily="34" charset="0"/>
              </a:rPr>
              <a:t>=(8000 8000)   XHL=1 </a:t>
            </a:r>
          </a:p>
          <a:p>
            <a:pPr lvl="0">
              <a:defRPr/>
            </a:pPr>
            <a:r>
              <a:rPr lang="en-US" sz="1400" dirty="0">
                <a:solidFill>
                  <a:srgbClr val="000000"/>
                </a:solidFill>
                <a:latin typeface="Calibri" panose="020F0502020204030204" pitchFamily="34" charset="0"/>
              </a:rPr>
              <a:t>// Regulator Control definitions </a:t>
            </a:r>
          </a:p>
          <a:p>
            <a:pPr lvl="0">
              <a:defRPr/>
            </a:pPr>
            <a:r>
              <a:rPr lang="en-US" sz="1400" dirty="0">
                <a:solidFill>
                  <a:srgbClr val="000000"/>
                </a:solidFill>
                <a:latin typeface="Calibri" panose="020F0502020204030204" pitchFamily="34" charset="0"/>
              </a:rPr>
              <a:t>New </a:t>
            </a:r>
            <a:r>
              <a:rPr lang="en-US" sz="1400" dirty="0" err="1">
                <a:solidFill>
                  <a:srgbClr val="000000"/>
                </a:solidFill>
                <a:latin typeface="Calibri" panose="020F0502020204030204" pitchFamily="34" charset="0"/>
              </a:rPr>
              <a:t>regcontrol.subxfrmCtrl</a:t>
            </a:r>
            <a:r>
              <a:rPr lang="en-US" sz="1400" dirty="0">
                <a:solidFill>
                  <a:srgbClr val="000000"/>
                </a:solidFill>
                <a:latin typeface="Calibri" panose="020F0502020204030204" pitchFamily="34" charset="0"/>
              </a:rPr>
              <a:t> transformer=</a:t>
            </a:r>
            <a:r>
              <a:rPr lang="en-US" sz="1400" dirty="0" err="1">
                <a:solidFill>
                  <a:srgbClr val="000000"/>
                </a:solidFill>
                <a:latin typeface="Calibri" panose="020F0502020204030204" pitchFamily="34" charset="0"/>
              </a:rPr>
              <a:t>subxfrm</a:t>
            </a:r>
            <a:r>
              <a:rPr lang="en-US" sz="1400" dirty="0">
                <a:solidFill>
                  <a:srgbClr val="000000"/>
                </a:solidFill>
                <a:latin typeface="Calibri" panose="020F0502020204030204" pitchFamily="34" charset="0"/>
              </a:rPr>
              <a:t> winding=2 </a:t>
            </a:r>
            <a:r>
              <a:rPr lang="en-US" sz="1400" dirty="0" err="1">
                <a:solidFill>
                  <a:srgbClr val="000000"/>
                </a:solidFill>
                <a:latin typeface="Calibri" panose="020F0502020204030204" pitchFamily="34" charset="0"/>
              </a:rPr>
              <a:t>vreg</a:t>
            </a:r>
            <a:r>
              <a:rPr lang="en-US" sz="1400" dirty="0">
                <a:solidFill>
                  <a:srgbClr val="000000"/>
                </a:solidFill>
                <a:latin typeface="Calibri" panose="020F0502020204030204" pitchFamily="34" charset="0"/>
              </a:rPr>
              <a:t>=125                     </a:t>
            </a:r>
          </a:p>
          <a:p>
            <a:pPr lvl="0">
              <a:defRPr/>
            </a:pPr>
            <a:r>
              <a:rPr lang="en-US" sz="1400" dirty="0">
                <a:solidFill>
                  <a:srgbClr val="000000"/>
                </a:solidFill>
                <a:latin typeface="Calibri" panose="020F0502020204030204" pitchFamily="34" charset="0"/>
              </a:rPr>
              <a:t>~ band=3 </a:t>
            </a:r>
            <a:r>
              <a:rPr lang="en-US" sz="1400" dirty="0" err="1">
                <a:solidFill>
                  <a:srgbClr val="000000"/>
                </a:solidFill>
                <a:latin typeface="Calibri" panose="020F0502020204030204" pitchFamily="34" charset="0"/>
              </a:rPr>
              <a:t>ptratio</a:t>
            </a:r>
            <a:r>
              <a:rPr lang="en-US" sz="1400" dirty="0">
                <a:solidFill>
                  <a:srgbClr val="000000"/>
                </a:solidFill>
                <a:latin typeface="Calibri" panose="020F0502020204030204" pitchFamily="34" charset="0"/>
              </a:rPr>
              <a:t>=60 delay=10                                                                  </a:t>
            </a:r>
          </a:p>
          <a:p>
            <a:pPr lvl="0">
              <a:defRPr/>
            </a:pPr>
            <a:r>
              <a:rPr lang="en-US" sz="1400" dirty="0">
                <a:solidFill>
                  <a:srgbClr val="000000"/>
                </a:solidFill>
                <a:latin typeface="Calibri" panose="020F0502020204030204" pitchFamily="34" charset="0"/>
              </a:rPr>
              <a:t>New regcontrol.reg1Ctrl transformer=reg1 winding=2 </a:t>
            </a:r>
            <a:r>
              <a:rPr lang="en-US" sz="1400" dirty="0" err="1">
                <a:solidFill>
                  <a:srgbClr val="000000"/>
                </a:solidFill>
                <a:latin typeface="Calibri" panose="020F0502020204030204" pitchFamily="34" charset="0"/>
              </a:rPr>
              <a:t>vreg</a:t>
            </a:r>
            <a:r>
              <a:rPr lang="en-US" sz="1400" dirty="0">
                <a:solidFill>
                  <a:srgbClr val="000000"/>
                </a:solidFill>
                <a:latin typeface="Calibri" panose="020F0502020204030204" pitchFamily="34" charset="0"/>
              </a:rPr>
              <a:t>=122 band=3                      </a:t>
            </a:r>
          </a:p>
          <a:p>
            <a:pPr lvl="0">
              <a:defRPr/>
            </a:pP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ptratio</a:t>
            </a:r>
            <a:r>
              <a:rPr lang="en-US" sz="1400" dirty="0">
                <a:solidFill>
                  <a:srgbClr val="000000"/>
                </a:solidFill>
                <a:latin typeface="Calibri" panose="020F0502020204030204" pitchFamily="34" charset="0"/>
              </a:rPr>
              <a:t>=60 delay=15</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86156"/>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2" name="Title 1"/>
          <p:cNvSpPr txBox="1">
            <a:spLocks/>
          </p:cNvSpPr>
          <p:nvPr/>
        </p:nvSpPr>
        <p:spPr bwMode="auto">
          <a:xfrm>
            <a:off x="993689" y="3504023"/>
            <a:ext cx="4495800" cy="615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Transformer.reg1</a:t>
            </a:r>
            <a:endParaRPr lang="en-US" sz="28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447800" y="3922069"/>
            <a:ext cx="6332838" cy="369332"/>
          </a:xfrm>
          <a:prstGeom prst="rect">
            <a:avLst/>
          </a:prstGeom>
          <a:noFill/>
        </p:spPr>
        <p:txBody>
          <a:bodyPr wrap="square" rtlCol="0">
            <a:spAutoFit/>
          </a:bodyPr>
          <a:lstStyle/>
          <a:p>
            <a:pPr lvl="0" algn="just"/>
            <a:r>
              <a:rPr lang="en-US" sz="1800" dirty="0"/>
              <a:t>Defines a transformer named reg1.</a:t>
            </a:r>
            <a:endParaRPr lang="en-US" sz="900" baseline="30000" dirty="0"/>
          </a:p>
        </p:txBody>
      </p:sp>
      <p:sp>
        <p:nvSpPr>
          <p:cNvPr id="18" name="Title 1"/>
          <p:cNvSpPr txBox="1">
            <a:spLocks/>
          </p:cNvSpPr>
          <p:nvPr/>
        </p:nvSpPr>
        <p:spPr bwMode="auto">
          <a:xfrm>
            <a:off x="993689" y="4191000"/>
            <a:ext cx="4495800" cy="452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472184" y="4572000"/>
            <a:ext cx="6332838" cy="369332"/>
          </a:xfrm>
          <a:prstGeom prst="rect">
            <a:avLst/>
          </a:prstGeom>
          <a:noFill/>
        </p:spPr>
        <p:txBody>
          <a:bodyPr wrap="square" rtlCol="0">
            <a:spAutoFit/>
          </a:bodyPr>
          <a:lstStyle/>
          <a:p>
            <a:pPr lvl="0" algn="just"/>
            <a:r>
              <a:rPr lang="en-US" sz="1800" dirty="0"/>
              <a:t>Specifies the number of phases.</a:t>
            </a:r>
            <a:endParaRPr lang="en-US" sz="900" baseline="30000" dirty="0"/>
          </a:p>
        </p:txBody>
      </p:sp>
      <p:sp>
        <p:nvSpPr>
          <p:cNvPr id="20" name="Title 1"/>
          <p:cNvSpPr txBox="1">
            <a:spLocks/>
          </p:cNvSpPr>
          <p:nvPr/>
        </p:nvSpPr>
        <p:spPr bwMode="auto">
          <a:xfrm>
            <a:off x="990600" y="4895170"/>
            <a:ext cx="4495800" cy="4388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windings</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472184" y="5269145"/>
            <a:ext cx="6332838" cy="369332"/>
          </a:xfrm>
          <a:prstGeom prst="rect">
            <a:avLst/>
          </a:prstGeom>
          <a:noFill/>
        </p:spPr>
        <p:txBody>
          <a:bodyPr wrap="square" rtlCol="0">
            <a:spAutoFit/>
          </a:bodyPr>
          <a:lstStyle/>
          <a:p>
            <a:pPr lvl="0" algn="just"/>
            <a:r>
              <a:rPr lang="en-US" sz="1800" dirty="0"/>
              <a:t>Specifies the number of windings.</a:t>
            </a:r>
            <a:endParaRPr lang="en-US" sz="900" baseline="30000" dirty="0"/>
          </a:p>
        </p:txBody>
      </p:sp>
    </p:spTree>
    <p:extLst>
      <p:ext uri="{BB962C8B-B14F-4D97-AF65-F5344CB8AC3E}">
        <p14:creationId xmlns:p14="http://schemas.microsoft.com/office/powerpoint/2010/main" val="364065392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7689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Regulator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for DG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phases=3 windings=2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buses=(loadbus3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conns='wye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wye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12.47)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=(8000 8000)   XHL=1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Control definitions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regcontrol.subxfrmCtrl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transformer=</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subxfrm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band=3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regcontrol.reg1Ctrl transformer=reg1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86156"/>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1007059" y="5305334"/>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kvs</a:t>
            </a:r>
            <a:r>
              <a:rPr lang="en-US" sz="2400" kern="0" dirty="0">
                <a:latin typeface="Times New Roman" panose="02020603050405020304" pitchFamily="18" charset="0"/>
                <a:cs typeface="Times New Roman" panose="02020603050405020304" pitchFamily="18" charset="0"/>
              </a:rPr>
              <a:t>=(12.47 12.47) </a:t>
            </a:r>
          </a:p>
        </p:txBody>
      </p:sp>
      <p:sp>
        <p:nvSpPr>
          <p:cNvPr id="23" name="Title 1"/>
          <p:cNvSpPr txBox="1">
            <a:spLocks/>
          </p:cNvSpPr>
          <p:nvPr/>
        </p:nvSpPr>
        <p:spPr bwMode="auto">
          <a:xfrm>
            <a:off x="1007059" y="3530936"/>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buses=(loadbus3 regbus)</a:t>
            </a:r>
          </a:p>
        </p:txBody>
      </p:sp>
      <p:sp>
        <p:nvSpPr>
          <p:cNvPr id="24" name="TextBox 23"/>
          <p:cNvSpPr txBox="1"/>
          <p:nvPr/>
        </p:nvSpPr>
        <p:spPr>
          <a:xfrm>
            <a:off x="1391946" y="3962400"/>
            <a:ext cx="7406562" cy="923330"/>
          </a:xfrm>
          <a:prstGeom prst="rect">
            <a:avLst/>
          </a:prstGeom>
          <a:noFill/>
        </p:spPr>
        <p:txBody>
          <a:bodyPr wrap="square" rtlCol="0">
            <a:spAutoFit/>
          </a:bodyPr>
          <a:lstStyle/>
          <a:p>
            <a:pPr lvl="0" algn="just"/>
            <a:r>
              <a:rPr lang="en-US" sz="1800" dirty="0"/>
              <a:t>An array specifying the names of buses to which the windings are connected. Winding1 of transformer is connected to loadbus3, winding2 is connected to </a:t>
            </a:r>
            <a:r>
              <a:rPr lang="en-US" sz="1800" dirty="0" err="1"/>
              <a:t>regubus</a:t>
            </a:r>
            <a:r>
              <a:rPr lang="en-US" sz="1800" dirty="0"/>
              <a:t>.</a:t>
            </a:r>
            <a:endParaRPr lang="en-US" sz="900" baseline="30000" dirty="0"/>
          </a:p>
        </p:txBody>
      </p:sp>
      <p:sp>
        <p:nvSpPr>
          <p:cNvPr id="25" name="Title 1"/>
          <p:cNvSpPr txBox="1">
            <a:spLocks/>
          </p:cNvSpPr>
          <p:nvPr/>
        </p:nvSpPr>
        <p:spPr bwMode="auto">
          <a:xfrm>
            <a:off x="1007059" y="46482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conns='wye </a:t>
            </a:r>
            <a:r>
              <a:rPr lang="en-US" sz="2400" kern="0" dirty="0" err="1">
                <a:latin typeface="Times New Roman" panose="02020603050405020304" pitchFamily="18" charset="0"/>
                <a:cs typeface="Times New Roman" panose="02020603050405020304" pitchFamily="18" charset="0"/>
              </a:rPr>
              <a:t>wye</a:t>
            </a:r>
            <a:r>
              <a:rPr lang="en-US" sz="2400" kern="0" dirty="0">
                <a:latin typeface="Times New Roman" panose="02020603050405020304" pitchFamily="18" charset="0"/>
                <a:cs typeface="Times New Roman" panose="02020603050405020304" pitchFamily="18" charset="0"/>
              </a:rPr>
              <a:t>' </a:t>
            </a:r>
          </a:p>
        </p:txBody>
      </p:sp>
      <p:sp>
        <p:nvSpPr>
          <p:cNvPr id="26" name="TextBox 25"/>
          <p:cNvSpPr txBox="1"/>
          <p:nvPr/>
        </p:nvSpPr>
        <p:spPr>
          <a:xfrm>
            <a:off x="1391946" y="5040868"/>
            <a:ext cx="7406562" cy="369332"/>
          </a:xfrm>
          <a:prstGeom prst="rect">
            <a:avLst/>
          </a:prstGeom>
          <a:noFill/>
        </p:spPr>
        <p:txBody>
          <a:bodyPr wrap="square" rtlCol="0">
            <a:spAutoFit/>
          </a:bodyPr>
          <a:lstStyle/>
          <a:p>
            <a:pPr lvl="0" algn="just"/>
            <a:r>
              <a:rPr lang="en-US" sz="1800" dirty="0"/>
              <a:t>Specifies an array of connections for winding1 and winding2.</a:t>
            </a:r>
          </a:p>
        </p:txBody>
      </p:sp>
      <p:sp>
        <p:nvSpPr>
          <p:cNvPr id="15" name="TextBox 14">
            <a:extLst>
              <a:ext uri="{FF2B5EF4-FFF2-40B4-BE49-F238E27FC236}">
                <a16:creationId xmlns:a16="http://schemas.microsoft.com/office/drawing/2014/main" id="{92A91EAB-ADFC-4670-869A-B96329605EAA}"/>
              </a:ext>
            </a:extLst>
          </p:cNvPr>
          <p:cNvSpPr txBox="1"/>
          <p:nvPr/>
        </p:nvSpPr>
        <p:spPr>
          <a:xfrm>
            <a:off x="1356438" y="5738336"/>
            <a:ext cx="7406562" cy="369332"/>
          </a:xfrm>
          <a:prstGeom prst="rect">
            <a:avLst/>
          </a:prstGeom>
          <a:noFill/>
        </p:spPr>
        <p:txBody>
          <a:bodyPr wrap="square" rtlCol="0">
            <a:spAutoFit/>
          </a:bodyPr>
          <a:lstStyle/>
          <a:p>
            <a:pPr lvl="0" algn="just"/>
            <a:r>
              <a:rPr lang="en-US" sz="1800" dirty="0"/>
              <a:t>Specifies an array of kV ratings for winding1 and winding2.</a:t>
            </a:r>
          </a:p>
        </p:txBody>
      </p:sp>
    </p:spTree>
    <p:extLst>
      <p:ext uri="{BB962C8B-B14F-4D97-AF65-F5344CB8AC3E}">
        <p14:creationId xmlns:p14="http://schemas.microsoft.com/office/powerpoint/2010/main" val="127994344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7689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Regulator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for DG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phases=3 windings=2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buses=(loadbus3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conns='wye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wye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12.47)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=(8000 8000)   XHL=1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Control definitions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regcontrol.subxfrmCtrl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transformer=</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subxfrm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band=3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regcontrol.reg1Ctrl transformer=reg1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86156"/>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90600" y="35052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kvas</a:t>
            </a:r>
            <a:r>
              <a:rPr lang="en-US" sz="2400" kern="0" dirty="0">
                <a:latin typeface="Times New Roman" panose="02020603050405020304" pitchFamily="18" charset="0"/>
                <a:cs typeface="Times New Roman" panose="02020603050405020304" pitchFamily="18" charset="0"/>
              </a:rPr>
              <a:t>=(8000 8000)</a:t>
            </a:r>
          </a:p>
        </p:txBody>
      </p:sp>
      <p:sp>
        <p:nvSpPr>
          <p:cNvPr id="18" name="TextBox 17"/>
          <p:cNvSpPr txBox="1"/>
          <p:nvPr/>
        </p:nvSpPr>
        <p:spPr>
          <a:xfrm>
            <a:off x="1295400" y="3927502"/>
            <a:ext cx="7467600" cy="369332"/>
          </a:xfrm>
          <a:prstGeom prst="rect">
            <a:avLst/>
          </a:prstGeom>
          <a:noFill/>
        </p:spPr>
        <p:txBody>
          <a:bodyPr wrap="square" rtlCol="0">
            <a:spAutoFit/>
          </a:bodyPr>
          <a:lstStyle/>
          <a:p>
            <a:pPr lvl="0" algn="just"/>
            <a:r>
              <a:rPr lang="en-US" sz="1800" dirty="0"/>
              <a:t>Specifies an array of base kVA rating for winding1 and winding2.</a:t>
            </a:r>
          </a:p>
        </p:txBody>
      </p:sp>
      <p:sp>
        <p:nvSpPr>
          <p:cNvPr id="19" name="Title 1"/>
          <p:cNvSpPr txBox="1">
            <a:spLocks/>
          </p:cNvSpPr>
          <p:nvPr/>
        </p:nvSpPr>
        <p:spPr bwMode="auto">
          <a:xfrm>
            <a:off x="990600" y="41910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XHL (or X12)</a:t>
            </a:r>
          </a:p>
        </p:txBody>
      </p:sp>
      <p:sp>
        <p:nvSpPr>
          <p:cNvPr id="20" name="TextBox 19"/>
          <p:cNvSpPr txBox="1"/>
          <p:nvPr/>
        </p:nvSpPr>
        <p:spPr>
          <a:xfrm>
            <a:off x="1295400" y="4724400"/>
            <a:ext cx="7086975" cy="369332"/>
          </a:xfrm>
          <a:prstGeom prst="rect">
            <a:avLst/>
          </a:prstGeom>
          <a:noFill/>
        </p:spPr>
        <p:txBody>
          <a:bodyPr wrap="square" rtlCol="0">
            <a:spAutoFit/>
          </a:bodyPr>
          <a:lstStyle/>
          <a:p>
            <a:pPr lvl="0" algn="just"/>
            <a:r>
              <a:rPr lang="en-US" sz="1800" dirty="0"/>
              <a:t>Specifies the percent reactance high‐to‐low (winding 1 to winding 2).</a:t>
            </a:r>
            <a:endParaRPr lang="en-US" sz="900" baseline="30000" dirty="0"/>
          </a:p>
        </p:txBody>
      </p:sp>
    </p:spTree>
    <p:extLst>
      <p:ext uri="{BB962C8B-B14F-4D97-AF65-F5344CB8AC3E}">
        <p14:creationId xmlns:p14="http://schemas.microsoft.com/office/powerpoint/2010/main" val="85018539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7689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Regulator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for DG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phases=3 windings=2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buses=(loadbus3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conns='wye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wye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12.47)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=(8000 8000)   XHL=1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Control definitions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regcontrol.subxfrmCtrl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transformer=</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subxfrm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band=3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regcontrol.reg1Ctrl transformer=reg1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86156"/>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990600" y="3570117"/>
            <a:ext cx="5486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regcontrol.subxfrmCtrl </a:t>
            </a:r>
          </a:p>
        </p:txBody>
      </p:sp>
      <p:sp>
        <p:nvSpPr>
          <p:cNvPr id="16" name="TextBox 15"/>
          <p:cNvSpPr txBox="1"/>
          <p:nvPr/>
        </p:nvSpPr>
        <p:spPr>
          <a:xfrm>
            <a:off x="1371600" y="4052308"/>
            <a:ext cx="7052618" cy="369332"/>
          </a:xfrm>
          <a:prstGeom prst="rect">
            <a:avLst/>
          </a:prstGeom>
          <a:noFill/>
        </p:spPr>
        <p:txBody>
          <a:bodyPr wrap="square" rtlCol="0">
            <a:spAutoFit/>
          </a:bodyPr>
          <a:lstStyle/>
          <a:p>
            <a:pPr lvl="0" algn="just"/>
            <a:r>
              <a:rPr lang="en-US" sz="1800" dirty="0"/>
              <a:t>Defines a regulator control object named </a:t>
            </a:r>
            <a:r>
              <a:rPr lang="en-US" sz="1800" dirty="0" err="1"/>
              <a:t>subxfrmCtrl</a:t>
            </a:r>
            <a:r>
              <a:rPr lang="en-US" sz="1800" dirty="0"/>
              <a:t>.</a:t>
            </a:r>
            <a:r>
              <a:rPr lang="en-US" sz="1800" baseline="30000" dirty="0"/>
              <a:t> </a:t>
            </a:r>
            <a:endParaRPr lang="en-US" sz="1800" dirty="0"/>
          </a:p>
        </p:txBody>
      </p:sp>
      <p:sp>
        <p:nvSpPr>
          <p:cNvPr id="21" name="Title 1"/>
          <p:cNvSpPr txBox="1">
            <a:spLocks/>
          </p:cNvSpPr>
          <p:nvPr/>
        </p:nvSpPr>
        <p:spPr bwMode="auto">
          <a:xfrm>
            <a:off x="990600" y="5029200"/>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winding</a:t>
            </a:r>
          </a:p>
        </p:txBody>
      </p:sp>
      <p:sp>
        <p:nvSpPr>
          <p:cNvPr id="22" name="TextBox 21"/>
          <p:cNvSpPr txBox="1"/>
          <p:nvPr/>
        </p:nvSpPr>
        <p:spPr>
          <a:xfrm>
            <a:off x="1371600" y="5410200"/>
            <a:ext cx="6976419" cy="646331"/>
          </a:xfrm>
          <a:prstGeom prst="rect">
            <a:avLst/>
          </a:prstGeom>
          <a:noFill/>
        </p:spPr>
        <p:txBody>
          <a:bodyPr wrap="square" rtlCol="0">
            <a:spAutoFit/>
          </a:bodyPr>
          <a:lstStyle/>
          <a:p>
            <a:pPr lvl="0" algn="just"/>
            <a:r>
              <a:rPr lang="en-US" sz="1800" dirty="0"/>
              <a:t>Specifies the number of the winding of the transformer that the </a:t>
            </a:r>
            <a:r>
              <a:rPr lang="en-US" sz="1800" dirty="0" err="1"/>
              <a:t>RegControl</a:t>
            </a:r>
            <a:r>
              <a:rPr lang="en-US" sz="1800" dirty="0"/>
              <a:t> is monitoring. 1 or 2, typically.</a:t>
            </a:r>
          </a:p>
        </p:txBody>
      </p:sp>
      <p:sp>
        <p:nvSpPr>
          <p:cNvPr id="25" name="Title 1"/>
          <p:cNvSpPr txBox="1">
            <a:spLocks/>
          </p:cNvSpPr>
          <p:nvPr/>
        </p:nvSpPr>
        <p:spPr bwMode="auto">
          <a:xfrm>
            <a:off x="990600" y="4317159"/>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transformer</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388059" y="4674357"/>
            <a:ext cx="7222541" cy="369332"/>
          </a:xfrm>
          <a:prstGeom prst="rect">
            <a:avLst/>
          </a:prstGeom>
          <a:noFill/>
        </p:spPr>
        <p:txBody>
          <a:bodyPr wrap="square" rtlCol="0">
            <a:spAutoFit/>
          </a:bodyPr>
          <a:lstStyle/>
          <a:p>
            <a:pPr lvl="0" algn="just"/>
            <a:r>
              <a:rPr lang="en-US" sz="1800" dirty="0"/>
              <a:t>Specifies the name of transformer to which the </a:t>
            </a:r>
            <a:r>
              <a:rPr lang="en-US" sz="1800" dirty="0" err="1"/>
              <a:t>RegControl</a:t>
            </a:r>
            <a:r>
              <a:rPr lang="en-US" sz="1800" dirty="0"/>
              <a:t> is connected.</a:t>
            </a:r>
          </a:p>
        </p:txBody>
      </p:sp>
    </p:spTree>
    <p:extLst>
      <p:ext uri="{BB962C8B-B14F-4D97-AF65-F5344CB8AC3E}">
        <p14:creationId xmlns:p14="http://schemas.microsoft.com/office/powerpoint/2010/main" val="175668684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7689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Regulator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for DG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phases=3 windings=2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buses=(loadbus3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conns='wye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wye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12.47)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=(8000 8000)   XHL=1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Control definitions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regcontrol.subxfrmCtrl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transformer=</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subxfrm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band=3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regcontrol.reg1Ctrl transformer=reg1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86156"/>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8" name="Title 1"/>
          <p:cNvSpPr txBox="1">
            <a:spLocks/>
          </p:cNvSpPr>
          <p:nvPr/>
        </p:nvSpPr>
        <p:spPr bwMode="auto">
          <a:xfrm>
            <a:off x="990601" y="4608730"/>
            <a:ext cx="4495800" cy="496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band</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433784" y="5040868"/>
            <a:ext cx="7205019" cy="369332"/>
          </a:xfrm>
          <a:prstGeom prst="rect">
            <a:avLst/>
          </a:prstGeom>
          <a:noFill/>
        </p:spPr>
        <p:txBody>
          <a:bodyPr wrap="square" rtlCol="0">
            <a:spAutoFit/>
          </a:bodyPr>
          <a:lstStyle/>
          <a:p>
            <a:pPr lvl="0" algn="just"/>
            <a:r>
              <a:rPr lang="en-US" sz="1800" dirty="0"/>
              <a:t>Specifies the bandwidth, in VOLTS, for the controlled bus. Default is 3.0 </a:t>
            </a:r>
          </a:p>
        </p:txBody>
      </p:sp>
      <p:sp>
        <p:nvSpPr>
          <p:cNvPr id="30" name="Title 1"/>
          <p:cNvSpPr txBox="1">
            <a:spLocks/>
          </p:cNvSpPr>
          <p:nvPr/>
        </p:nvSpPr>
        <p:spPr bwMode="auto">
          <a:xfrm>
            <a:off x="959673" y="3485767"/>
            <a:ext cx="4495800" cy="6490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vreg</a:t>
            </a:r>
            <a:endParaRPr lang="en-US" sz="2800" kern="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383492" y="4038600"/>
            <a:ext cx="7205019" cy="646331"/>
          </a:xfrm>
          <a:prstGeom prst="rect">
            <a:avLst/>
          </a:prstGeom>
          <a:noFill/>
        </p:spPr>
        <p:txBody>
          <a:bodyPr wrap="square" rtlCol="0">
            <a:spAutoFit/>
          </a:bodyPr>
          <a:lstStyle/>
          <a:p>
            <a:pPr lvl="0" algn="just"/>
            <a:r>
              <a:rPr lang="en-US" sz="1800" dirty="0"/>
              <a:t>Specifies the voltage regulator setting, in VOLTS, for the winding being controlled. </a:t>
            </a:r>
          </a:p>
        </p:txBody>
      </p:sp>
    </p:spTree>
    <p:extLst>
      <p:ext uri="{BB962C8B-B14F-4D97-AF65-F5344CB8AC3E}">
        <p14:creationId xmlns:p14="http://schemas.microsoft.com/office/powerpoint/2010/main" val="227295520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57689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Regulator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for DG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transformer.reg1 phases=3 windings=2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buses=(loadbus3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conns='wye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wye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 12.47)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=(8000 8000)   XHL=1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Regulator Control definitions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regcontrol.subxfrmCtrl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transformer=</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subxfrm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band=3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regcontrol.reg1Ctrl transformer=reg1 winding=2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=122 band=3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3286156"/>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999744" y="47244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delay</a:t>
            </a:r>
            <a:endParaRPr lang="en-US" sz="28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447800" y="5248870"/>
            <a:ext cx="7476743" cy="923330"/>
          </a:xfrm>
          <a:prstGeom prst="rect">
            <a:avLst/>
          </a:prstGeom>
          <a:noFill/>
        </p:spPr>
        <p:txBody>
          <a:bodyPr wrap="square" rtlCol="0">
            <a:spAutoFit/>
          </a:bodyPr>
          <a:lstStyle/>
          <a:p>
            <a:pPr lvl="0" algn="just"/>
            <a:r>
              <a:rPr lang="en-US" sz="1800" dirty="0"/>
              <a:t>Specifies the time delay, in seconds, from when the voltage goes out of band to when the tap changing begins. This is used to determine which regulator control will act first. Default is 15.</a:t>
            </a:r>
          </a:p>
        </p:txBody>
      </p:sp>
      <p:sp>
        <p:nvSpPr>
          <p:cNvPr id="12" name="Title 1">
            <a:extLst>
              <a:ext uri="{FF2B5EF4-FFF2-40B4-BE49-F238E27FC236}">
                <a16:creationId xmlns:a16="http://schemas.microsoft.com/office/drawing/2014/main" id="{EC4ACD9E-34F1-4348-958E-9114EFBC9394}"/>
              </a:ext>
            </a:extLst>
          </p:cNvPr>
          <p:cNvSpPr txBox="1">
            <a:spLocks/>
          </p:cNvSpPr>
          <p:nvPr/>
        </p:nvSpPr>
        <p:spPr bwMode="auto">
          <a:xfrm>
            <a:off x="990600" y="35052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ptratio</a:t>
            </a:r>
            <a:endParaRPr lang="en-US" sz="2800" kern="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8BC0794-5F3B-47AE-8CC3-FE90A7D9A7EE}"/>
              </a:ext>
            </a:extLst>
          </p:cNvPr>
          <p:cNvSpPr txBox="1"/>
          <p:nvPr/>
        </p:nvSpPr>
        <p:spPr>
          <a:xfrm>
            <a:off x="1383492" y="3953470"/>
            <a:ext cx="7455708" cy="923330"/>
          </a:xfrm>
          <a:prstGeom prst="rect">
            <a:avLst/>
          </a:prstGeom>
          <a:noFill/>
        </p:spPr>
        <p:txBody>
          <a:bodyPr wrap="square" rtlCol="0">
            <a:spAutoFit/>
          </a:bodyPr>
          <a:lstStyle/>
          <a:p>
            <a:pPr lvl="0" algn="just"/>
            <a:r>
              <a:rPr lang="en-US" sz="1800" dirty="0"/>
              <a:t>Specifies the ratio of the PT that converts the controlled winding voltage to the regulator voltage. Default is 60. If the winding is Wye, the line‐to‐neutral voltage is used. Else, the line‐to‐line voltage is used.</a:t>
            </a:r>
          </a:p>
        </p:txBody>
      </p:sp>
    </p:spTree>
    <p:extLst>
      <p:ext uri="{BB962C8B-B14F-4D97-AF65-F5344CB8AC3E}">
        <p14:creationId xmlns:p14="http://schemas.microsoft.com/office/powerpoint/2010/main" val="416232170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2675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Wind generator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830997"/>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Define a wind generator of 8MW </a:t>
            </a:r>
          </a:p>
          <a:p>
            <a:pPr lvl="0">
              <a:defRPr/>
            </a:pPr>
            <a:r>
              <a:rPr lang="en-US" sz="1600" dirty="0">
                <a:solidFill>
                  <a:srgbClr val="000000"/>
                </a:solidFill>
                <a:latin typeface="Calibri" panose="020F0502020204030204" pitchFamily="34" charset="0"/>
              </a:rPr>
              <a:t>New generator.gen1 bus1=</a:t>
            </a:r>
            <a:r>
              <a:rPr lang="en-US" sz="1600" dirty="0" err="1">
                <a:solidFill>
                  <a:srgbClr val="000000"/>
                </a:solidFill>
                <a:latin typeface="Calibri" panose="020F0502020204030204" pitchFamily="34" charset="0"/>
              </a:rPr>
              <a:t>regbus</a:t>
            </a:r>
            <a:r>
              <a:rPr lang="en-US" sz="1600" dirty="0">
                <a:solidFill>
                  <a:srgbClr val="000000"/>
                </a:solidFill>
                <a:latin typeface="Calibri" panose="020F0502020204030204" pitchFamily="34" charset="0"/>
              </a:rPr>
              <a:t> kV=12.47 kW=8000 pf=1 conn=delta </a:t>
            </a:r>
          </a:p>
          <a:p>
            <a:pPr lvl="0">
              <a:defRPr/>
            </a:pPr>
            <a:r>
              <a:rPr lang="en-US" sz="1600" dirty="0">
                <a:solidFill>
                  <a:srgbClr val="000000"/>
                </a:solidFill>
                <a:latin typeface="Calibri" panose="020F0502020204030204" pitchFamily="34" charset="0"/>
              </a:rPr>
              <a:t>~ duty=wind Model=1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31255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extBox 15"/>
          <p:cNvSpPr txBox="1"/>
          <p:nvPr/>
        </p:nvSpPr>
        <p:spPr>
          <a:xfrm>
            <a:off x="1002182" y="2693986"/>
            <a:ext cx="7760818" cy="1200329"/>
          </a:xfrm>
          <a:prstGeom prst="rect">
            <a:avLst/>
          </a:prstGeom>
          <a:noFill/>
        </p:spPr>
        <p:txBody>
          <a:bodyPr wrap="square" rtlCol="0">
            <a:spAutoFit/>
          </a:bodyPr>
          <a:lstStyle/>
          <a:p>
            <a:pPr lvl="0" algn="just"/>
            <a:r>
              <a:rPr lang="en-US" sz="1800" dirty="0">
                <a:solidFill>
                  <a:srgbClr val="000000"/>
                </a:solidFill>
              </a:rPr>
              <a:t>A Generator is a Power Conversion element similar to a Load object. Its rating is basically defined by its nominal kW and PF or its kW and </a:t>
            </a:r>
            <a:r>
              <a:rPr lang="en-US" sz="1800" dirty="0" err="1">
                <a:solidFill>
                  <a:srgbClr val="000000"/>
                </a:solidFill>
              </a:rPr>
              <a:t>kvar</a:t>
            </a:r>
            <a:r>
              <a:rPr lang="en-US" sz="1800" dirty="0">
                <a:solidFill>
                  <a:srgbClr val="000000"/>
                </a:solidFill>
              </a:rPr>
              <a:t>. Then it may be modified by a number of multipliers, including the global circuit load multiplier, yearly load shape, daily load shape, and a </a:t>
            </a:r>
            <a:r>
              <a:rPr lang="en-US" sz="1800" dirty="0" err="1">
                <a:solidFill>
                  <a:srgbClr val="000000"/>
                </a:solidFill>
              </a:rPr>
              <a:t>dutycycle</a:t>
            </a:r>
            <a:r>
              <a:rPr lang="en-US" sz="1800" dirty="0">
                <a:solidFill>
                  <a:srgbClr val="000000"/>
                </a:solidFill>
              </a:rPr>
              <a:t> load shape.</a:t>
            </a:r>
          </a:p>
        </p:txBody>
      </p:sp>
      <p:sp>
        <p:nvSpPr>
          <p:cNvPr id="12" name="Title 1"/>
          <p:cNvSpPr txBox="1">
            <a:spLocks/>
          </p:cNvSpPr>
          <p:nvPr/>
        </p:nvSpPr>
        <p:spPr bwMode="auto">
          <a:xfrm>
            <a:off x="1002182" y="3815737"/>
            <a:ext cx="44958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generator.gen1</a:t>
            </a:r>
            <a:endParaRPr lang="en-US" sz="2800" kern="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371600" y="4355068"/>
            <a:ext cx="6332838" cy="369332"/>
          </a:xfrm>
          <a:prstGeom prst="rect">
            <a:avLst/>
          </a:prstGeom>
          <a:noFill/>
        </p:spPr>
        <p:txBody>
          <a:bodyPr wrap="square" rtlCol="0">
            <a:spAutoFit/>
          </a:bodyPr>
          <a:lstStyle/>
          <a:p>
            <a:pPr lvl="0" algn="just"/>
            <a:r>
              <a:rPr lang="en-US" sz="1800" dirty="0"/>
              <a:t>Defines a generator object named gen1.</a:t>
            </a:r>
            <a:endParaRPr lang="en-US" sz="900" baseline="30000" dirty="0"/>
          </a:p>
        </p:txBody>
      </p:sp>
      <p:sp>
        <p:nvSpPr>
          <p:cNvPr id="18" name="Title 1"/>
          <p:cNvSpPr txBox="1">
            <a:spLocks/>
          </p:cNvSpPr>
          <p:nvPr/>
        </p:nvSpPr>
        <p:spPr bwMode="auto">
          <a:xfrm>
            <a:off x="1011936" y="4563134"/>
            <a:ext cx="44958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371600" y="5024574"/>
            <a:ext cx="6332838" cy="369332"/>
          </a:xfrm>
          <a:prstGeom prst="rect">
            <a:avLst/>
          </a:prstGeom>
          <a:noFill/>
        </p:spPr>
        <p:txBody>
          <a:bodyPr wrap="square" rtlCol="0">
            <a:spAutoFit/>
          </a:bodyPr>
          <a:lstStyle/>
          <a:p>
            <a:pPr lvl="0" algn="just"/>
            <a:r>
              <a:rPr lang="en-US" sz="1800" dirty="0"/>
              <a:t>Specifies the name of bus to which the generator is connected.</a:t>
            </a:r>
            <a:endParaRPr lang="en-US" sz="900" baseline="30000" dirty="0"/>
          </a:p>
        </p:txBody>
      </p:sp>
    </p:spTree>
    <p:extLst>
      <p:ext uri="{BB962C8B-B14F-4D97-AF65-F5344CB8AC3E}">
        <p14:creationId xmlns:p14="http://schemas.microsoft.com/office/powerpoint/2010/main" val="144475367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2675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Wind generator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wind generator of 8MW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generator.gen1 bus1=</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kV=12.47 kW=8000 pf=1 conn=delta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duty=wind Model=1 </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31255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1011936" y="47244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kW</a:t>
            </a:r>
          </a:p>
        </p:txBody>
      </p:sp>
      <p:sp>
        <p:nvSpPr>
          <p:cNvPr id="20" name="TextBox 19"/>
          <p:cNvSpPr txBox="1"/>
          <p:nvPr/>
        </p:nvSpPr>
        <p:spPr>
          <a:xfrm>
            <a:off x="1260043" y="5105400"/>
            <a:ext cx="7086975" cy="369332"/>
          </a:xfrm>
          <a:prstGeom prst="rect">
            <a:avLst/>
          </a:prstGeom>
          <a:noFill/>
        </p:spPr>
        <p:txBody>
          <a:bodyPr wrap="square" rtlCol="0">
            <a:spAutoFit/>
          </a:bodyPr>
          <a:lstStyle/>
          <a:p>
            <a:pPr lvl="0" algn="just"/>
            <a:r>
              <a:rPr lang="en-US" sz="1800" dirty="0"/>
              <a:t>Specifies the nominal kW for generator. Total of all phases.</a:t>
            </a:r>
            <a:endParaRPr lang="en-US" sz="900" baseline="30000" dirty="0"/>
          </a:p>
        </p:txBody>
      </p:sp>
      <p:sp>
        <p:nvSpPr>
          <p:cNvPr id="21" name="Title 1"/>
          <p:cNvSpPr txBox="1">
            <a:spLocks/>
          </p:cNvSpPr>
          <p:nvPr/>
        </p:nvSpPr>
        <p:spPr bwMode="auto">
          <a:xfrm>
            <a:off x="1011936" y="2576689"/>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kV</a:t>
            </a:r>
          </a:p>
        </p:txBody>
      </p:sp>
      <p:sp>
        <p:nvSpPr>
          <p:cNvPr id="22" name="TextBox 21"/>
          <p:cNvSpPr txBox="1"/>
          <p:nvPr/>
        </p:nvSpPr>
        <p:spPr>
          <a:xfrm>
            <a:off x="1295400" y="3066871"/>
            <a:ext cx="7507985" cy="1754326"/>
          </a:xfrm>
          <a:prstGeom prst="rect">
            <a:avLst/>
          </a:prstGeom>
          <a:noFill/>
        </p:spPr>
        <p:txBody>
          <a:bodyPr wrap="square" rtlCol="0">
            <a:spAutoFit/>
          </a:bodyPr>
          <a:lstStyle/>
          <a:p>
            <a:pPr lvl="0" algn="just"/>
            <a:r>
              <a:rPr lang="en-US" sz="1800" dirty="0"/>
              <a:t>Specifies the Base voltage for generator. For 2‐ or 3‐phase generators, it is specified in phase‐to-phase kV. </a:t>
            </a:r>
          </a:p>
          <a:p>
            <a:pPr lvl="0" algn="just"/>
            <a:r>
              <a:rPr lang="en-US" sz="1800" dirty="0"/>
              <a:t>For all other generators, it is specified in the actual kV across the generator branch. If the generator is wye (star) connected, specify the phase‐to‐neutral (L‐N) kV. If the generator is delta or phase‐to-phase connected, specify the phase‐to‐phase (L‐L) kV.</a:t>
            </a:r>
            <a:endParaRPr lang="en-US" sz="900" baseline="30000" dirty="0"/>
          </a:p>
        </p:txBody>
      </p:sp>
      <p:sp>
        <p:nvSpPr>
          <p:cNvPr id="23" name="Title 1"/>
          <p:cNvSpPr txBox="1">
            <a:spLocks/>
          </p:cNvSpPr>
          <p:nvPr/>
        </p:nvSpPr>
        <p:spPr bwMode="auto">
          <a:xfrm>
            <a:off x="1032662" y="53340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pf</a:t>
            </a:r>
          </a:p>
        </p:txBody>
      </p:sp>
      <p:sp>
        <p:nvSpPr>
          <p:cNvPr id="24" name="TextBox 23"/>
          <p:cNvSpPr txBox="1"/>
          <p:nvPr/>
        </p:nvSpPr>
        <p:spPr>
          <a:xfrm>
            <a:off x="1295400" y="5726668"/>
            <a:ext cx="7086975" cy="369332"/>
          </a:xfrm>
          <a:prstGeom prst="rect">
            <a:avLst/>
          </a:prstGeom>
          <a:noFill/>
        </p:spPr>
        <p:txBody>
          <a:bodyPr wrap="square" rtlCol="0">
            <a:spAutoFit/>
          </a:bodyPr>
          <a:lstStyle/>
          <a:p>
            <a:pPr lvl="0" algn="just"/>
            <a:r>
              <a:rPr lang="en-US" sz="1800" dirty="0"/>
              <a:t>Specifies the nominal power factor for generator.</a:t>
            </a:r>
            <a:endParaRPr lang="en-US" sz="900" baseline="30000" dirty="0"/>
          </a:p>
        </p:txBody>
      </p:sp>
    </p:spTree>
    <p:extLst>
      <p:ext uri="{BB962C8B-B14F-4D97-AF65-F5344CB8AC3E}">
        <p14:creationId xmlns:p14="http://schemas.microsoft.com/office/powerpoint/2010/main" val="47698401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2675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Wind generator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wind generator of 8MW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generator.gen1 bus1=</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kV=12.47 kW=8000 pf=1 conn=delta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duty=wind Model=1 </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31255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600" y="2533951"/>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a:t>
            </a:r>
          </a:p>
        </p:txBody>
      </p:sp>
      <p:sp>
        <p:nvSpPr>
          <p:cNvPr id="18" name="TextBox 17"/>
          <p:cNvSpPr txBox="1"/>
          <p:nvPr/>
        </p:nvSpPr>
        <p:spPr>
          <a:xfrm>
            <a:off x="1295400" y="3000119"/>
            <a:ext cx="7391400" cy="923330"/>
          </a:xfrm>
          <a:prstGeom prst="rect">
            <a:avLst/>
          </a:prstGeom>
          <a:noFill/>
        </p:spPr>
        <p:txBody>
          <a:bodyPr wrap="square" rtlCol="0">
            <a:spAutoFit/>
          </a:bodyPr>
          <a:lstStyle/>
          <a:p>
            <a:pPr lvl="0" algn="just"/>
            <a:r>
              <a:rPr lang="en-US" sz="1800" dirty="0"/>
              <a:t>Specifies the winding connection of the generator. {wye | y | LN} for Wye (Line‐Neutral) connection; {delta | LL} for Delta (Line‐Line) connection. Default = wye.</a:t>
            </a:r>
            <a:endParaRPr lang="en-US" sz="900" baseline="30000" dirty="0"/>
          </a:p>
        </p:txBody>
      </p:sp>
      <p:sp>
        <p:nvSpPr>
          <p:cNvPr id="19" name="Title 1"/>
          <p:cNvSpPr txBox="1">
            <a:spLocks/>
          </p:cNvSpPr>
          <p:nvPr/>
        </p:nvSpPr>
        <p:spPr bwMode="auto">
          <a:xfrm>
            <a:off x="974141" y="37338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duty</a:t>
            </a:r>
          </a:p>
        </p:txBody>
      </p:sp>
      <p:sp>
        <p:nvSpPr>
          <p:cNvPr id="25" name="TextBox 24"/>
          <p:cNvSpPr txBox="1"/>
          <p:nvPr/>
        </p:nvSpPr>
        <p:spPr>
          <a:xfrm>
            <a:off x="1295400" y="4223648"/>
            <a:ext cx="7467600" cy="646331"/>
          </a:xfrm>
          <a:prstGeom prst="rect">
            <a:avLst/>
          </a:prstGeom>
          <a:noFill/>
        </p:spPr>
        <p:txBody>
          <a:bodyPr wrap="square" rtlCol="0">
            <a:spAutoFit/>
          </a:bodyPr>
          <a:lstStyle/>
          <a:p>
            <a:pPr lvl="0" algn="just"/>
            <a:r>
              <a:rPr lang="en-US" sz="1800" dirty="0"/>
              <a:t>Specifies the name of Duty cycle load shape. Defaults to Daily load shape if not defined.</a:t>
            </a:r>
            <a:endParaRPr lang="en-US" sz="900" baseline="30000" dirty="0"/>
          </a:p>
        </p:txBody>
      </p:sp>
      <p:sp>
        <p:nvSpPr>
          <p:cNvPr id="26" name="Title 1"/>
          <p:cNvSpPr txBox="1">
            <a:spLocks/>
          </p:cNvSpPr>
          <p:nvPr/>
        </p:nvSpPr>
        <p:spPr bwMode="auto">
          <a:xfrm>
            <a:off x="984504" y="48006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Model</a:t>
            </a:r>
          </a:p>
        </p:txBody>
      </p:sp>
      <p:sp>
        <p:nvSpPr>
          <p:cNvPr id="27" name="TextBox 26"/>
          <p:cNvSpPr txBox="1"/>
          <p:nvPr/>
        </p:nvSpPr>
        <p:spPr>
          <a:xfrm>
            <a:off x="1295400" y="5216360"/>
            <a:ext cx="7543800" cy="923330"/>
          </a:xfrm>
          <a:prstGeom prst="rect">
            <a:avLst/>
          </a:prstGeom>
          <a:noFill/>
        </p:spPr>
        <p:txBody>
          <a:bodyPr wrap="square" rtlCol="0">
            <a:spAutoFit/>
          </a:bodyPr>
          <a:lstStyle/>
          <a:p>
            <a:pPr lvl="0" algn="just"/>
            <a:r>
              <a:rPr lang="en-US" sz="1800" dirty="0"/>
              <a:t>An integer defining how the generator will vary with voltage. Presently defined models are:</a:t>
            </a:r>
          </a:p>
          <a:p>
            <a:pPr lvl="0" algn="just"/>
            <a:r>
              <a:rPr lang="en-US" sz="1800" dirty="0"/>
              <a:t>…</a:t>
            </a:r>
          </a:p>
        </p:txBody>
      </p:sp>
    </p:spTree>
    <p:extLst>
      <p:ext uri="{BB962C8B-B14F-4D97-AF65-F5344CB8AC3E}">
        <p14:creationId xmlns:p14="http://schemas.microsoft.com/office/powerpoint/2010/main" val="35234730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52675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Wind generator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a wind generator of 8MW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generator.gen1 bus1=</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regbus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kV=12.47 kW=8000 pf=1 conn=delta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duty=wind Model=1 </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312554"/>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6" name="Title 1"/>
          <p:cNvSpPr txBox="1">
            <a:spLocks/>
          </p:cNvSpPr>
          <p:nvPr/>
        </p:nvSpPr>
        <p:spPr bwMode="auto">
          <a:xfrm>
            <a:off x="984504" y="25908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Model</a:t>
            </a:r>
          </a:p>
        </p:txBody>
      </p:sp>
      <p:sp>
        <p:nvSpPr>
          <p:cNvPr id="27" name="TextBox 26"/>
          <p:cNvSpPr txBox="1"/>
          <p:nvPr/>
        </p:nvSpPr>
        <p:spPr>
          <a:xfrm>
            <a:off x="1295400" y="3093699"/>
            <a:ext cx="7543800" cy="258532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lvl="0" algn="just"/>
            <a:r>
              <a:rPr lang="en-US" sz="1800" dirty="0">
                <a:solidFill>
                  <a:srgbClr val="000000"/>
                </a:solidFill>
              </a:rPr>
              <a:t>1: Generator injects a constant kW at specified power factor.</a:t>
            </a:r>
          </a:p>
          <a:p>
            <a:pPr lvl="0" algn="just"/>
            <a:r>
              <a:rPr lang="en-US" sz="1800" dirty="0">
                <a:solidFill>
                  <a:srgbClr val="000000"/>
                </a:solidFill>
              </a:rPr>
              <a:t>2: Generator is modeled as a constant admittance.</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3: Const kW, constant kV. Somewhat like a conventional transmission power flow P‐V generator.</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4: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Const</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kW, Fixed Q (Q never varies).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5: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Const</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kW, Fixed Q(as a constant reactance).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6: Compute load injection from User‐written Model.</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7: Constant kW,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kvar</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but current is limited when voltage is below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Vminpu</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p:txBody>
      </p:sp>
    </p:spTree>
    <p:extLst>
      <p:ext uri="{BB962C8B-B14F-4D97-AF65-F5344CB8AC3E}">
        <p14:creationId xmlns:p14="http://schemas.microsoft.com/office/powerpoint/2010/main" val="9327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1552560"/>
            <a:ext cx="7658100" cy="4521387"/>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Visualize: provides a graphical output of the device selected via the element selector.</a:t>
            </a:r>
          </a:p>
        </p:txBody>
      </p:sp>
      <p:sp>
        <p:nvSpPr>
          <p:cNvPr id="9" name="Rectangle 8"/>
          <p:cNvSpPr/>
          <p:nvPr/>
        </p:nvSpPr>
        <p:spPr bwMode="auto">
          <a:xfrm>
            <a:off x="2895600" y="1923365"/>
            <a:ext cx="1371600" cy="51503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74592745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37331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Monitor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Define some monitors so we can see what's happening  </a:t>
            </a:r>
          </a:p>
          <a:p>
            <a:pPr lvl="0">
              <a:defRPr/>
            </a:pPr>
            <a:r>
              <a:rPr lang="en-US" sz="1600" dirty="0">
                <a:solidFill>
                  <a:srgbClr val="000000"/>
                </a:solidFill>
                <a:latin typeface="Calibri" panose="020F0502020204030204" pitchFamily="34" charset="0"/>
              </a:rPr>
              <a:t>New Monitor.gen1 element=generator.gen1 terminal=1 mode=1                                      </a:t>
            </a:r>
          </a:p>
          <a:p>
            <a:pPr lvl="0">
              <a:defRPr/>
            </a:pPr>
            <a:r>
              <a:rPr lang="en-US" sz="1600" dirty="0">
                <a:solidFill>
                  <a:srgbClr val="000000"/>
                </a:solidFill>
                <a:latin typeface="Calibri" panose="020F0502020204030204" pitchFamily="34" charset="0"/>
              </a:rPr>
              <a:t>New Monitor.loadbus2 load.load2 1 mode=0  </a:t>
            </a:r>
          </a:p>
          <a:p>
            <a:pPr lvl="0">
              <a:defRPr/>
            </a:pPr>
            <a:r>
              <a:rPr lang="en-US" sz="1600" dirty="0">
                <a:solidFill>
                  <a:srgbClr val="000000"/>
                </a:solidFill>
                <a:latin typeface="Calibri" panose="020F0502020204030204" pitchFamily="34" charset="0"/>
              </a:rPr>
              <a:t>New Monitor.line3 line.line3 1 mode=48                                                                                      </a:t>
            </a:r>
          </a:p>
          <a:p>
            <a:pPr lvl="0">
              <a:defRPr/>
            </a:pPr>
            <a:r>
              <a:rPr lang="en-US" sz="1600" dirty="0">
                <a:solidFill>
                  <a:srgbClr val="000000"/>
                </a:solidFill>
                <a:latin typeface="Calibri" panose="020F0502020204030204" pitchFamily="34" charset="0"/>
              </a:rPr>
              <a:t>New Energymeter.em1 line.line1</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2" name="TextBox 11"/>
          <p:cNvSpPr txBox="1"/>
          <p:nvPr/>
        </p:nvSpPr>
        <p:spPr>
          <a:xfrm>
            <a:off x="1066800" y="3205106"/>
            <a:ext cx="7620000" cy="923330"/>
          </a:xfrm>
          <a:prstGeom prst="rect">
            <a:avLst/>
          </a:prstGeom>
          <a:noFill/>
        </p:spPr>
        <p:txBody>
          <a:bodyPr wrap="square" rtlCol="0">
            <a:spAutoFit/>
          </a:bodyPr>
          <a:lstStyle/>
          <a:p>
            <a:pPr lvl="0" algn="just"/>
            <a:r>
              <a:rPr lang="en-US" sz="1800" dirty="0"/>
              <a:t>A monitor is a circuit element that is connected to a terminal of another circuit element. It takes a sample when instructed, recording the time and the complex values of voltage and current, or power, at all phases.</a:t>
            </a:r>
            <a:endParaRPr lang="en-US" sz="900" baseline="30000" dirty="0"/>
          </a:p>
        </p:txBody>
      </p:sp>
      <p:sp>
        <p:nvSpPr>
          <p:cNvPr id="13" name="Title 1"/>
          <p:cNvSpPr txBox="1">
            <a:spLocks/>
          </p:cNvSpPr>
          <p:nvPr/>
        </p:nvSpPr>
        <p:spPr bwMode="auto">
          <a:xfrm>
            <a:off x="980846" y="3962400"/>
            <a:ext cx="44958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Monitor.gen1</a:t>
            </a:r>
            <a:endParaRPr lang="en-US" sz="28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371600" y="4495800"/>
            <a:ext cx="6332838" cy="369332"/>
          </a:xfrm>
          <a:prstGeom prst="rect">
            <a:avLst/>
          </a:prstGeom>
          <a:noFill/>
        </p:spPr>
        <p:txBody>
          <a:bodyPr wrap="square" rtlCol="0">
            <a:spAutoFit/>
          </a:bodyPr>
          <a:lstStyle/>
          <a:p>
            <a:pPr lvl="0" algn="just"/>
            <a:r>
              <a:rPr lang="en-US" sz="1800" dirty="0"/>
              <a:t>Defines a monitor object named gen1.</a:t>
            </a:r>
            <a:endParaRPr lang="en-US" sz="900" baseline="30000" dirty="0"/>
          </a:p>
        </p:txBody>
      </p:sp>
      <p:sp>
        <p:nvSpPr>
          <p:cNvPr id="16" name="Title 1"/>
          <p:cNvSpPr txBox="1">
            <a:spLocks/>
          </p:cNvSpPr>
          <p:nvPr/>
        </p:nvSpPr>
        <p:spPr bwMode="auto">
          <a:xfrm>
            <a:off x="980846" y="4800600"/>
            <a:ext cx="4495800" cy="374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element</a:t>
            </a:r>
            <a:endParaRPr lang="en-US" sz="2800" kern="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365504" y="5135208"/>
            <a:ext cx="7397496" cy="646331"/>
          </a:xfrm>
          <a:prstGeom prst="rect">
            <a:avLst/>
          </a:prstGeom>
          <a:noFill/>
        </p:spPr>
        <p:txBody>
          <a:bodyPr wrap="square" rtlCol="0">
            <a:spAutoFit/>
          </a:bodyPr>
          <a:lstStyle/>
          <a:p>
            <a:pPr lvl="0" algn="just"/>
            <a:r>
              <a:rPr lang="en-US" sz="1800" dirty="0"/>
              <a:t>Specify the name of an existing circuit element to which the monitor is  connected.</a:t>
            </a:r>
            <a:endParaRPr lang="en-US" sz="900" baseline="30000" dirty="0"/>
          </a:p>
        </p:txBody>
      </p:sp>
    </p:spTree>
    <p:extLst>
      <p:ext uri="{BB962C8B-B14F-4D97-AF65-F5344CB8AC3E}">
        <p14:creationId xmlns:p14="http://schemas.microsoft.com/office/powerpoint/2010/main" val="4202877258"/>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37331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Monitor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some monitors so we can see what's happening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Monitor.gen1 element=generator.gen1 terminal=1 mode=1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Monitor.loadbus2 load.load2 1 mode=0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Monitor.line3 line.line3 1 mode=48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Energymeter.em1 line.line1</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9" name="Title 1"/>
          <p:cNvSpPr txBox="1">
            <a:spLocks/>
          </p:cNvSpPr>
          <p:nvPr/>
        </p:nvSpPr>
        <p:spPr bwMode="auto">
          <a:xfrm>
            <a:off x="1005840" y="38100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mode</a:t>
            </a:r>
          </a:p>
        </p:txBody>
      </p:sp>
      <p:sp>
        <p:nvSpPr>
          <p:cNvPr id="20" name="TextBox 19"/>
          <p:cNvSpPr txBox="1"/>
          <p:nvPr/>
        </p:nvSpPr>
        <p:spPr>
          <a:xfrm>
            <a:off x="1371600" y="4265474"/>
            <a:ext cx="7543801" cy="1754326"/>
          </a:xfrm>
          <a:prstGeom prst="rect">
            <a:avLst/>
          </a:prstGeom>
          <a:noFill/>
        </p:spPr>
        <p:txBody>
          <a:bodyPr wrap="square" rtlCol="0">
            <a:spAutoFit/>
          </a:bodyPr>
          <a:lstStyle/>
          <a:p>
            <a:pPr lvl="0" algn="just"/>
            <a:r>
              <a:rPr lang="en-US" sz="1800" dirty="0"/>
              <a:t>An integer bitmask code to describe what the monitor will save. Monitors can save two basic types of quantities: 1) Voltage and current; 2) Power. The Mode codes are defined as follows:</a:t>
            </a:r>
          </a:p>
          <a:p>
            <a:pPr lvl="0" algn="just"/>
            <a:r>
              <a:rPr lang="en-US" sz="1800" dirty="0"/>
              <a:t>0: Standard mode - V and I, each phase, complex</a:t>
            </a:r>
          </a:p>
          <a:p>
            <a:pPr lvl="0" algn="just"/>
            <a:r>
              <a:rPr lang="en-US" sz="1800" dirty="0"/>
              <a:t>1: Power each phase, complex (kw and </a:t>
            </a:r>
            <a:r>
              <a:rPr lang="en-US" sz="1800" dirty="0" err="1"/>
              <a:t>kvars</a:t>
            </a:r>
            <a:r>
              <a:rPr lang="en-US" sz="1800" dirty="0"/>
              <a:t>)</a:t>
            </a:r>
          </a:p>
          <a:p>
            <a:pPr lvl="0" algn="just"/>
            <a:r>
              <a:rPr lang="en-US" sz="1800" dirty="0"/>
              <a:t>…</a:t>
            </a:r>
          </a:p>
        </p:txBody>
      </p:sp>
      <p:sp>
        <p:nvSpPr>
          <p:cNvPr id="21" name="Title 1"/>
          <p:cNvSpPr txBox="1">
            <a:spLocks/>
          </p:cNvSpPr>
          <p:nvPr/>
        </p:nvSpPr>
        <p:spPr bwMode="auto">
          <a:xfrm>
            <a:off x="985723" y="3133340"/>
            <a:ext cx="4495800" cy="3718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terminal</a:t>
            </a:r>
          </a:p>
        </p:txBody>
      </p:sp>
      <p:sp>
        <p:nvSpPr>
          <p:cNvPr id="22" name="TextBox 21"/>
          <p:cNvSpPr txBox="1"/>
          <p:nvPr/>
        </p:nvSpPr>
        <p:spPr>
          <a:xfrm>
            <a:off x="1371600" y="3493136"/>
            <a:ext cx="7086975" cy="369332"/>
          </a:xfrm>
          <a:prstGeom prst="rect">
            <a:avLst/>
          </a:prstGeom>
          <a:noFill/>
        </p:spPr>
        <p:txBody>
          <a:bodyPr wrap="square" rtlCol="0">
            <a:spAutoFit/>
          </a:bodyPr>
          <a:lstStyle/>
          <a:p>
            <a:pPr lvl="0" algn="just"/>
            <a:r>
              <a:rPr lang="en-US" sz="1800" dirty="0"/>
              <a:t>Specifies the number of the terminal to which the monitor is connected.</a:t>
            </a:r>
            <a:endParaRPr lang="en-US" sz="900" baseline="30000" dirty="0"/>
          </a:p>
        </p:txBody>
      </p:sp>
    </p:spTree>
    <p:extLst>
      <p:ext uri="{BB962C8B-B14F-4D97-AF65-F5344CB8AC3E}">
        <p14:creationId xmlns:p14="http://schemas.microsoft.com/office/powerpoint/2010/main" val="146696555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37331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Monitor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some monitors so we can see what's happening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Monitor.gen1 element=generator.gen1 terminal=1 mode=1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Monitor.loadbus2 load.load2 1 mode=0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Monitor.line3 line.line3 1 mode=48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Energymeter.em1 line.line1</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1005840" y="30480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mode</a:t>
            </a:r>
          </a:p>
        </p:txBody>
      </p:sp>
      <p:sp>
        <p:nvSpPr>
          <p:cNvPr id="15" name="TextBox 14"/>
          <p:cNvSpPr txBox="1"/>
          <p:nvPr/>
        </p:nvSpPr>
        <p:spPr>
          <a:xfrm>
            <a:off x="1219200" y="3497850"/>
            <a:ext cx="7086975" cy="2585323"/>
          </a:xfrm>
          <a:prstGeom prst="rect">
            <a:avLst/>
          </a:prstGeom>
          <a:noFill/>
        </p:spPr>
        <p:txBody>
          <a:bodyPr wrap="square" rtlCol="0">
            <a:spAutoFit/>
          </a:bodyPr>
          <a:lstStyle/>
          <a:p>
            <a:pPr lvl="0" algn="just"/>
            <a:r>
              <a:rPr lang="en-US" sz="1800" dirty="0"/>
              <a:t>…</a:t>
            </a:r>
          </a:p>
          <a:p>
            <a:pPr lvl="0" algn="just"/>
            <a:r>
              <a:rPr lang="en-US" sz="1800" dirty="0"/>
              <a:t>2: Transformer taps (connect Monitor to a transformer winding)</a:t>
            </a:r>
          </a:p>
          <a:p>
            <a:pPr lvl="0" algn="just"/>
            <a:r>
              <a:rPr lang="en-US" sz="1800" dirty="0"/>
              <a:t>3: State variables (connect Monitor to a Power conversion Element)</a:t>
            </a:r>
          </a:p>
          <a:p>
            <a:pPr lvl="0" algn="just"/>
            <a:r>
              <a:rPr lang="en-US" sz="1800" dirty="0"/>
              <a:t>4: Flicker level and severity index (</a:t>
            </a:r>
            <a:r>
              <a:rPr lang="en-US" sz="1800" dirty="0" err="1"/>
              <a:t>Pst</a:t>
            </a:r>
            <a:r>
              <a:rPr lang="en-US" sz="1800" dirty="0"/>
              <a:t>) for voltages. </a:t>
            </a:r>
          </a:p>
          <a:p>
            <a:pPr lvl="0" algn="just"/>
            <a:r>
              <a:rPr lang="en-US" sz="1800" dirty="0"/>
              <a:t>5: Solution variables (Iterations, </a:t>
            </a:r>
            <a:r>
              <a:rPr lang="en-US" sz="1800" dirty="0" err="1"/>
              <a:t>etc</a:t>
            </a:r>
            <a:r>
              <a:rPr lang="en-US" sz="1800" dirty="0"/>
              <a:t>). Normally, these would be actual phasor quantities from solution.</a:t>
            </a:r>
          </a:p>
          <a:p>
            <a:pPr lvl="0" algn="just"/>
            <a:r>
              <a:rPr lang="en-US" sz="1800" dirty="0"/>
              <a:t>6: Capacitor Switching </a:t>
            </a:r>
          </a:p>
          <a:p>
            <a:pPr lvl="0" algn="just"/>
            <a:r>
              <a:rPr lang="en-US" sz="1800" dirty="0"/>
              <a:t>…</a:t>
            </a:r>
          </a:p>
          <a:p>
            <a:pPr lvl="0" algn="just"/>
            <a:r>
              <a:rPr lang="en-US" sz="1800" dirty="0"/>
              <a:t> </a:t>
            </a:r>
          </a:p>
        </p:txBody>
      </p:sp>
    </p:spTree>
    <p:extLst>
      <p:ext uri="{BB962C8B-B14F-4D97-AF65-F5344CB8AC3E}">
        <p14:creationId xmlns:p14="http://schemas.microsoft.com/office/powerpoint/2010/main" val="40262102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37331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Monitor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some monitors so we can see what's happening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Monitor.gen1 element=generator.gen1 terminal=1 mode=1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Monitor.loadbus2 load.load2 1 mode=0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Monitor.line3 line.line3 1 mode=48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Energymeter.em1 line.line1</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1005840" y="30480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15" name="TextBox 14"/>
          <p:cNvSpPr txBox="1"/>
          <p:nvPr/>
        </p:nvSpPr>
        <p:spPr>
          <a:xfrm>
            <a:off x="1219200" y="3497850"/>
            <a:ext cx="7086975" cy="203132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 +16: Sequence components: V012, I012</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 +32: Magnitude only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 +64: Positive Sequence only or Average of phases, if not 3 phases.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For example, Mode=33 (33=1+32) will save the magnitude of the power (kVA) only in each phase. Mode=112 (112=0+16+32+64) saves Positive sequence voltages and currents, magnitudes only. </a:t>
            </a:r>
          </a:p>
        </p:txBody>
      </p:sp>
    </p:spTree>
    <p:extLst>
      <p:ext uri="{BB962C8B-B14F-4D97-AF65-F5344CB8AC3E}">
        <p14:creationId xmlns:p14="http://schemas.microsoft.com/office/powerpoint/2010/main" val="143965042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94641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a:t>
            </a: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Energymeter</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Define some monitors so we can see what's happening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Monitor.gen1 element=generator.gen1 terminal=1 mode=1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Monitor.loadbus2 load.load2 1 mode=0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Monitor.line3 line.line3 1 mode=48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Energymeter.em1 line.line1</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2" name="Title 1"/>
          <p:cNvSpPr txBox="1">
            <a:spLocks/>
          </p:cNvSpPr>
          <p:nvPr/>
        </p:nvSpPr>
        <p:spPr bwMode="auto">
          <a:xfrm>
            <a:off x="983285" y="37338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Energymeter.em1</a:t>
            </a:r>
          </a:p>
        </p:txBody>
      </p:sp>
      <p:sp>
        <p:nvSpPr>
          <p:cNvPr id="16" name="TextBox 15"/>
          <p:cNvSpPr txBox="1"/>
          <p:nvPr/>
        </p:nvSpPr>
        <p:spPr>
          <a:xfrm>
            <a:off x="1457137" y="4191000"/>
            <a:ext cx="7220326" cy="369332"/>
          </a:xfrm>
          <a:prstGeom prst="rect">
            <a:avLst/>
          </a:prstGeom>
          <a:noFill/>
        </p:spPr>
        <p:txBody>
          <a:bodyPr wrap="square" rtlCol="0">
            <a:spAutoFit/>
          </a:bodyPr>
          <a:lstStyle/>
          <a:p>
            <a:pPr lvl="0" algn="just"/>
            <a:r>
              <a:rPr lang="en-US" sz="1800" dirty="0"/>
              <a:t>Defines an energymeter object named em1.</a:t>
            </a:r>
          </a:p>
        </p:txBody>
      </p:sp>
      <p:sp>
        <p:nvSpPr>
          <p:cNvPr id="18" name="Title 1"/>
          <p:cNvSpPr txBox="1">
            <a:spLocks/>
          </p:cNvSpPr>
          <p:nvPr/>
        </p:nvSpPr>
        <p:spPr bwMode="auto">
          <a:xfrm>
            <a:off x="1000870" y="44958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line.line1</a:t>
            </a:r>
          </a:p>
        </p:txBody>
      </p:sp>
      <p:sp>
        <p:nvSpPr>
          <p:cNvPr id="19" name="TextBox 18"/>
          <p:cNvSpPr txBox="1"/>
          <p:nvPr/>
        </p:nvSpPr>
        <p:spPr>
          <a:xfrm>
            <a:off x="1466474" y="4944070"/>
            <a:ext cx="7448926" cy="923330"/>
          </a:xfrm>
          <a:prstGeom prst="rect">
            <a:avLst/>
          </a:prstGeom>
          <a:noFill/>
        </p:spPr>
        <p:txBody>
          <a:bodyPr wrap="square" rtlCol="0">
            <a:spAutoFit/>
          </a:bodyPr>
          <a:lstStyle/>
          <a:p>
            <a:pPr lvl="0" algn="just"/>
            <a:r>
              <a:rPr lang="en-US" sz="1800" dirty="0"/>
              <a:t>The above code is the same as: Element=line.line1</a:t>
            </a:r>
          </a:p>
          <a:p>
            <a:pPr lvl="0" algn="just"/>
            <a:r>
              <a:rPr lang="en-US" sz="1800" dirty="0"/>
              <a:t>It designates the name of an existing circuit element to which the </a:t>
            </a:r>
            <a:r>
              <a:rPr lang="en-US" sz="1800" dirty="0" err="1"/>
              <a:t>Enegymeter</a:t>
            </a:r>
            <a:r>
              <a:rPr lang="en-US" sz="1800" dirty="0"/>
              <a:t> is connected.  </a:t>
            </a:r>
          </a:p>
        </p:txBody>
      </p:sp>
      <p:sp>
        <p:nvSpPr>
          <p:cNvPr id="3" name="Rectangle 2"/>
          <p:cNvSpPr/>
          <p:nvPr/>
        </p:nvSpPr>
        <p:spPr>
          <a:xfrm>
            <a:off x="1028302" y="3219510"/>
            <a:ext cx="7582298" cy="646331"/>
          </a:xfrm>
          <a:prstGeom prst="rect">
            <a:avLst/>
          </a:prstGeom>
        </p:spPr>
        <p:txBody>
          <a:bodyPr wrap="square">
            <a:spAutoFit/>
          </a:bodyPr>
          <a:lstStyle/>
          <a:p>
            <a:pPr lvl="0" algn="just"/>
            <a:r>
              <a:rPr lang="en-US" sz="1800" dirty="0">
                <a:solidFill>
                  <a:srgbClr val="000000"/>
                </a:solidFill>
              </a:rPr>
              <a:t>* An </a:t>
            </a:r>
            <a:r>
              <a:rPr lang="en-US" sz="1800" dirty="0" err="1">
                <a:solidFill>
                  <a:srgbClr val="000000"/>
                </a:solidFill>
              </a:rPr>
              <a:t>EnergyMeter</a:t>
            </a:r>
            <a:r>
              <a:rPr lang="en-US" sz="1800" dirty="0">
                <a:solidFill>
                  <a:srgbClr val="000000"/>
                </a:solidFill>
              </a:rPr>
              <a:t> object is an intelligent meter connected to a terminal of a circuit element. It simulates the behavior of an actual energy meter.</a:t>
            </a:r>
          </a:p>
        </p:txBody>
      </p:sp>
    </p:spTree>
    <p:extLst>
      <p:ext uri="{BB962C8B-B14F-4D97-AF65-F5344CB8AC3E}">
        <p14:creationId xmlns:p14="http://schemas.microsoft.com/office/powerpoint/2010/main" val="151026635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Set </a:t>
            </a:r>
            <a:r>
              <a:rPr lang="en-US" sz="1600" dirty="0" err="1">
                <a:solidFill>
                  <a:srgbClr val="000000"/>
                </a:solidFill>
                <a:latin typeface="Calibri" panose="020F0502020204030204" pitchFamily="34" charset="0"/>
              </a:rPr>
              <a:t>voltagebases</a:t>
            </a:r>
            <a:r>
              <a:rPr lang="en-US" sz="1600" dirty="0">
                <a:solidFill>
                  <a:srgbClr val="000000"/>
                </a:solidFill>
                <a:latin typeface="Calibri" panose="020F0502020204030204" pitchFamily="34" charset="0"/>
              </a:rPr>
              <a:t>=(115 12.47 .48)</a:t>
            </a:r>
          </a:p>
          <a:p>
            <a:pPr lvl="0">
              <a:defRPr/>
            </a:pPr>
            <a:r>
              <a:rPr lang="en-US" sz="1600" dirty="0" err="1">
                <a:solidFill>
                  <a:srgbClr val="000000"/>
                </a:solidFill>
                <a:latin typeface="Calibri" panose="020F0502020204030204" pitchFamily="34" charset="0"/>
              </a:rPr>
              <a:t>Calcvoltagebases</a:t>
            </a:r>
            <a:endParaRPr lang="en-US" sz="1600" dirty="0">
              <a:solidFill>
                <a:srgbClr val="000000"/>
              </a:solidFill>
              <a:latin typeface="Calibri" panose="020F0502020204030204" pitchFamily="34" charset="0"/>
            </a:endParaRPr>
          </a:p>
          <a:p>
            <a:pPr lvl="0">
              <a:defRPr/>
            </a:pPr>
            <a:r>
              <a:rPr lang="en-US" sz="1600" dirty="0">
                <a:solidFill>
                  <a:srgbClr val="000000"/>
                </a:solidFill>
                <a:latin typeface="Calibri" panose="020F0502020204030204" pitchFamily="34" charset="0"/>
              </a:rPr>
              <a:t>Set </a:t>
            </a:r>
            <a:r>
              <a:rPr lang="en-US" sz="1600" dirty="0" err="1">
                <a:solidFill>
                  <a:srgbClr val="000000"/>
                </a:solidFill>
                <a:latin typeface="Calibri" panose="020F0502020204030204" pitchFamily="34" charset="0"/>
              </a:rPr>
              <a:t>controlmode</a:t>
            </a:r>
            <a:r>
              <a:rPr lang="en-US" sz="1600" dirty="0">
                <a:solidFill>
                  <a:srgbClr val="000000"/>
                </a:solidFill>
                <a:latin typeface="Calibri" panose="020F0502020204030204" pitchFamily="34" charset="0"/>
              </a:rPr>
              <a:t>=time </a:t>
            </a:r>
          </a:p>
          <a:p>
            <a:pPr lvl="0">
              <a:defRPr/>
            </a:pPr>
            <a:r>
              <a:rPr lang="en-US" sz="1600" dirty="0">
                <a:solidFill>
                  <a:srgbClr val="000000"/>
                </a:solidFill>
                <a:latin typeface="Calibri" panose="020F0502020204030204" pitchFamily="34" charset="0"/>
              </a:rPr>
              <a:t>Set mode=</a:t>
            </a:r>
            <a:r>
              <a:rPr lang="en-US" sz="1600" dirty="0" err="1">
                <a:solidFill>
                  <a:srgbClr val="000000"/>
                </a:solidFill>
                <a:latin typeface="Calibri" panose="020F0502020204030204" pitchFamily="34" charset="0"/>
              </a:rPr>
              <a:t>dutycycle</a:t>
            </a:r>
            <a:r>
              <a:rPr lang="en-US" sz="1600" dirty="0">
                <a:solidFill>
                  <a:srgbClr val="000000"/>
                </a:solidFill>
                <a:latin typeface="Calibri" panose="020F0502020204030204" pitchFamily="34" charset="0"/>
              </a:rPr>
              <a:t> number=86400 hour=0 </a:t>
            </a:r>
            <a:r>
              <a:rPr lang="en-US" sz="1600" dirty="0" err="1">
                <a:solidFill>
                  <a:srgbClr val="000000"/>
                </a:solidFill>
                <a:latin typeface="Calibri" panose="020F0502020204030204" pitchFamily="34" charset="0"/>
              </a:rPr>
              <a:t>stepsize</a:t>
            </a:r>
            <a:r>
              <a:rPr lang="en-US" sz="1600" dirty="0">
                <a:solidFill>
                  <a:srgbClr val="000000"/>
                </a:solidFill>
                <a:latin typeface="Calibri" panose="020F0502020204030204" pitchFamily="34" charset="0"/>
              </a:rPr>
              <a:t>=1 sec=0                                                        </a:t>
            </a:r>
          </a:p>
          <a:p>
            <a:pPr lvl="0">
              <a:defRPr/>
            </a:pPr>
            <a:r>
              <a:rPr lang="en-US" sz="1600" dirty="0">
                <a:solidFill>
                  <a:srgbClr val="000000"/>
                </a:solidFill>
                <a:latin typeface="Calibri" panose="020F0502020204030204" pitchFamily="34" charset="0"/>
              </a:rPr>
              <a:t>Solve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5" name="Title 1"/>
          <p:cNvSpPr txBox="1">
            <a:spLocks/>
          </p:cNvSpPr>
          <p:nvPr/>
        </p:nvSpPr>
        <p:spPr bwMode="auto">
          <a:xfrm>
            <a:off x="1010716" y="3276600"/>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Set voltagebases=(115 12.47 .48)</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447800" y="3962400"/>
            <a:ext cx="7010400" cy="1477328"/>
          </a:xfrm>
          <a:prstGeom prst="rect">
            <a:avLst/>
          </a:prstGeom>
          <a:noFill/>
        </p:spPr>
        <p:txBody>
          <a:bodyPr wrap="square" rtlCol="0">
            <a:spAutoFit/>
          </a:bodyPr>
          <a:lstStyle/>
          <a:p>
            <a:pPr lvl="0" algn="just"/>
            <a:r>
              <a:rPr lang="en-US" sz="1800" dirty="0"/>
              <a:t>Defines legal bus voltage bases for this circuit. Enter an array of the legal voltage bases, in phase‐to‐phase voltages. In this case, three voltage bases are defined, 115kV, 12.47kV and 0.48kV. </a:t>
            </a:r>
          </a:p>
          <a:p>
            <a:pPr marL="285750" lvl="0" indent="-285750" algn="just">
              <a:buFont typeface="Arial" panose="020B0604020202020204" pitchFamily="34" charset="0"/>
              <a:buChar char="•"/>
            </a:pPr>
            <a:r>
              <a:rPr lang="en-US" sz="1800" dirty="0"/>
              <a:t>The voltage level can be selected from the following values: </a:t>
            </a:r>
            <a:r>
              <a:rPr lang="pt-BR" sz="1800" dirty="0"/>
              <a:t>.208, .480, 12.47, 24.9, 34.5, 115.0, 230.0</a:t>
            </a:r>
          </a:p>
        </p:txBody>
      </p:sp>
    </p:spTree>
    <p:extLst>
      <p:ext uri="{BB962C8B-B14F-4D97-AF65-F5344CB8AC3E}">
        <p14:creationId xmlns:p14="http://schemas.microsoft.com/office/powerpoint/2010/main" val="379081398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2" name="Title 1"/>
          <p:cNvSpPr txBox="1">
            <a:spLocks/>
          </p:cNvSpPr>
          <p:nvPr/>
        </p:nvSpPr>
        <p:spPr bwMode="auto">
          <a:xfrm>
            <a:off x="996086" y="3054989"/>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Calcvoltagebases</a:t>
            </a:r>
            <a:endParaRPr lang="en-US" sz="2400" kern="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347065" y="3562914"/>
            <a:ext cx="7339735" cy="923330"/>
          </a:xfrm>
          <a:prstGeom prst="rect">
            <a:avLst/>
          </a:prstGeom>
          <a:noFill/>
        </p:spPr>
        <p:txBody>
          <a:bodyPr wrap="square" rtlCol="0">
            <a:spAutoFit/>
          </a:bodyPr>
          <a:lstStyle/>
          <a:p>
            <a:pPr lvl="0" algn="just"/>
            <a:r>
              <a:rPr lang="en-US" sz="1800" dirty="0"/>
              <a:t>Estimates the voltage base for each bus based on the array of voltage bases defined with a "Set Voltagebases=..." command. The voltage base for each bus is then set to the nearest voltage base specified in the voltage base array.</a:t>
            </a:r>
          </a:p>
        </p:txBody>
      </p:sp>
      <p:sp>
        <p:nvSpPr>
          <p:cNvPr id="16" name="Title 1"/>
          <p:cNvSpPr txBox="1">
            <a:spLocks/>
          </p:cNvSpPr>
          <p:nvPr/>
        </p:nvSpPr>
        <p:spPr bwMode="auto">
          <a:xfrm>
            <a:off x="990599" y="4308369"/>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ControlMode</a:t>
            </a:r>
            <a:endParaRPr lang="en-US" sz="2800" kern="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347065" y="4800600"/>
            <a:ext cx="7339735" cy="1200329"/>
          </a:xfrm>
          <a:prstGeom prst="rect">
            <a:avLst/>
          </a:prstGeom>
          <a:noFill/>
        </p:spPr>
        <p:txBody>
          <a:bodyPr wrap="square" rtlCol="0">
            <a:spAutoFit/>
          </a:bodyPr>
          <a:lstStyle/>
          <a:p>
            <a:pPr lvl="0" algn="just"/>
            <a:r>
              <a:rPr lang="en-US" sz="1800" dirty="0"/>
              <a:t>Specifies the Control mode for the solution. {OFF | STATIC |EVENT | TIME}, Default is "STATIC". </a:t>
            </a:r>
          </a:p>
          <a:p>
            <a:pPr lvl="0" algn="just"/>
            <a:r>
              <a:rPr lang="en-US" sz="1800" dirty="0"/>
              <a:t>The detailed meanings are as follows:</a:t>
            </a:r>
          </a:p>
          <a:p>
            <a:pPr lvl="0" algn="just"/>
            <a:r>
              <a:rPr lang="en-US" sz="1800" dirty="0"/>
              <a:t>…</a:t>
            </a:r>
          </a:p>
        </p:txBody>
      </p:sp>
    </p:spTree>
    <p:extLst>
      <p:ext uri="{BB962C8B-B14F-4D97-AF65-F5344CB8AC3E}">
        <p14:creationId xmlns:p14="http://schemas.microsoft.com/office/powerpoint/2010/main" val="90054225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599" y="30876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ControlMode</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8" name="TextBox 17"/>
          <p:cNvSpPr txBox="1"/>
          <p:nvPr/>
        </p:nvSpPr>
        <p:spPr>
          <a:xfrm>
            <a:off x="1347065" y="3510677"/>
            <a:ext cx="7339735" cy="203132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charset="0"/>
                <a:ea typeface="+mn-ea"/>
                <a:cs typeface="+mn-cs"/>
              </a:rPr>
              <a:t>STATIC</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 Time does not advance. Control actions are executed in order of shortest time to act until all actions are cleared from the control queue.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charset="0"/>
                <a:ea typeface="+mn-ea"/>
                <a:cs typeface="+mn-cs"/>
              </a:rPr>
              <a:t>EVENT</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 solution is event driven. Only the control actions nearest in time are executed and the time is advanced automatically to the time of the event.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charset="0"/>
                <a:ea typeface="+mn-ea"/>
                <a:cs typeface="+mn-cs"/>
              </a:rPr>
              <a:t>TIME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 solution is time driven. Control actions are executed when the time for the pending action is reached or surpassed.</a:t>
            </a:r>
          </a:p>
        </p:txBody>
      </p:sp>
    </p:spTree>
    <p:extLst>
      <p:ext uri="{BB962C8B-B14F-4D97-AF65-F5344CB8AC3E}">
        <p14:creationId xmlns:p14="http://schemas.microsoft.com/office/powerpoint/2010/main" val="277228575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599" y="30876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p:cNvSpPr txBox="1"/>
          <p:nvPr/>
        </p:nvSpPr>
        <p:spPr>
          <a:xfrm>
            <a:off x="1219200" y="3570238"/>
            <a:ext cx="7543800" cy="2031325"/>
          </a:xfrm>
          <a:prstGeom prst="rect">
            <a:avLst/>
          </a:prstGeom>
          <a:noFill/>
        </p:spPr>
        <p:txBody>
          <a:bodyPr wrap="square" rtlCol="0">
            <a:spAutoFit/>
          </a:bodyPr>
          <a:lstStyle/>
          <a:p>
            <a:pPr lvl="0" algn="just"/>
            <a:r>
              <a:rPr lang="en-US" sz="1800" dirty="0"/>
              <a:t>Specifies the solution mode for the active circuit. Mode can be one of snap, daily, direct, </a:t>
            </a:r>
            <a:r>
              <a:rPr lang="en-US" sz="1800" dirty="0" err="1"/>
              <a:t>dutycycle</a:t>
            </a:r>
            <a:r>
              <a:rPr lang="en-US" sz="1800" dirty="0"/>
              <a:t>, dynamics, </a:t>
            </a:r>
            <a:r>
              <a:rPr lang="en-US" sz="1800" dirty="0" err="1"/>
              <a:t>faultstudy</a:t>
            </a:r>
            <a:r>
              <a:rPr lang="en-US" sz="1800" dirty="0"/>
              <a:t>, harmonics, or yearly.</a:t>
            </a:r>
          </a:p>
          <a:p>
            <a:pPr lvl="0" algn="just"/>
            <a:r>
              <a:rPr lang="en-US" sz="1800" b="1" dirty="0"/>
              <a:t>Mode=Snap:</a:t>
            </a:r>
          </a:p>
          <a:p>
            <a:pPr lvl="0" algn="just"/>
            <a:r>
              <a:rPr lang="en-US" sz="1800" dirty="0"/>
              <a:t>Solve a single snapshot power flow for the present conditions. Loads are modified only by the global load multiplier (</a:t>
            </a:r>
            <a:r>
              <a:rPr lang="en-US" sz="1800" dirty="0" err="1"/>
              <a:t>LoadMult</a:t>
            </a:r>
            <a:r>
              <a:rPr lang="en-US" sz="1800" dirty="0"/>
              <a:t>) and the growth factor for the present year (Year).</a:t>
            </a:r>
          </a:p>
          <a:p>
            <a:pPr lvl="0" algn="just"/>
            <a:r>
              <a:rPr lang="en-US" sz="1800" dirty="0"/>
              <a:t>…</a:t>
            </a:r>
          </a:p>
        </p:txBody>
      </p:sp>
    </p:spTree>
    <p:extLst>
      <p:ext uri="{BB962C8B-B14F-4D97-AF65-F5344CB8AC3E}">
        <p14:creationId xmlns:p14="http://schemas.microsoft.com/office/powerpoint/2010/main" val="150748489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599" y="30876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3" name="TextBox 12"/>
          <p:cNvSpPr txBox="1"/>
          <p:nvPr/>
        </p:nvSpPr>
        <p:spPr>
          <a:xfrm>
            <a:off x="1295400" y="3425613"/>
            <a:ext cx="7543800" cy="2585323"/>
          </a:xfrm>
          <a:prstGeom prst="rect">
            <a:avLst/>
          </a:prstGeom>
          <a:noFill/>
        </p:spPr>
        <p:txBody>
          <a:bodyPr wrap="square" rtlCol="0">
            <a:spAutoFit/>
          </a:bodyPr>
          <a:lstStyle/>
          <a:p>
            <a:pPr lvl="0" algn="just"/>
            <a:r>
              <a:rPr lang="en-US" sz="1800" dirty="0"/>
              <a:t>…</a:t>
            </a:r>
          </a:p>
          <a:p>
            <a:pPr lvl="0" algn="just"/>
            <a:r>
              <a:rPr lang="en-US" sz="1800" b="1" dirty="0"/>
              <a:t>Mode=Daily:</a:t>
            </a:r>
          </a:p>
          <a:p>
            <a:pPr lvl="0" algn="just"/>
            <a:r>
              <a:rPr lang="en-US" sz="1800" dirty="0"/>
              <a:t>Do a series of solutions following the daily load curves. The </a:t>
            </a:r>
            <a:r>
              <a:rPr lang="en-US" sz="1800" dirty="0" err="1"/>
              <a:t>Stepsize</a:t>
            </a:r>
            <a:r>
              <a:rPr lang="en-US" sz="1800" dirty="0"/>
              <a:t> defaults to 3600 sec (1 </a:t>
            </a:r>
            <a:r>
              <a:rPr lang="en-US" sz="1800" dirty="0" err="1"/>
              <a:t>hr</a:t>
            </a:r>
            <a:r>
              <a:rPr lang="en-US" sz="1800" dirty="0"/>
              <a:t>). </a:t>
            </a:r>
          </a:p>
          <a:p>
            <a:pPr lvl="0" algn="just"/>
            <a:r>
              <a:rPr lang="en-US" sz="1800" b="1" dirty="0"/>
              <a:t>Mode=Direct:</a:t>
            </a:r>
          </a:p>
          <a:p>
            <a:pPr lvl="0" algn="just"/>
            <a:r>
              <a:rPr lang="en-US" sz="1800" dirty="0"/>
              <a:t>Solve a single snapshot solution using an admittance model of all loads. This is </a:t>
            </a:r>
            <a:r>
              <a:rPr lang="en-US" sz="1800" dirty="0" err="1"/>
              <a:t>noniterative</a:t>
            </a:r>
            <a:r>
              <a:rPr lang="en-US" sz="1800" dirty="0"/>
              <a:t>; just a direct solution using the currently specified voltage and current sources.</a:t>
            </a:r>
          </a:p>
          <a:p>
            <a:pPr lvl="0" algn="just"/>
            <a:r>
              <a:rPr lang="en-US" sz="1800" dirty="0"/>
              <a:t>…</a:t>
            </a:r>
          </a:p>
        </p:txBody>
      </p:sp>
    </p:spTree>
    <p:extLst>
      <p:ext uri="{BB962C8B-B14F-4D97-AF65-F5344CB8AC3E}">
        <p14:creationId xmlns:p14="http://schemas.microsoft.com/office/powerpoint/2010/main" val="317394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14" y="1533958"/>
            <a:ext cx="3694505" cy="4496740"/>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Visualize</a:t>
            </a:r>
          </a:p>
        </p:txBody>
      </p:sp>
      <p:sp>
        <p:nvSpPr>
          <p:cNvPr id="9" name="Rectangle 8"/>
          <p:cNvSpPr/>
          <p:nvPr/>
        </p:nvSpPr>
        <p:spPr bwMode="auto">
          <a:xfrm>
            <a:off x="2234514" y="1802027"/>
            <a:ext cx="1371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1" name="Picture 10"/>
          <p:cNvPicPr>
            <a:picLocks noChangeAspect="1"/>
          </p:cNvPicPr>
          <p:nvPr/>
        </p:nvPicPr>
        <p:blipFill>
          <a:blip r:embed="rId4"/>
          <a:stretch>
            <a:fillRect/>
          </a:stretch>
        </p:blipFill>
        <p:spPr>
          <a:xfrm>
            <a:off x="4800600" y="1594164"/>
            <a:ext cx="4267200" cy="4357401"/>
          </a:xfrm>
          <a:prstGeom prst="rect">
            <a:avLst/>
          </a:prstGeom>
        </p:spPr>
      </p:pic>
      <p:cxnSp>
        <p:nvCxnSpPr>
          <p:cNvPr id="13" name="Straight Arrow Connector 12"/>
          <p:cNvCxnSpPr/>
          <p:nvPr/>
        </p:nvCxnSpPr>
        <p:spPr bwMode="auto">
          <a:xfrm>
            <a:off x="3619500" y="1938381"/>
            <a:ext cx="1562100" cy="471087"/>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sp>
        <p:nvSpPr>
          <p:cNvPr id="14" name="Rectangle 13"/>
          <p:cNvSpPr/>
          <p:nvPr/>
        </p:nvSpPr>
        <p:spPr>
          <a:xfrm>
            <a:off x="4168181" y="2240191"/>
            <a:ext cx="697627" cy="338554"/>
          </a:xfrm>
          <a:prstGeom prst="rect">
            <a:avLst/>
          </a:prstGeom>
        </p:spPr>
        <p:txBody>
          <a:bodyPr wrap="none">
            <a:spAutoFit/>
          </a:bodyPr>
          <a:lstStyle/>
          <a:p>
            <a:r>
              <a:rPr lang="en-US" sz="1600" dirty="0">
                <a:solidFill>
                  <a:srgbClr val="FF0000"/>
                </a:solidFill>
              </a:rPr>
              <a:t>popup</a:t>
            </a:r>
            <a:endParaRPr lang="en-US" sz="2000" dirty="0">
              <a:solidFill>
                <a:srgbClr val="FF0000"/>
              </a:solidFill>
            </a:endParaRPr>
          </a:p>
        </p:txBody>
      </p:sp>
    </p:spTree>
    <p:extLst>
      <p:ext uri="{BB962C8B-B14F-4D97-AF65-F5344CB8AC3E}">
        <p14:creationId xmlns:p14="http://schemas.microsoft.com/office/powerpoint/2010/main" val="372218363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599" y="30876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p:cNvSpPr txBox="1"/>
          <p:nvPr/>
        </p:nvSpPr>
        <p:spPr>
          <a:xfrm>
            <a:off x="1219200" y="3542806"/>
            <a:ext cx="6976420" cy="2585323"/>
          </a:xfrm>
          <a:prstGeom prst="rect">
            <a:avLst/>
          </a:prstGeom>
          <a:noFill/>
        </p:spPr>
        <p:txBody>
          <a:bodyPr wrap="square" rtlCol="0">
            <a:spAutoFit/>
          </a:bodyPr>
          <a:lstStyle/>
          <a:p>
            <a:pPr lvl="0" algn="just"/>
            <a:r>
              <a:rPr lang="en-US" sz="1800" dirty="0"/>
              <a:t>…</a:t>
            </a:r>
          </a:p>
          <a:p>
            <a:pPr lvl="0" algn="just"/>
            <a:r>
              <a:rPr lang="en-US" sz="1800" b="1" dirty="0"/>
              <a:t>Mode=</a:t>
            </a:r>
            <a:r>
              <a:rPr lang="en-US" sz="1800" b="1" dirty="0" err="1"/>
              <a:t>Dutycycle</a:t>
            </a:r>
            <a:r>
              <a:rPr lang="en-US" sz="1800" b="1" dirty="0"/>
              <a:t>:</a:t>
            </a:r>
          </a:p>
          <a:p>
            <a:pPr lvl="0" algn="just"/>
            <a:r>
              <a:rPr lang="en-US" sz="1800" dirty="0"/>
              <a:t>The solver follows the duty cycle curves with the time increment specified. </a:t>
            </a:r>
          </a:p>
          <a:p>
            <a:pPr lvl="0" algn="just"/>
            <a:endParaRPr lang="en-US" sz="1800" dirty="0"/>
          </a:p>
          <a:p>
            <a:pPr lvl="0" algn="just"/>
            <a:r>
              <a:rPr lang="en-US" sz="1800" b="1" dirty="0"/>
              <a:t>Mode=Dynamics:</a:t>
            </a:r>
          </a:p>
          <a:p>
            <a:pPr lvl="0" algn="just"/>
            <a:r>
              <a:rPr lang="en-US" sz="1800" dirty="0"/>
              <a:t>Sets the solution mode for a dynamics solution. Must be preceded by a successful power flow solution so that the machines can be initialized.</a:t>
            </a:r>
          </a:p>
          <a:p>
            <a:pPr lvl="0" algn="just"/>
            <a:r>
              <a:rPr lang="en-US" sz="1800" dirty="0"/>
              <a:t>…</a:t>
            </a:r>
          </a:p>
        </p:txBody>
      </p:sp>
    </p:spTree>
    <p:extLst>
      <p:ext uri="{BB962C8B-B14F-4D97-AF65-F5344CB8AC3E}">
        <p14:creationId xmlns:p14="http://schemas.microsoft.com/office/powerpoint/2010/main" val="72156157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599" y="30876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3" name="TextBox 12"/>
          <p:cNvSpPr txBox="1"/>
          <p:nvPr/>
        </p:nvSpPr>
        <p:spPr>
          <a:xfrm>
            <a:off x="1219200" y="3371433"/>
            <a:ext cx="7696200" cy="2800767"/>
          </a:xfrm>
          <a:prstGeom prst="rect">
            <a:avLst/>
          </a:prstGeom>
          <a:noFill/>
        </p:spPr>
        <p:txBody>
          <a:bodyPr wrap="square" rtlCol="0">
            <a:spAutoFit/>
          </a:bodyPr>
          <a:lstStyle/>
          <a:p>
            <a:pPr lvl="0" algn="just"/>
            <a:r>
              <a:rPr lang="en-US" sz="1600" dirty="0"/>
              <a:t>…</a:t>
            </a:r>
          </a:p>
          <a:p>
            <a:pPr lvl="0" algn="just"/>
            <a:r>
              <a:rPr lang="en-US" sz="1600" b="1" dirty="0"/>
              <a:t>Mode=</a:t>
            </a:r>
            <a:r>
              <a:rPr lang="en-US" sz="1600" b="1" dirty="0" err="1"/>
              <a:t>FaultStudy</a:t>
            </a:r>
            <a:r>
              <a:rPr lang="en-US" sz="1600" b="1" dirty="0"/>
              <a:t>:</a:t>
            </a:r>
          </a:p>
          <a:p>
            <a:pPr lvl="0" algn="just"/>
            <a:r>
              <a:rPr lang="en-US" sz="1600" dirty="0"/>
              <a:t>Do a full fault study solution, determining the </a:t>
            </a:r>
            <a:r>
              <a:rPr lang="en-US" sz="1600" dirty="0" err="1"/>
              <a:t>Thevenin</a:t>
            </a:r>
            <a:r>
              <a:rPr lang="en-US" sz="1600" dirty="0"/>
              <a:t> equivalents for each bus in the active circuit. Prepares all the data required to produce fault study report under the Show Fault command.</a:t>
            </a:r>
          </a:p>
          <a:p>
            <a:pPr lvl="0" algn="just"/>
            <a:r>
              <a:rPr lang="en-US" sz="1600" b="1" dirty="0"/>
              <a:t>Mode=Harmonics:</a:t>
            </a:r>
          </a:p>
          <a:p>
            <a:pPr lvl="0" algn="just"/>
            <a:r>
              <a:rPr lang="en-US" sz="1600" dirty="0"/>
              <a:t>Sets the solution mode for a Harmonics solution. Must be preceded by a successful power flow solution so that the machines and harmonics sources can be initialized.</a:t>
            </a:r>
          </a:p>
          <a:p>
            <a:pPr lvl="0" algn="just"/>
            <a:r>
              <a:rPr lang="en-US" sz="1600" dirty="0"/>
              <a:t>Loads are converted to harmonic current sources and initialized based on the power flow solution according to the Spectrum object associated with each Load.</a:t>
            </a:r>
          </a:p>
          <a:p>
            <a:pPr lvl="0" algn="just"/>
            <a:r>
              <a:rPr lang="en-US" sz="1600" dirty="0"/>
              <a:t>…</a:t>
            </a:r>
          </a:p>
        </p:txBody>
      </p:sp>
    </p:spTree>
    <p:extLst>
      <p:ext uri="{BB962C8B-B14F-4D97-AF65-F5344CB8AC3E}">
        <p14:creationId xmlns:p14="http://schemas.microsoft.com/office/powerpoint/2010/main" val="275770647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599" y="30876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2" name="TextBox 11"/>
          <p:cNvSpPr txBox="1"/>
          <p:nvPr/>
        </p:nvSpPr>
        <p:spPr>
          <a:xfrm>
            <a:off x="1219200" y="3487804"/>
            <a:ext cx="7467600" cy="1754326"/>
          </a:xfrm>
          <a:prstGeom prst="rect">
            <a:avLst/>
          </a:prstGeom>
          <a:noFill/>
        </p:spPr>
        <p:txBody>
          <a:bodyPr wrap="square" rtlCol="0">
            <a:spAutoFit/>
          </a:bodyPr>
          <a:lstStyle/>
          <a:p>
            <a:pPr lvl="0" algn="just"/>
            <a:r>
              <a:rPr lang="en-US" sz="1800" dirty="0"/>
              <a:t>…</a:t>
            </a:r>
          </a:p>
          <a:p>
            <a:pPr lvl="0" algn="just"/>
            <a:r>
              <a:rPr lang="en-US" sz="1800" b="1" dirty="0"/>
              <a:t>Mode=Yearly:</a:t>
            </a:r>
          </a:p>
          <a:p>
            <a:pPr lvl="0" algn="just"/>
            <a:r>
              <a:rPr lang="en-US" sz="1800" dirty="0"/>
              <a:t>Do a solution following the yearly load curves. The solution is repeated as many times as the specified by the Number=option. Each load then follows its yearly load curve. Load is determined solely by the yearly load curve and the growth multiplier.</a:t>
            </a:r>
          </a:p>
        </p:txBody>
      </p:sp>
    </p:spTree>
    <p:extLst>
      <p:ext uri="{BB962C8B-B14F-4D97-AF65-F5344CB8AC3E}">
        <p14:creationId xmlns:p14="http://schemas.microsoft.com/office/powerpoint/2010/main" val="424111177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voltagebases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.48)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Calcvoltagebases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controlmode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dutycycle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number=86400 hour=0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stepsize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sec=0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8194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3" name="Title 1"/>
          <p:cNvSpPr txBox="1">
            <a:spLocks/>
          </p:cNvSpPr>
          <p:nvPr/>
        </p:nvSpPr>
        <p:spPr bwMode="auto">
          <a:xfrm>
            <a:off x="990600" y="30876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number</a:t>
            </a:r>
            <a:endParaRPr lang="en-US" sz="2800" kern="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295400" y="3581400"/>
            <a:ext cx="6976420" cy="369332"/>
          </a:xfrm>
          <a:prstGeom prst="rect">
            <a:avLst/>
          </a:prstGeom>
          <a:noFill/>
        </p:spPr>
        <p:txBody>
          <a:bodyPr wrap="square" rtlCol="0">
            <a:spAutoFit/>
          </a:bodyPr>
          <a:lstStyle/>
          <a:p>
            <a:pPr lvl="0" algn="just"/>
            <a:r>
              <a:rPr lang="en-US" sz="1800" dirty="0"/>
              <a:t>Specifies the number of time steps or solutions to run.</a:t>
            </a:r>
          </a:p>
        </p:txBody>
      </p:sp>
      <p:sp>
        <p:nvSpPr>
          <p:cNvPr id="18" name="Title 1"/>
          <p:cNvSpPr txBox="1">
            <a:spLocks/>
          </p:cNvSpPr>
          <p:nvPr/>
        </p:nvSpPr>
        <p:spPr bwMode="auto">
          <a:xfrm>
            <a:off x="1026565" y="3725266"/>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hour</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335634" y="4202635"/>
            <a:ext cx="7351166" cy="369332"/>
          </a:xfrm>
          <a:prstGeom prst="rect">
            <a:avLst/>
          </a:prstGeom>
          <a:noFill/>
        </p:spPr>
        <p:txBody>
          <a:bodyPr wrap="square" rtlCol="0">
            <a:spAutoFit/>
          </a:bodyPr>
          <a:lstStyle/>
          <a:p>
            <a:pPr lvl="0" algn="just"/>
            <a:r>
              <a:rPr lang="en-US" sz="1800" dirty="0"/>
              <a:t>Sets the hour to be used for the start time of the solution of the active circuit. </a:t>
            </a:r>
          </a:p>
        </p:txBody>
      </p:sp>
      <p:sp>
        <p:nvSpPr>
          <p:cNvPr id="20" name="Title 1"/>
          <p:cNvSpPr txBox="1">
            <a:spLocks/>
          </p:cNvSpPr>
          <p:nvPr/>
        </p:nvSpPr>
        <p:spPr bwMode="auto">
          <a:xfrm>
            <a:off x="1026565" y="438309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stepsize</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345388" y="4888468"/>
            <a:ext cx="7417612" cy="369332"/>
          </a:xfrm>
          <a:prstGeom prst="rect">
            <a:avLst/>
          </a:prstGeom>
          <a:noFill/>
        </p:spPr>
        <p:txBody>
          <a:bodyPr wrap="square" rtlCol="0">
            <a:spAutoFit/>
          </a:bodyPr>
          <a:lstStyle/>
          <a:p>
            <a:pPr lvl="0" algn="just"/>
            <a:r>
              <a:rPr lang="en-US" sz="1800" dirty="0"/>
              <a:t>Sets the time step size for the solution of the active circuit. Default unit is sec.</a:t>
            </a:r>
          </a:p>
        </p:txBody>
      </p:sp>
      <p:sp>
        <p:nvSpPr>
          <p:cNvPr id="22" name="Title 1"/>
          <p:cNvSpPr txBox="1">
            <a:spLocks/>
          </p:cNvSpPr>
          <p:nvPr/>
        </p:nvSpPr>
        <p:spPr bwMode="auto">
          <a:xfrm>
            <a:off x="1026565" y="5181600"/>
            <a:ext cx="5715000" cy="4157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sec</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335634" y="5468034"/>
            <a:ext cx="7620001" cy="646331"/>
          </a:xfrm>
          <a:prstGeom prst="rect">
            <a:avLst/>
          </a:prstGeom>
          <a:noFill/>
        </p:spPr>
        <p:txBody>
          <a:bodyPr wrap="square" rtlCol="0">
            <a:spAutoFit/>
          </a:bodyPr>
          <a:lstStyle/>
          <a:p>
            <a:pPr lvl="0" algn="just"/>
            <a:r>
              <a:rPr lang="en-US" sz="1800" dirty="0"/>
              <a:t>Sets the seconds from the hour for the start time for the solution of the active circuit.</a:t>
            </a:r>
          </a:p>
        </p:txBody>
      </p:sp>
    </p:spTree>
    <p:extLst>
      <p:ext uri="{BB962C8B-B14F-4D97-AF65-F5344CB8AC3E}">
        <p14:creationId xmlns:p14="http://schemas.microsoft.com/office/powerpoint/2010/main" val="150800986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 Show some results </a:t>
            </a:r>
          </a:p>
          <a:p>
            <a:pPr lvl="0">
              <a:defRPr/>
            </a:pPr>
            <a:r>
              <a:rPr lang="en-US" sz="1600" dirty="0">
                <a:solidFill>
                  <a:srgbClr val="000000"/>
                </a:solidFill>
                <a:latin typeface="Calibri" panose="020F0502020204030204" pitchFamily="34" charset="0"/>
              </a:rPr>
              <a:t>Plot monitor, object=loadbus2</a:t>
            </a:r>
          </a:p>
          <a:p>
            <a:pPr lvl="0">
              <a:defRPr/>
            </a:pPr>
            <a:r>
              <a:rPr lang="en-US" sz="1600" dirty="0">
                <a:solidFill>
                  <a:srgbClr val="000000"/>
                </a:solidFill>
                <a:latin typeface="Calibri" panose="020F0502020204030204" pitchFamily="34" charset="0"/>
              </a:rPr>
              <a:t>Visualize element=Line.line1 what=powers </a:t>
            </a:r>
          </a:p>
          <a:p>
            <a:pPr lvl="0">
              <a:defRPr/>
            </a:pPr>
            <a:r>
              <a:rPr lang="en-US" sz="1600" dirty="0">
                <a:solidFill>
                  <a:srgbClr val="000000"/>
                </a:solidFill>
                <a:latin typeface="Calibri" panose="020F0502020204030204" pitchFamily="34" charset="0"/>
              </a:rPr>
              <a:t>Plot profile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572435"/>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4" name="Title 1"/>
          <p:cNvSpPr txBox="1">
            <a:spLocks/>
          </p:cNvSpPr>
          <p:nvPr/>
        </p:nvSpPr>
        <p:spPr bwMode="auto">
          <a:xfrm>
            <a:off x="1001573" y="2808182"/>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plot</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312390" y="3288268"/>
            <a:ext cx="7620000" cy="369332"/>
          </a:xfrm>
          <a:prstGeom prst="rect">
            <a:avLst/>
          </a:prstGeom>
          <a:noFill/>
        </p:spPr>
        <p:txBody>
          <a:bodyPr wrap="square" rtlCol="0">
            <a:spAutoFit/>
          </a:bodyPr>
          <a:lstStyle/>
          <a:p>
            <a:pPr lvl="0" algn="just"/>
            <a:r>
              <a:rPr lang="en-US" sz="1800" dirty="0"/>
              <a:t>Displays a variety of results in a variety of manners on graphs.</a:t>
            </a:r>
          </a:p>
        </p:txBody>
      </p:sp>
      <p:sp>
        <p:nvSpPr>
          <p:cNvPr id="26" name="Title 1"/>
          <p:cNvSpPr txBox="1">
            <a:spLocks/>
          </p:cNvSpPr>
          <p:nvPr/>
        </p:nvSpPr>
        <p:spPr bwMode="auto">
          <a:xfrm>
            <a:off x="1013765" y="3625334"/>
            <a:ext cx="5715000" cy="4132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monitor</a:t>
            </a:r>
            <a:endParaRPr lang="en-US" sz="28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295534" y="4016276"/>
            <a:ext cx="7543666" cy="646331"/>
          </a:xfrm>
          <a:prstGeom prst="rect">
            <a:avLst/>
          </a:prstGeom>
          <a:noFill/>
        </p:spPr>
        <p:txBody>
          <a:bodyPr wrap="square" rtlCol="0">
            <a:spAutoFit/>
          </a:bodyPr>
          <a:lstStyle/>
          <a:p>
            <a:pPr lvl="0" algn="just"/>
            <a:r>
              <a:rPr lang="en-US" sz="1800" dirty="0"/>
              <a:t>Specifies that the type to be plotted is monitor. The Monitor plot plots one or more channels from a Monitor element.  </a:t>
            </a:r>
          </a:p>
        </p:txBody>
      </p:sp>
      <p:sp>
        <p:nvSpPr>
          <p:cNvPr id="13" name="Title 1">
            <a:extLst>
              <a:ext uri="{FF2B5EF4-FFF2-40B4-BE49-F238E27FC236}">
                <a16:creationId xmlns:a16="http://schemas.microsoft.com/office/drawing/2014/main" id="{2767E463-1573-4F79-AC4C-13CA0FFBE6E8}"/>
              </a:ext>
            </a:extLst>
          </p:cNvPr>
          <p:cNvSpPr txBox="1">
            <a:spLocks/>
          </p:cNvSpPr>
          <p:nvPr/>
        </p:nvSpPr>
        <p:spPr bwMode="auto">
          <a:xfrm>
            <a:off x="1013765" y="4524942"/>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object</a:t>
            </a:r>
            <a:endParaRPr lang="en-US" sz="2800" kern="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D54485-2807-4A82-A911-DC4AFF875DDD}"/>
              </a:ext>
            </a:extLst>
          </p:cNvPr>
          <p:cNvSpPr txBox="1"/>
          <p:nvPr/>
        </p:nvSpPr>
        <p:spPr>
          <a:xfrm>
            <a:off x="1310054" y="5107736"/>
            <a:ext cx="7467600" cy="923330"/>
          </a:xfrm>
          <a:prstGeom prst="rect">
            <a:avLst/>
          </a:prstGeom>
          <a:noFill/>
        </p:spPr>
        <p:txBody>
          <a:bodyPr wrap="square" rtlCol="0">
            <a:spAutoFit/>
          </a:bodyPr>
          <a:lstStyle/>
          <a:p>
            <a:pPr algn="just"/>
            <a:r>
              <a:rPr lang="en-US" sz="1800" dirty="0"/>
              <a:t>Specifies what object to plot.</a:t>
            </a:r>
          </a:p>
          <a:p>
            <a:pPr algn="just"/>
            <a:r>
              <a:rPr lang="en-US" sz="1800" dirty="0"/>
              <a:t>[</a:t>
            </a:r>
            <a:r>
              <a:rPr lang="en-US" sz="1800" dirty="0" err="1"/>
              <a:t>metername</a:t>
            </a:r>
            <a:r>
              <a:rPr lang="en-US" sz="1800" dirty="0"/>
              <a:t> for Zone plot | Monitor name | File Name for General bus data or Circuit branch data]. </a:t>
            </a:r>
          </a:p>
        </p:txBody>
      </p:sp>
    </p:spTree>
    <p:extLst>
      <p:ext uri="{BB962C8B-B14F-4D97-AF65-F5344CB8AC3E}">
        <p14:creationId xmlns:p14="http://schemas.microsoft.com/office/powerpoint/2010/main" val="235775317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Show some results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monitor, object=loadbus2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Visualize element=Line.line1 what=powers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profile </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572435"/>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16" name="Title 1"/>
          <p:cNvSpPr txBox="1">
            <a:spLocks/>
          </p:cNvSpPr>
          <p:nvPr/>
        </p:nvSpPr>
        <p:spPr bwMode="auto">
          <a:xfrm>
            <a:off x="990600" y="2895600"/>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channel</a:t>
            </a:r>
            <a:endParaRPr lang="en-US" sz="2800" kern="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295400" y="3431226"/>
            <a:ext cx="7543800" cy="646331"/>
          </a:xfrm>
          <a:prstGeom prst="rect">
            <a:avLst/>
          </a:prstGeom>
          <a:noFill/>
        </p:spPr>
        <p:txBody>
          <a:bodyPr wrap="square" rtlCol="0">
            <a:spAutoFit/>
          </a:bodyPr>
          <a:lstStyle/>
          <a:p>
            <a:pPr algn="just"/>
            <a:r>
              <a:rPr lang="en-US" sz="1800" dirty="0"/>
              <a:t>Specifies an array of channel numbers for monitor plot. More than one monitor channel can be plotted on the same graph. Example: Channels=[1, 3, 5]</a:t>
            </a:r>
          </a:p>
        </p:txBody>
      </p:sp>
      <p:sp>
        <p:nvSpPr>
          <p:cNvPr id="19" name="Title 1"/>
          <p:cNvSpPr txBox="1">
            <a:spLocks/>
          </p:cNvSpPr>
          <p:nvPr/>
        </p:nvSpPr>
        <p:spPr bwMode="auto">
          <a:xfrm>
            <a:off x="1066800" y="3956361"/>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visiualize</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95400" y="4405071"/>
            <a:ext cx="7543800" cy="646331"/>
          </a:xfrm>
          <a:prstGeom prst="rect">
            <a:avLst/>
          </a:prstGeom>
          <a:noFill/>
        </p:spPr>
        <p:txBody>
          <a:bodyPr wrap="square" rtlCol="0">
            <a:spAutoFit/>
          </a:bodyPr>
          <a:lstStyle/>
          <a:p>
            <a:pPr algn="just"/>
            <a:r>
              <a:rPr lang="en-US" sz="1800" dirty="0"/>
              <a:t>Shows the currents, voltages, or powers for selected element on a drawing in phasor quantities.</a:t>
            </a:r>
          </a:p>
        </p:txBody>
      </p:sp>
    </p:spTree>
    <p:extLst>
      <p:ext uri="{BB962C8B-B14F-4D97-AF65-F5344CB8AC3E}">
        <p14:creationId xmlns:p14="http://schemas.microsoft.com/office/powerpoint/2010/main" val="125358318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61992" y="762000"/>
            <a:ext cx="406553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Build OpenDSS Model – Solve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1"/>
          <p:cNvSpPr/>
          <p:nvPr/>
        </p:nvSpPr>
        <p:spPr>
          <a:xfrm>
            <a:off x="990600" y="1552666"/>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Show some results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monitor, object=loadbus2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Visualize element=Line.line1 what=powers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profile </a:t>
            </a:r>
          </a:p>
        </p:txBody>
      </p:sp>
      <p:sp>
        <p:nvSpPr>
          <p:cNvPr id="11" name="Rectangle 2"/>
          <p:cNvSpPr>
            <a:spLocks noChangeArrowheads="1"/>
          </p:cNvSpPr>
          <p:nvPr/>
        </p:nvSpPr>
        <p:spPr bwMode="auto">
          <a:xfrm>
            <a:off x="990600" y="11430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7" name="Rectangle 2"/>
          <p:cNvSpPr>
            <a:spLocks noChangeArrowheads="1"/>
          </p:cNvSpPr>
          <p:nvPr/>
        </p:nvSpPr>
        <p:spPr bwMode="auto">
          <a:xfrm>
            <a:off x="990600" y="2572435"/>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 Time-series Power Flow</a:t>
            </a:r>
          </a:p>
        </p:txBody>
      </p:sp>
      <p:sp>
        <p:nvSpPr>
          <p:cNvPr id="21" name="Title 1"/>
          <p:cNvSpPr txBox="1">
            <a:spLocks/>
          </p:cNvSpPr>
          <p:nvPr/>
        </p:nvSpPr>
        <p:spPr bwMode="auto">
          <a:xfrm>
            <a:off x="990600" y="2802374"/>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element</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302714" y="3262258"/>
            <a:ext cx="7536486" cy="923330"/>
          </a:xfrm>
          <a:prstGeom prst="rect">
            <a:avLst/>
          </a:prstGeom>
          <a:noFill/>
        </p:spPr>
        <p:txBody>
          <a:bodyPr wrap="square" rtlCol="0">
            <a:spAutoFit/>
          </a:bodyPr>
          <a:lstStyle/>
          <a:p>
            <a:pPr algn="just"/>
            <a:r>
              <a:rPr lang="en-US" sz="1800" dirty="0"/>
              <a:t>Specifies the names of elements to be visualized. It should follow the following format:</a:t>
            </a:r>
          </a:p>
          <a:p>
            <a:pPr algn="just"/>
            <a:r>
              <a:rPr lang="en-US" sz="1800" dirty="0"/>
              <a:t>	element=</a:t>
            </a:r>
            <a:r>
              <a:rPr lang="en-US" sz="1800" dirty="0" err="1"/>
              <a:t>full_element_name</a:t>
            </a:r>
            <a:r>
              <a:rPr lang="en-US" sz="1800" dirty="0"/>
              <a:t> (i.e., class.name).</a:t>
            </a:r>
          </a:p>
        </p:txBody>
      </p:sp>
      <p:sp>
        <p:nvSpPr>
          <p:cNvPr id="23" name="Title 1"/>
          <p:cNvSpPr txBox="1">
            <a:spLocks/>
          </p:cNvSpPr>
          <p:nvPr/>
        </p:nvSpPr>
        <p:spPr bwMode="auto">
          <a:xfrm>
            <a:off x="990600" y="3977607"/>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what</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219200" y="4475301"/>
            <a:ext cx="6976420" cy="646331"/>
          </a:xfrm>
          <a:prstGeom prst="rect">
            <a:avLst/>
          </a:prstGeom>
          <a:noFill/>
        </p:spPr>
        <p:txBody>
          <a:bodyPr wrap="square" rtlCol="0">
            <a:spAutoFit/>
          </a:bodyPr>
          <a:lstStyle/>
          <a:p>
            <a:pPr algn="just"/>
            <a:r>
              <a:rPr lang="en-US" sz="1800" dirty="0"/>
              <a:t>Specifies the what quantity to be visualized.</a:t>
            </a:r>
          </a:p>
          <a:p>
            <a:pPr algn="just"/>
            <a:r>
              <a:rPr lang="en-US" sz="1800" dirty="0"/>
              <a:t>It can be the following item: currents, voltages, powers.</a:t>
            </a:r>
          </a:p>
        </p:txBody>
      </p:sp>
      <p:sp>
        <p:nvSpPr>
          <p:cNvPr id="25" name="Title 1"/>
          <p:cNvSpPr txBox="1">
            <a:spLocks/>
          </p:cNvSpPr>
          <p:nvPr/>
        </p:nvSpPr>
        <p:spPr bwMode="auto">
          <a:xfrm>
            <a:off x="990600" y="5029200"/>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plot profile</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219200" y="5537236"/>
            <a:ext cx="6976420" cy="369332"/>
          </a:xfrm>
          <a:prstGeom prst="rect">
            <a:avLst/>
          </a:prstGeom>
          <a:noFill/>
        </p:spPr>
        <p:txBody>
          <a:bodyPr wrap="square" rtlCol="0">
            <a:spAutoFit/>
          </a:bodyPr>
          <a:lstStyle/>
          <a:p>
            <a:pPr algn="just"/>
            <a:r>
              <a:rPr lang="en-US" sz="1800" dirty="0"/>
              <a:t>Plot voltage profiles.</a:t>
            </a:r>
          </a:p>
        </p:txBody>
      </p:sp>
    </p:spTree>
    <p:extLst>
      <p:ext uri="{BB962C8B-B14F-4D97-AF65-F5344CB8AC3E}">
        <p14:creationId xmlns:p14="http://schemas.microsoft.com/office/powerpoint/2010/main" val="405106299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111440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Circuit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0" name="Rectangle 9"/>
          <p:cNvSpPr/>
          <p:nvPr/>
        </p:nvSpPr>
        <p:spPr>
          <a:xfrm>
            <a:off x="6491296" y="2743200"/>
            <a:ext cx="2424103" cy="1477328"/>
          </a:xfrm>
          <a:prstGeom prst="rect">
            <a:avLst/>
          </a:prstGeom>
        </p:spPr>
        <p:txBody>
          <a:bodyPr wrap="square">
            <a:spAutoFit/>
          </a:bodyPr>
          <a:lstStyle/>
          <a:p>
            <a:pPr marL="342900" lvl="0" indent="-342900">
              <a:buFont typeface="Arial" panose="020B0604020202020204" pitchFamily="34" charset="0"/>
              <a:buChar char="•"/>
              <a:defRPr/>
            </a:pPr>
            <a:r>
              <a:rPr lang="en-US" sz="1800" dirty="0">
                <a:solidFill>
                  <a:srgbClr val="000000"/>
                </a:solidFill>
              </a:rPr>
              <a:t>4 </a:t>
            </a:r>
            <a:r>
              <a:rPr lang="en-US" sz="1800" dirty="0" err="1">
                <a:solidFill>
                  <a:srgbClr val="000000"/>
                </a:solidFill>
              </a:rPr>
              <a:t>reclosers</a:t>
            </a:r>
            <a:endParaRPr kumimoji="0" lang="en-US" sz="1800" b="0" i="0" u="none" strike="noStrike" kern="1200" cap="none" spc="0" normalizeH="0" baseline="0" noProof="0" dirty="0">
              <a:ln>
                <a:noFill/>
              </a:ln>
              <a:solidFill>
                <a:srgbClr val="000000"/>
              </a:solidFill>
              <a:effectLst/>
              <a:uLnTx/>
              <a:uFillTx/>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rPr>
              <a:t>1 relay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dirty="0">
                <a:solidFill>
                  <a:srgbClr val="000000"/>
                </a:solidFill>
              </a:rPr>
              <a:t>2 fuses</a:t>
            </a:r>
            <a:endParaRPr kumimoji="0" lang="en-US" sz="1800" b="0" i="0" u="none" strike="noStrike" kern="1200" cap="none" spc="0" normalizeH="0" baseline="0" noProof="0" dirty="0">
              <a:ln>
                <a:noFill/>
              </a:ln>
              <a:solidFill>
                <a:srgbClr val="000000"/>
              </a:solidFill>
              <a:effectLst/>
              <a:uLnTx/>
              <a:uFillTx/>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rPr>
              <a:t>1 induction</a:t>
            </a:r>
            <a:r>
              <a:rPr kumimoji="0" lang="en-US" sz="1800" b="0" i="0" u="none" strike="noStrike" kern="1200" cap="none" spc="0" normalizeH="0" noProof="0" dirty="0">
                <a:ln>
                  <a:noFill/>
                </a:ln>
                <a:solidFill>
                  <a:srgbClr val="000000"/>
                </a:solidFill>
                <a:effectLst/>
                <a:uLnTx/>
                <a:uFillTx/>
              </a:rPr>
              <a:t> motor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aseline="0" dirty="0">
                <a:solidFill>
                  <a:srgbClr val="000000"/>
                </a:solidFill>
              </a:rPr>
              <a:t>7</a:t>
            </a:r>
            <a:r>
              <a:rPr lang="en-US" sz="1800" dirty="0">
                <a:solidFill>
                  <a:srgbClr val="000000"/>
                </a:solidFill>
              </a:rPr>
              <a:t> loads</a:t>
            </a:r>
            <a:endParaRPr kumimoji="0" lang="en-US" sz="1800" b="0" i="0" u="none" strike="noStrike" kern="1200" cap="none" spc="0" normalizeH="0" baseline="0" noProof="0" dirty="0">
              <a:ln>
                <a:noFill/>
              </a:ln>
              <a:solidFill>
                <a:srgbClr val="000000"/>
              </a:solidFill>
              <a:effectLst/>
              <a:uLnTx/>
              <a:uFillTx/>
            </a:endParaRPr>
          </a:p>
        </p:txBody>
      </p:sp>
      <p:sp>
        <p:nvSpPr>
          <p:cNvPr id="14" name="Rectangle 13"/>
          <p:cNvSpPr/>
          <p:nvPr/>
        </p:nvSpPr>
        <p:spPr>
          <a:xfrm>
            <a:off x="152400" y="3124200"/>
            <a:ext cx="2590800" cy="923330"/>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rPr>
              <a:t>12 buses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rPr>
              <a:t>1 voltage source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rPr>
              <a:t>2 </a:t>
            </a:r>
            <a:r>
              <a:rPr lang="en-US" sz="1800" dirty="0">
                <a:solidFill>
                  <a:srgbClr val="000000"/>
                </a:solidFill>
              </a:rPr>
              <a:t>t</a:t>
            </a:r>
            <a:r>
              <a:rPr kumimoji="0" lang="en-US" sz="1800" b="0" i="0" u="none" strike="noStrike" kern="1200" cap="none" spc="0" normalizeH="0" baseline="0" noProof="0" dirty="0" err="1">
                <a:ln>
                  <a:noFill/>
                </a:ln>
                <a:solidFill>
                  <a:srgbClr val="000000"/>
                </a:solidFill>
                <a:effectLst/>
                <a:uLnTx/>
                <a:uFillTx/>
              </a:rPr>
              <a:t>ransformers</a:t>
            </a:r>
            <a:endParaRPr kumimoji="0" lang="en-US" sz="1800" b="0" i="0" u="none" strike="noStrike" kern="1200" cap="none" spc="0" normalizeH="0" baseline="0" noProof="0" dirty="0">
              <a:ln>
                <a:noFill/>
              </a:ln>
              <a:solidFill>
                <a:srgbClr val="000000"/>
              </a:solidFill>
              <a:effectLst/>
              <a:uLnTx/>
              <a:uFillTx/>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208283941"/>
              </p:ext>
            </p:extLst>
          </p:nvPr>
        </p:nvGraphicFramePr>
        <p:xfrm>
          <a:off x="612589" y="824607"/>
          <a:ext cx="8153400" cy="2352675"/>
        </p:xfrm>
        <a:graphic>
          <a:graphicData uri="http://schemas.openxmlformats.org/presentationml/2006/ole">
            <mc:AlternateContent xmlns:mc="http://schemas.openxmlformats.org/markup-compatibility/2006">
              <mc:Choice xmlns:v="urn:schemas-microsoft-com:vml" Requires="v">
                <p:oleObj spid="_x0000_s2246" name="Visio" r:id="rId4" imgW="6591447" imgH="1905000" progId="Visio.Drawing.15">
                  <p:embed/>
                </p:oleObj>
              </mc:Choice>
              <mc:Fallback>
                <p:oleObj name="Visio" r:id="rId4" imgW="6591447" imgH="190500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589" y="824607"/>
                        <a:ext cx="8153400" cy="235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4"/>
          <p:cNvSpPr/>
          <p:nvPr/>
        </p:nvSpPr>
        <p:spPr>
          <a:xfrm>
            <a:off x="2514600" y="3191470"/>
            <a:ext cx="4038600" cy="923330"/>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dirty="0">
                <a:solidFill>
                  <a:srgbClr val="000000"/>
                </a:solidFill>
              </a:rPr>
              <a:t>1 voltage regulator bank with control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dirty="0">
                <a:solidFill>
                  <a:srgbClr val="000000"/>
                </a:solidFill>
              </a:rPr>
              <a:t>3 capacitor banks</a:t>
            </a:r>
            <a:endParaRPr kumimoji="0" lang="en-US" sz="1800" b="0" i="0" u="none" strike="noStrike" kern="1200" cap="none" spc="0" normalizeH="0" baseline="0" noProof="0" dirty="0">
              <a:ln>
                <a:noFill/>
              </a:ln>
              <a:solidFill>
                <a:srgbClr val="000000"/>
              </a:solidFill>
              <a:effectLst/>
              <a:uLnTx/>
              <a:uFillTx/>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rPr>
              <a:t>7 line segments</a:t>
            </a:r>
          </a:p>
        </p:txBody>
      </p:sp>
      <p:sp>
        <p:nvSpPr>
          <p:cNvPr id="7" name="Rectangle 6"/>
          <p:cNvSpPr/>
          <p:nvPr/>
        </p:nvSpPr>
        <p:spPr>
          <a:xfrm>
            <a:off x="533400" y="4085272"/>
            <a:ext cx="8610600" cy="2062103"/>
          </a:xfrm>
          <a:prstGeom prst="rect">
            <a:avLst/>
          </a:prstGeom>
        </p:spPr>
        <p:txBody>
          <a:bodyPr wrap="square">
            <a:spAutoFit/>
          </a:bodyPr>
          <a:lstStyle/>
          <a:p>
            <a:pPr marL="285750" indent="-285750">
              <a:buFont typeface="Arial" panose="020B0604020202020204" pitchFamily="34" charset="0"/>
              <a:buChar char="•"/>
            </a:pPr>
            <a:r>
              <a:rPr lang="en-US" sz="1600" dirty="0"/>
              <a:t>From 0 to 0.3 second, the circuit is in a normal status (no fault).</a:t>
            </a:r>
          </a:p>
          <a:p>
            <a:pPr marL="285750" indent="-285750">
              <a:buFont typeface="Arial" panose="020B0604020202020204" pitchFamily="34" charset="0"/>
              <a:buChar char="•"/>
            </a:pPr>
            <a:r>
              <a:rPr lang="en-US" sz="1600" dirty="0"/>
              <a:t>At </a:t>
            </a:r>
            <a:r>
              <a:rPr lang="en-US" altLang="zh-CN" sz="1600" dirty="0"/>
              <a:t>t=</a:t>
            </a:r>
            <a:r>
              <a:rPr lang="en-US" sz="1600" dirty="0"/>
              <a:t>0.3 second, a 0.21-second temporary SLG (Phase A) fault occurs at Bus </a:t>
            </a:r>
            <a:r>
              <a:rPr lang="en-US" sz="1600" b="1" dirty="0"/>
              <a:t>B3</a:t>
            </a:r>
            <a:r>
              <a:rPr lang="en-US" sz="1600" dirty="0"/>
              <a:t>.</a:t>
            </a:r>
          </a:p>
          <a:p>
            <a:pPr marL="285750" indent="-285750">
              <a:buFont typeface="Arial" panose="020B0604020202020204" pitchFamily="34" charset="0"/>
              <a:buChar char="•"/>
            </a:pPr>
            <a:r>
              <a:rPr lang="en-US" sz="1600" dirty="0"/>
              <a:t>Sensing the </a:t>
            </a:r>
            <a:r>
              <a:rPr lang="en-US" sz="1600" dirty="0" err="1"/>
              <a:t>undervoltages</a:t>
            </a:r>
            <a:r>
              <a:rPr lang="en-US" sz="1600" dirty="0"/>
              <a:t> and </a:t>
            </a:r>
            <a:r>
              <a:rPr lang="en-US" sz="1600" dirty="0" err="1"/>
              <a:t>overcurrents</a:t>
            </a:r>
            <a:r>
              <a:rPr lang="en-US" sz="1600" dirty="0"/>
              <a:t>, the Relay operates 0.1 s later (at t=0.4 second), isolating the induction motor. </a:t>
            </a:r>
          </a:p>
          <a:p>
            <a:pPr marL="285750" indent="-285750">
              <a:buFont typeface="Arial" panose="020B0604020202020204" pitchFamily="34" charset="0"/>
              <a:buChar char="•"/>
            </a:pPr>
            <a:r>
              <a:rPr lang="en-US" sz="1600" dirty="0"/>
              <a:t>Since the time duration of the fault is 0.21 s, the fault still exists. Therefore, the recloser rec1 disconnects line </a:t>
            </a:r>
            <a:r>
              <a:rPr lang="en-US" sz="1600" b="1" dirty="0"/>
              <a:t>L3</a:t>
            </a:r>
            <a:r>
              <a:rPr lang="en-US" sz="1600" dirty="0"/>
              <a:t> 0.11s later (at t=0.51 second). Also, almost at the same time, the temporary fault disappears.</a:t>
            </a:r>
          </a:p>
          <a:p>
            <a:pPr marL="285750" indent="-285750">
              <a:buFont typeface="Arial" panose="020B0604020202020204" pitchFamily="34" charset="0"/>
              <a:buChar char="•"/>
            </a:pPr>
            <a:r>
              <a:rPr lang="en-US" sz="1600" dirty="0"/>
              <a:t>After 0.5 seconds (at t=1.01 second), the recloser reconnects line </a:t>
            </a:r>
            <a:r>
              <a:rPr lang="en-US" sz="1600" b="1" dirty="0"/>
              <a:t>L3</a:t>
            </a:r>
            <a:r>
              <a:rPr lang="en-US" sz="1600" dirty="0"/>
              <a:t>.</a:t>
            </a:r>
          </a:p>
        </p:txBody>
      </p:sp>
    </p:spTree>
    <p:extLst>
      <p:ext uri="{BB962C8B-B14F-4D97-AF65-F5344CB8AC3E}">
        <p14:creationId xmlns:p14="http://schemas.microsoft.com/office/powerpoint/2010/main" val="21996256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0025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OpenDSS files </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pic>
        <p:nvPicPr>
          <p:cNvPr id="8" name="Picture 7"/>
          <p:cNvPicPr>
            <a:picLocks noChangeAspect="1"/>
          </p:cNvPicPr>
          <p:nvPr/>
        </p:nvPicPr>
        <p:blipFill>
          <a:blip r:embed="rId3"/>
          <a:stretch>
            <a:fillRect/>
          </a:stretch>
        </p:blipFill>
        <p:spPr>
          <a:xfrm>
            <a:off x="1752600" y="1604223"/>
            <a:ext cx="2209918" cy="4277261"/>
          </a:xfrm>
          <a:prstGeom prst="rect">
            <a:avLst/>
          </a:prstGeom>
        </p:spPr>
      </p:pic>
      <p:sp>
        <p:nvSpPr>
          <p:cNvPr id="13" name="Rectangle 12"/>
          <p:cNvSpPr/>
          <p:nvPr/>
        </p:nvSpPr>
        <p:spPr>
          <a:xfrm>
            <a:off x="2124017" y="1223665"/>
            <a:ext cx="92845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17 files </a:t>
            </a:r>
            <a:endParaRPr kumimoji="0" lang="en-US" sz="2000" b="0" i="0" u="none" strike="noStrike" kern="1200" cap="none" spc="0" normalizeH="0" baseline="0" noProof="0" dirty="0">
              <a:ln>
                <a:noFill/>
              </a:ln>
              <a:solidFill>
                <a:srgbClr val="000000"/>
              </a:solidFill>
              <a:effectLst/>
              <a:uLnTx/>
              <a:uFillTx/>
              <a:latin typeface="Times" charset="0"/>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3242048090"/>
              </p:ext>
            </p:extLst>
          </p:nvPr>
        </p:nvGraphicFramePr>
        <p:xfrm>
          <a:off x="4800600" y="1570568"/>
          <a:ext cx="3505200" cy="4274820"/>
        </p:xfrm>
        <a:graphic>
          <a:graphicData uri="http://schemas.openxmlformats.org/drawingml/2006/table">
            <a:tbl>
              <a:tblPr bandRow="1">
                <a:tableStyleId>{5C22544A-7EE6-4342-B048-85BDC9FD1C3A}</a:tableStyleId>
              </a:tblPr>
              <a:tblGrid>
                <a:gridCol w="3505200">
                  <a:extLst>
                    <a:ext uri="{9D8B030D-6E8A-4147-A177-3AD203B41FA5}">
                      <a16:colId xmlns:a16="http://schemas.microsoft.com/office/drawing/2014/main" val="2300516235"/>
                    </a:ext>
                  </a:extLst>
                </a:gridCol>
              </a:tblGrid>
              <a:tr h="246275">
                <a:tc>
                  <a:txBody>
                    <a:bodyPr/>
                    <a:lstStyle/>
                    <a:p>
                      <a:r>
                        <a:rPr lang="en-US" sz="1050" dirty="0"/>
                        <a:t>Define capacitor banks</a:t>
                      </a:r>
                    </a:p>
                  </a:txBody>
                  <a:tcPr/>
                </a:tc>
                <a:extLst>
                  <a:ext uri="{0D108BD9-81ED-4DB2-BD59-A6C34878D82A}">
                    <a16:rowId xmlns:a16="http://schemas.microsoft.com/office/drawing/2014/main" val="4253978222"/>
                  </a:ext>
                </a:extLst>
              </a:tr>
              <a:tr h="246275">
                <a:tc>
                  <a:txBody>
                    <a:bodyPr/>
                    <a:lstStyle/>
                    <a:p>
                      <a:r>
                        <a:rPr lang="en-US" sz="1050" dirty="0"/>
                        <a:t>Define fault</a:t>
                      </a:r>
                    </a:p>
                  </a:txBody>
                  <a:tcPr/>
                </a:tc>
                <a:extLst>
                  <a:ext uri="{0D108BD9-81ED-4DB2-BD59-A6C34878D82A}">
                    <a16:rowId xmlns:a16="http://schemas.microsoft.com/office/drawing/2014/main" val="325207300"/>
                  </a:ext>
                </a:extLst>
              </a:tr>
              <a:tr h="246275">
                <a:tc>
                  <a:txBody>
                    <a:bodyPr/>
                    <a:lstStyle/>
                    <a:p>
                      <a:r>
                        <a:rPr lang="en-US" sz="1050" dirty="0"/>
                        <a:t>Define fuse</a:t>
                      </a:r>
                    </a:p>
                  </a:txBody>
                  <a:tcPr/>
                </a:tc>
                <a:extLst>
                  <a:ext uri="{0D108BD9-81ED-4DB2-BD59-A6C34878D82A}">
                    <a16:rowId xmlns:a16="http://schemas.microsoft.com/office/drawing/2014/main" val="3941938264"/>
                  </a:ext>
                </a:extLst>
              </a:tr>
              <a:tr h="246275">
                <a:tc>
                  <a:txBody>
                    <a:bodyPr/>
                    <a:lstStyle/>
                    <a:p>
                      <a:r>
                        <a:rPr lang="en-US" sz="1050" dirty="0"/>
                        <a:t>Define induction motor</a:t>
                      </a:r>
                    </a:p>
                  </a:txBody>
                  <a:tcPr/>
                </a:tc>
                <a:extLst>
                  <a:ext uri="{0D108BD9-81ED-4DB2-BD59-A6C34878D82A}">
                    <a16:rowId xmlns:a16="http://schemas.microsoft.com/office/drawing/2014/main" val="1598816642"/>
                  </a:ext>
                </a:extLst>
              </a:tr>
              <a:tr h="246275">
                <a:tc>
                  <a:txBody>
                    <a:bodyPr/>
                    <a:lstStyle/>
                    <a:p>
                      <a:r>
                        <a:rPr lang="en-US" sz="1050" dirty="0"/>
                        <a:t>Define</a:t>
                      </a:r>
                      <a:r>
                        <a:rPr lang="en-US" sz="1050" baseline="0" dirty="0"/>
                        <a:t> l</a:t>
                      </a:r>
                      <a:r>
                        <a:rPr lang="en-US" sz="1050" dirty="0"/>
                        <a:t>ine segment</a:t>
                      </a:r>
                    </a:p>
                  </a:txBody>
                  <a:tcPr/>
                </a:tc>
                <a:extLst>
                  <a:ext uri="{0D108BD9-81ED-4DB2-BD59-A6C34878D82A}">
                    <a16:rowId xmlns:a16="http://schemas.microsoft.com/office/drawing/2014/main" val="3774400257"/>
                  </a:ext>
                </a:extLst>
              </a:tr>
              <a:tr h="246275">
                <a:tc>
                  <a:txBody>
                    <a:bodyPr/>
                    <a:lstStyle/>
                    <a:p>
                      <a:r>
                        <a:rPr lang="en-US" sz="1050" dirty="0"/>
                        <a:t>Define line configuration</a:t>
                      </a:r>
                    </a:p>
                  </a:txBody>
                  <a:tcPr/>
                </a:tc>
                <a:extLst>
                  <a:ext uri="{0D108BD9-81ED-4DB2-BD59-A6C34878D82A}">
                    <a16:rowId xmlns:a16="http://schemas.microsoft.com/office/drawing/2014/main" val="3593202467"/>
                  </a:ext>
                </a:extLst>
              </a:tr>
              <a:tr h="246275">
                <a:tc>
                  <a:txBody>
                    <a:bodyPr/>
                    <a:lstStyle/>
                    <a:p>
                      <a:r>
                        <a:rPr lang="en-US" sz="1050" dirty="0"/>
                        <a:t>Define load</a:t>
                      </a:r>
                    </a:p>
                  </a:txBody>
                  <a:tcPr/>
                </a:tc>
                <a:extLst>
                  <a:ext uri="{0D108BD9-81ED-4DB2-BD59-A6C34878D82A}">
                    <a16:rowId xmlns:a16="http://schemas.microsoft.com/office/drawing/2014/main" val="1969452835"/>
                  </a:ext>
                </a:extLst>
              </a:tr>
              <a:tr h="246275">
                <a:tc>
                  <a:txBody>
                    <a:bodyPr/>
                    <a:lstStyle/>
                    <a:p>
                      <a:r>
                        <a:rPr lang="en-US" sz="1050" dirty="0"/>
                        <a:t>Define loadshape</a:t>
                      </a:r>
                    </a:p>
                  </a:txBody>
                  <a:tcPr/>
                </a:tc>
                <a:extLst>
                  <a:ext uri="{0D108BD9-81ED-4DB2-BD59-A6C34878D82A}">
                    <a16:rowId xmlns:a16="http://schemas.microsoft.com/office/drawing/2014/main" val="4150030611"/>
                  </a:ext>
                </a:extLst>
              </a:tr>
              <a:tr h="246275">
                <a:tc>
                  <a:txBody>
                    <a:bodyPr/>
                    <a:lstStyle/>
                    <a:p>
                      <a:r>
                        <a:rPr lang="en-US" sz="1050" dirty="0"/>
                        <a:t>Define Master file</a:t>
                      </a:r>
                    </a:p>
                  </a:txBody>
                  <a:tcPr/>
                </a:tc>
                <a:extLst>
                  <a:ext uri="{0D108BD9-81ED-4DB2-BD59-A6C34878D82A}">
                    <a16:rowId xmlns:a16="http://schemas.microsoft.com/office/drawing/2014/main" val="388158771"/>
                  </a:ext>
                </a:extLst>
              </a:tr>
              <a:tr h="246275">
                <a:tc>
                  <a:txBody>
                    <a:bodyPr/>
                    <a:lstStyle/>
                    <a:p>
                      <a:r>
                        <a:rPr lang="en-US" sz="1050" dirty="0"/>
                        <a:t>Define monitors</a:t>
                      </a:r>
                    </a:p>
                  </a:txBody>
                  <a:tcPr/>
                </a:tc>
                <a:extLst>
                  <a:ext uri="{0D108BD9-81ED-4DB2-BD59-A6C34878D82A}">
                    <a16:rowId xmlns:a16="http://schemas.microsoft.com/office/drawing/2014/main" val="263919210"/>
                  </a:ext>
                </a:extLst>
              </a:tr>
              <a:tr h="246275">
                <a:tc>
                  <a:txBody>
                    <a:bodyPr/>
                    <a:lstStyle/>
                    <a:p>
                      <a:r>
                        <a:rPr lang="en-US" sz="1050" dirty="0"/>
                        <a:t>Define </a:t>
                      </a:r>
                      <a:r>
                        <a:rPr lang="en-US" sz="1050" dirty="0" err="1"/>
                        <a:t>reclosers</a:t>
                      </a:r>
                      <a:endParaRPr lang="en-US" sz="1050" dirty="0"/>
                    </a:p>
                  </a:txBody>
                  <a:tcPr/>
                </a:tc>
                <a:extLst>
                  <a:ext uri="{0D108BD9-81ED-4DB2-BD59-A6C34878D82A}">
                    <a16:rowId xmlns:a16="http://schemas.microsoft.com/office/drawing/2014/main" val="1385374402"/>
                  </a:ext>
                </a:extLst>
              </a:tr>
              <a:tr h="246275">
                <a:tc>
                  <a:txBody>
                    <a:bodyPr/>
                    <a:lstStyle/>
                    <a:p>
                      <a:r>
                        <a:rPr lang="en-US" sz="1050" dirty="0"/>
                        <a:t>Define regulator control</a:t>
                      </a:r>
                    </a:p>
                  </a:txBody>
                  <a:tcPr/>
                </a:tc>
                <a:extLst>
                  <a:ext uri="{0D108BD9-81ED-4DB2-BD59-A6C34878D82A}">
                    <a16:rowId xmlns:a16="http://schemas.microsoft.com/office/drawing/2014/main" val="2707589639"/>
                  </a:ext>
                </a:extLst>
              </a:tr>
              <a:tr h="246275">
                <a:tc>
                  <a:txBody>
                    <a:bodyPr/>
                    <a:lstStyle/>
                    <a:p>
                      <a:r>
                        <a:rPr lang="en-US" sz="1050" dirty="0"/>
                        <a:t>Define relay</a:t>
                      </a:r>
                    </a:p>
                  </a:txBody>
                  <a:tcPr/>
                </a:tc>
                <a:extLst>
                  <a:ext uri="{0D108BD9-81ED-4DB2-BD59-A6C34878D82A}">
                    <a16:rowId xmlns:a16="http://schemas.microsoft.com/office/drawing/2014/main" val="3708537916"/>
                  </a:ext>
                </a:extLst>
              </a:tr>
              <a:tr h="246275">
                <a:tc>
                  <a:txBody>
                    <a:bodyPr/>
                    <a:lstStyle/>
                    <a:p>
                      <a:r>
                        <a:rPr lang="en-US" sz="1050" dirty="0"/>
                        <a:t>Define a file</a:t>
                      </a:r>
                      <a:r>
                        <a:rPr lang="en-US" sz="1050" baseline="0" dirty="0"/>
                        <a:t> to perform dynamic analysis</a:t>
                      </a:r>
                      <a:endParaRPr lang="en-US" sz="1050" dirty="0"/>
                    </a:p>
                  </a:txBody>
                  <a:tcPr/>
                </a:tc>
                <a:extLst>
                  <a:ext uri="{0D108BD9-81ED-4DB2-BD59-A6C34878D82A}">
                    <a16:rowId xmlns:a16="http://schemas.microsoft.com/office/drawing/2014/main" val="2828469649"/>
                  </a:ext>
                </a:extLst>
              </a:tr>
              <a:tr h="246275">
                <a:tc>
                  <a:txBody>
                    <a:bodyPr/>
                    <a:lstStyle/>
                    <a:p>
                      <a:r>
                        <a:rPr lang="en-US" sz="1050" dirty="0"/>
                        <a:t>Define operating</a:t>
                      </a:r>
                      <a:r>
                        <a:rPr lang="en-US" sz="1050" baseline="0" dirty="0"/>
                        <a:t> curves for relay, recloser and fuses</a:t>
                      </a:r>
                      <a:endParaRPr lang="en-US" sz="1050" dirty="0"/>
                    </a:p>
                  </a:txBody>
                  <a:tcPr/>
                </a:tc>
                <a:extLst>
                  <a:ext uri="{0D108BD9-81ED-4DB2-BD59-A6C34878D82A}">
                    <a16:rowId xmlns:a16="http://schemas.microsoft.com/office/drawing/2014/main" val="35744608"/>
                  </a:ext>
                </a:extLst>
              </a:tr>
              <a:tr h="246275">
                <a:tc>
                  <a:txBody>
                    <a:bodyPr/>
                    <a:lstStyle/>
                    <a:p>
                      <a:r>
                        <a:rPr lang="en-US" sz="1050" dirty="0"/>
                        <a:t>Define transformers</a:t>
                      </a:r>
                    </a:p>
                  </a:txBody>
                  <a:tcPr/>
                </a:tc>
                <a:extLst>
                  <a:ext uri="{0D108BD9-81ED-4DB2-BD59-A6C34878D82A}">
                    <a16:rowId xmlns:a16="http://schemas.microsoft.com/office/drawing/2014/main" val="3291128176"/>
                  </a:ext>
                </a:extLst>
              </a:tr>
              <a:tr h="246275">
                <a:tc>
                  <a:txBody>
                    <a:bodyPr/>
                    <a:lstStyle/>
                    <a:p>
                      <a:r>
                        <a:rPr lang="en-US" sz="1050" dirty="0"/>
                        <a:t>Define voltage source</a:t>
                      </a:r>
                    </a:p>
                  </a:txBody>
                  <a:tcPr/>
                </a:tc>
                <a:extLst>
                  <a:ext uri="{0D108BD9-81ED-4DB2-BD59-A6C34878D82A}">
                    <a16:rowId xmlns:a16="http://schemas.microsoft.com/office/drawing/2014/main" val="1797141547"/>
                  </a:ext>
                </a:extLst>
              </a:tr>
            </a:tbl>
          </a:graphicData>
        </a:graphic>
      </p:graphicFrame>
      <p:sp>
        <p:nvSpPr>
          <p:cNvPr id="24" name="Right Arrow 23"/>
          <p:cNvSpPr/>
          <p:nvPr/>
        </p:nvSpPr>
        <p:spPr bwMode="auto">
          <a:xfrm>
            <a:off x="3962518" y="3276600"/>
            <a:ext cx="609600" cy="46625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7869276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 name="Rectangle 2"/>
          <p:cNvSpPr/>
          <p:nvPr/>
        </p:nvSpPr>
        <p:spPr>
          <a:xfrm>
            <a:off x="594301" y="1295400"/>
            <a:ext cx="6416100" cy="369332"/>
          </a:xfrm>
          <a:prstGeom prst="rect">
            <a:avLst/>
          </a:prstGeom>
        </p:spPr>
        <p:txBody>
          <a:bodyPr wrap="square">
            <a:spAutoFit/>
          </a:bodyPr>
          <a:lstStyle/>
          <a:p>
            <a:r>
              <a:rPr lang="en-US" sz="1800" dirty="0"/>
              <a:t>It is the main file which is defined to perform dynamic analysis.</a:t>
            </a:r>
          </a:p>
        </p:txBody>
      </p:sp>
      <p:sp>
        <p:nvSpPr>
          <p:cNvPr id="14" name="Rectangle 13"/>
          <p:cNvSpPr/>
          <p:nvPr/>
        </p:nvSpPr>
        <p:spPr>
          <a:xfrm>
            <a:off x="609600" y="1712893"/>
            <a:ext cx="8077200" cy="954107"/>
          </a:xfrm>
          <a:prstGeom prst="rect">
            <a:avLst/>
          </a:prstGeom>
        </p:spPr>
        <p:txBody>
          <a:bodyPr wrap="square">
            <a:spAutoFit/>
          </a:bodyPr>
          <a:lstStyle/>
          <a:p>
            <a:r>
              <a:rPr lang="en-US" sz="2000" b="1" dirty="0"/>
              <a:t>Two steps to perform dynamic analysis: </a:t>
            </a:r>
          </a:p>
          <a:p>
            <a:pPr marL="800100" lvl="1" indent="-342900">
              <a:buFont typeface="+mj-lt"/>
              <a:buAutoNum type="arabicPeriod"/>
            </a:pPr>
            <a:r>
              <a:rPr lang="en-US" sz="1800" dirty="0"/>
              <a:t>Run static power flow to obtain the initialization for dynamic simulation</a:t>
            </a:r>
          </a:p>
          <a:p>
            <a:pPr marL="800100" lvl="1" indent="-342900">
              <a:buFont typeface="+mj-lt"/>
              <a:buAutoNum type="arabicPeriod"/>
            </a:pPr>
            <a:r>
              <a:rPr lang="en-US" sz="1800" dirty="0"/>
              <a:t>Perform the dynamic simulation</a:t>
            </a:r>
          </a:p>
        </p:txBody>
      </p:sp>
      <p:sp>
        <p:nvSpPr>
          <p:cNvPr id="15" name="Rectangle 14"/>
          <p:cNvSpPr/>
          <p:nvPr/>
        </p:nvSpPr>
        <p:spPr>
          <a:xfrm>
            <a:off x="588814" y="3138012"/>
            <a:ext cx="8153400" cy="1323439"/>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Redirect "</a:t>
            </a:r>
            <a:r>
              <a:rPr lang="en-US" sz="1600" dirty="0" err="1">
                <a:solidFill>
                  <a:srgbClr val="000000"/>
                </a:solidFill>
                <a:latin typeface="Calibri" panose="020F0502020204030204" pitchFamily="34" charset="0"/>
              </a:rPr>
              <a:t>Master.DSS</a:t>
            </a:r>
            <a:r>
              <a:rPr lang="en-US" sz="1600" dirty="0">
                <a:solidFill>
                  <a:srgbClr val="000000"/>
                </a:solidFill>
                <a:latin typeface="Calibri" panose="020F0502020204030204" pitchFamily="34" charset="0"/>
              </a:rPr>
              <a:t>"  !Compile</a:t>
            </a:r>
          </a:p>
          <a:p>
            <a:pPr lvl="0">
              <a:defRPr/>
            </a:pPr>
            <a:r>
              <a:rPr lang="en-US" sz="1600" dirty="0">
                <a:solidFill>
                  <a:srgbClr val="000000"/>
                </a:solidFill>
                <a:latin typeface="Calibri" panose="020F0502020204030204" pitchFamily="34" charset="0"/>
              </a:rPr>
              <a:t>New </a:t>
            </a:r>
            <a:r>
              <a:rPr lang="en-US" sz="1600" dirty="0" err="1">
                <a:solidFill>
                  <a:srgbClr val="000000"/>
                </a:solidFill>
                <a:latin typeface="Calibri" panose="020F0502020204030204" pitchFamily="34" charset="0"/>
              </a:rPr>
              <a:t>Monitor.Mtime</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Vsource.source</a:t>
            </a:r>
            <a:r>
              <a:rPr lang="en-US" sz="1600" dirty="0">
                <a:solidFill>
                  <a:srgbClr val="000000"/>
                </a:solidFill>
                <a:latin typeface="Calibri" panose="020F0502020204030204" pitchFamily="34" charset="0"/>
              </a:rPr>
              <a:t>  mode=5   ! solution time monitor</a:t>
            </a:r>
          </a:p>
          <a:p>
            <a:pPr lvl="0">
              <a:defRPr/>
            </a:pPr>
            <a:r>
              <a:rPr lang="en-US" sz="1600" dirty="0">
                <a:solidFill>
                  <a:srgbClr val="000000"/>
                </a:solidFill>
                <a:latin typeface="Calibri" panose="020F0502020204030204" pitchFamily="34" charset="0"/>
              </a:rPr>
              <a:t>Set </a:t>
            </a:r>
            <a:r>
              <a:rPr lang="en-US" sz="1600" dirty="0" err="1">
                <a:solidFill>
                  <a:srgbClr val="000000"/>
                </a:solidFill>
                <a:latin typeface="Calibri" panose="020F0502020204030204" pitchFamily="34" charset="0"/>
              </a:rPr>
              <a:t>Maxcontroliter</a:t>
            </a:r>
            <a:r>
              <a:rPr lang="en-US" sz="1600" dirty="0">
                <a:solidFill>
                  <a:srgbClr val="000000"/>
                </a:solidFill>
                <a:latin typeface="Calibri" panose="020F0502020204030204" pitchFamily="34" charset="0"/>
              </a:rPr>
              <a:t>=20</a:t>
            </a:r>
          </a:p>
          <a:p>
            <a:pPr lvl="0">
              <a:defRPr/>
            </a:pPr>
            <a:r>
              <a:rPr lang="en-US" sz="1600" dirty="0">
                <a:solidFill>
                  <a:srgbClr val="000000"/>
                </a:solidFill>
                <a:latin typeface="Calibri" panose="020F0502020204030204" pitchFamily="34" charset="0"/>
              </a:rPr>
              <a:t>Set </a:t>
            </a:r>
            <a:r>
              <a:rPr lang="en-US" sz="1600" dirty="0" err="1">
                <a:solidFill>
                  <a:srgbClr val="000000"/>
                </a:solidFill>
                <a:latin typeface="Calibri" panose="020F0502020204030204" pitchFamily="34" charset="0"/>
              </a:rPr>
              <a:t>maxiterations</a:t>
            </a:r>
            <a:r>
              <a:rPr lang="en-US" sz="1600" dirty="0">
                <a:solidFill>
                  <a:srgbClr val="000000"/>
                </a:solidFill>
                <a:latin typeface="Calibri" panose="020F0502020204030204" pitchFamily="34" charset="0"/>
              </a:rPr>
              <a:t>=20</a:t>
            </a:r>
          </a:p>
          <a:p>
            <a:pPr lvl="0">
              <a:defRPr/>
            </a:pPr>
            <a:r>
              <a:rPr lang="en-US" sz="1600" dirty="0">
                <a:solidFill>
                  <a:srgbClr val="000000"/>
                </a:solidFill>
                <a:latin typeface="Calibri" panose="020F0502020204030204" pitchFamily="34" charset="0"/>
              </a:rPr>
              <a:t>solve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2728346"/>
            <a:ext cx="40593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(Initialization):</a:t>
            </a:r>
          </a:p>
        </p:txBody>
      </p:sp>
      <p:sp>
        <p:nvSpPr>
          <p:cNvPr id="19" name="Rectangle 2"/>
          <p:cNvSpPr>
            <a:spLocks noChangeArrowheads="1"/>
          </p:cNvSpPr>
          <p:nvPr/>
        </p:nvSpPr>
        <p:spPr bwMode="auto">
          <a:xfrm>
            <a:off x="588814" y="4400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48233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Redirect</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00928" y="5172670"/>
            <a:ext cx="7536486" cy="369332"/>
          </a:xfrm>
          <a:prstGeom prst="rect">
            <a:avLst/>
          </a:prstGeom>
          <a:noFill/>
        </p:spPr>
        <p:txBody>
          <a:bodyPr wrap="square" rtlCol="0">
            <a:spAutoFit/>
          </a:bodyPr>
          <a:lstStyle/>
          <a:p>
            <a:pPr algn="just"/>
            <a:r>
              <a:rPr lang="en-US" sz="1800" dirty="0"/>
              <a:t>Resets the current directory to </a:t>
            </a:r>
            <a:r>
              <a:rPr lang="en-US" sz="1800" dirty="0" err="1"/>
              <a:t>Master.DSS</a:t>
            </a:r>
            <a:r>
              <a:rPr lang="en-US" sz="1800" dirty="0"/>
              <a:t> file. </a:t>
            </a:r>
          </a:p>
        </p:txBody>
      </p:sp>
    </p:spTree>
    <p:extLst>
      <p:ext uri="{BB962C8B-B14F-4D97-AF65-F5344CB8AC3E}">
        <p14:creationId xmlns:p14="http://schemas.microsoft.com/office/powerpoint/2010/main" val="137332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Plot: provides graphical output relevant to the whole system.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560731"/>
            <a:ext cx="7562922" cy="4519394"/>
          </a:xfrm>
          <a:prstGeom prst="rect">
            <a:avLst/>
          </a:prstGeom>
        </p:spPr>
      </p:pic>
      <p:sp>
        <p:nvSpPr>
          <p:cNvPr id="9" name="Rectangle 8"/>
          <p:cNvSpPr/>
          <p:nvPr/>
        </p:nvSpPr>
        <p:spPr bwMode="auto">
          <a:xfrm>
            <a:off x="3276600" y="1905000"/>
            <a:ext cx="2286000" cy="1219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33561462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Redirect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Master.DSS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!Compile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Monitor.Mtime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Vsource.source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mode=5   ! solution time monitor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Maxcontroliter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maxiterations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a:t>
            </a:r>
          </a:p>
        </p:txBody>
      </p:sp>
      <p:sp>
        <p:nvSpPr>
          <p:cNvPr id="17" name="Rectangle 2"/>
          <p:cNvSpPr>
            <a:spLocks noChangeArrowheads="1"/>
          </p:cNvSpPr>
          <p:nvPr/>
        </p:nvSpPr>
        <p:spPr bwMode="auto">
          <a:xfrm>
            <a:off x="588814" y="1176545"/>
            <a:ext cx="40593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(Initialization):</a:t>
            </a:r>
          </a:p>
        </p:txBody>
      </p:sp>
      <p:sp>
        <p:nvSpPr>
          <p:cNvPr id="19" name="Rectangle 2"/>
          <p:cNvSpPr>
            <a:spLocks noChangeArrowheads="1"/>
          </p:cNvSpPr>
          <p:nvPr/>
        </p:nvSpPr>
        <p:spPr bwMode="auto">
          <a:xfrm>
            <a:off x="588814" y="2848689"/>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195340"/>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New Monitor.Mtime</a:t>
            </a:r>
          </a:p>
        </p:txBody>
      </p:sp>
      <p:sp>
        <p:nvSpPr>
          <p:cNvPr id="21" name="TextBox 20"/>
          <p:cNvSpPr txBox="1"/>
          <p:nvPr/>
        </p:nvSpPr>
        <p:spPr>
          <a:xfrm>
            <a:off x="900928" y="3620869"/>
            <a:ext cx="7536486" cy="646331"/>
          </a:xfrm>
          <a:prstGeom prst="rect">
            <a:avLst/>
          </a:prstGeom>
          <a:noFill/>
        </p:spPr>
        <p:txBody>
          <a:bodyPr wrap="square" rtlCol="0">
            <a:spAutoFit/>
          </a:bodyPr>
          <a:lstStyle/>
          <a:p>
            <a:pPr lvl="0" algn="just"/>
            <a:r>
              <a:rPr lang="en-US" sz="1800" dirty="0">
                <a:solidFill>
                  <a:srgbClr val="000000"/>
                </a:solidFill>
              </a:rPr>
              <a:t>Defines a monitor object named </a:t>
            </a:r>
            <a:r>
              <a:rPr lang="en-US" sz="1800" dirty="0" err="1">
                <a:solidFill>
                  <a:srgbClr val="000000"/>
                </a:solidFill>
              </a:rPr>
              <a:t>Mtime</a:t>
            </a:r>
            <a:r>
              <a:rPr lang="en-US" sz="1800" dirty="0">
                <a:solidFill>
                  <a:srgbClr val="000000"/>
                </a:solidFill>
              </a:rPr>
              <a:t>, which is used for collecting time information for plotting.</a:t>
            </a:r>
          </a:p>
        </p:txBody>
      </p:sp>
      <p:sp>
        <p:nvSpPr>
          <p:cNvPr id="16" name="Title 1"/>
          <p:cNvSpPr txBox="1">
            <a:spLocks/>
          </p:cNvSpPr>
          <p:nvPr/>
        </p:nvSpPr>
        <p:spPr bwMode="auto">
          <a:xfrm>
            <a:off x="609600" y="42137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Vsource.source</a:t>
            </a:r>
          </a:p>
        </p:txBody>
      </p:sp>
      <p:sp>
        <p:nvSpPr>
          <p:cNvPr id="22" name="TextBox 21"/>
          <p:cNvSpPr txBox="1"/>
          <p:nvPr/>
        </p:nvSpPr>
        <p:spPr>
          <a:xfrm>
            <a:off x="900928" y="4639270"/>
            <a:ext cx="7536486" cy="923330"/>
          </a:xfrm>
          <a:prstGeom prst="rect">
            <a:avLst/>
          </a:prstGeom>
          <a:noFill/>
        </p:spPr>
        <p:txBody>
          <a:bodyPr wrap="square" rtlCol="0">
            <a:spAutoFit/>
          </a:bodyPr>
          <a:lstStyle/>
          <a:p>
            <a:pPr lvl="0" algn="just"/>
            <a:r>
              <a:rPr lang="en-US" sz="1800" dirty="0">
                <a:solidFill>
                  <a:srgbClr val="000000"/>
                </a:solidFill>
              </a:rPr>
              <a:t>It is equivalent with Element=</a:t>
            </a:r>
            <a:r>
              <a:rPr lang="en-US" sz="1800" dirty="0" err="1">
                <a:solidFill>
                  <a:srgbClr val="000000"/>
                </a:solidFill>
              </a:rPr>
              <a:t>Vsource.source</a:t>
            </a:r>
            <a:endParaRPr lang="en-US" sz="1800" dirty="0">
              <a:solidFill>
                <a:srgbClr val="000000"/>
              </a:solidFill>
            </a:endParaRPr>
          </a:p>
          <a:p>
            <a:pPr lvl="0" algn="just"/>
            <a:r>
              <a:rPr lang="en-US" sz="1800" dirty="0">
                <a:solidFill>
                  <a:srgbClr val="000000"/>
                </a:solidFill>
              </a:rPr>
              <a:t>It specifies the Name of an existing circuit element to which the monitor is to be connected.</a:t>
            </a:r>
          </a:p>
        </p:txBody>
      </p:sp>
    </p:spTree>
    <p:extLst>
      <p:ext uri="{BB962C8B-B14F-4D97-AF65-F5344CB8AC3E}">
        <p14:creationId xmlns:p14="http://schemas.microsoft.com/office/powerpoint/2010/main" val="202420546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Redirect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Master.DSS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!Compile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Monitor.Mtime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Vsource.source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mode=5   ! solution time monitor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Maxcontroliter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maxiterations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a:t>
            </a:r>
          </a:p>
        </p:txBody>
      </p:sp>
      <p:sp>
        <p:nvSpPr>
          <p:cNvPr id="17" name="Rectangle 2"/>
          <p:cNvSpPr>
            <a:spLocks noChangeArrowheads="1"/>
          </p:cNvSpPr>
          <p:nvPr/>
        </p:nvSpPr>
        <p:spPr bwMode="auto">
          <a:xfrm>
            <a:off x="588814" y="1176545"/>
            <a:ext cx="40593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(Initialization):</a:t>
            </a:r>
          </a:p>
        </p:txBody>
      </p:sp>
      <p:sp>
        <p:nvSpPr>
          <p:cNvPr id="19" name="Rectangle 2"/>
          <p:cNvSpPr>
            <a:spLocks noChangeArrowheads="1"/>
          </p:cNvSpPr>
          <p:nvPr/>
        </p:nvSpPr>
        <p:spPr bwMode="auto">
          <a:xfrm>
            <a:off x="588814" y="2848689"/>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195340"/>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mode</a:t>
            </a:r>
          </a:p>
        </p:txBody>
      </p:sp>
      <p:sp>
        <p:nvSpPr>
          <p:cNvPr id="21" name="TextBox 20"/>
          <p:cNvSpPr txBox="1"/>
          <p:nvPr/>
        </p:nvSpPr>
        <p:spPr>
          <a:xfrm>
            <a:off x="900928" y="3620869"/>
            <a:ext cx="8014472" cy="2308324"/>
          </a:xfrm>
          <a:prstGeom prst="rect">
            <a:avLst/>
          </a:prstGeom>
          <a:noFill/>
        </p:spPr>
        <p:txBody>
          <a:bodyPr wrap="square" rtlCol="0">
            <a:spAutoFit/>
          </a:bodyPr>
          <a:lstStyle/>
          <a:p>
            <a:pPr lvl="0" algn="just"/>
            <a:r>
              <a:rPr lang="en-US" sz="1800" dirty="0">
                <a:solidFill>
                  <a:srgbClr val="000000"/>
                </a:solidFill>
              </a:rPr>
              <a:t>Mode is an integer bitmask code to describe what the monitor will save. Monitors can save two basic types of quantities: 1) Voltage and current; 2) Power. </a:t>
            </a:r>
          </a:p>
          <a:p>
            <a:pPr lvl="0" algn="just"/>
            <a:r>
              <a:rPr lang="en-US" sz="1800" dirty="0">
                <a:solidFill>
                  <a:srgbClr val="000000"/>
                </a:solidFill>
              </a:rPr>
              <a:t>The Mode codes are defined as follows:</a:t>
            </a:r>
          </a:p>
          <a:p>
            <a:pPr lvl="1" algn="just"/>
            <a:r>
              <a:rPr lang="en-US" sz="1800" dirty="0">
                <a:solidFill>
                  <a:srgbClr val="000000"/>
                </a:solidFill>
              </a:rPr>
              <a:t>0: Standard mode - V and I, each phase, complex</a:t>
            </a:r>
          </a:p>
          <a:p>
            <a:pPr lvl="1" algn="just"/>
            <a:r>
              <a:rPr lang="en-US" sz="1800" dirty="0">
                <a:solidFill>
                  <a:srgbClr val="000000"/>
                </a:solidFill>
              </a:rPr>
              <a:t>1: Power each phase, complex (kw and </a:t>
            </a:r>
            <a:r>
              <a:rPr lang="en-US" sz="1800" dirty="0" err="1">
                <a:solidFill>
                  <a:srgbClr val="000000"/>
                </a:solidFill>
              </a:rPr>
              <a:t>kvars</a:t>
            </a:r>
            <a:r>
              <a:rPr lang="en-US" sz="1800" dirty="0">
                <a:solidFill>
                  <a:srgbClr val="000000"/>
                </a:solidFill>
              </a:rPr>
              <a:t>)</a:t>
            </a:r>
          </a:p>
          <a:p>
            <a:pPr lvl="1" algn="just"/>
            <a:r>
              <a:rPr lang="en-US" sz="1800" dirty="0">
                <a:solidFill>
                  <a:srgbClr val="000000"/>
                </a:solidFill>
              </a:rPr>
              <a:t>2: Transformer taps (connect Monitor to a transformer winding)</a:t>
            </a:r>
          </a:p>
          <a:p>
            <a:pPr lvl="1" algn="just"/>
            <a:r>
              <a:rPr lang="en-US" sz="1800" dirty="0">
                <a:solidFill>
                  <a:srgbClr val="000000"/>
                </a:solidFill>
              </a:rPr>
              <a:t>3: State variables (connect Monitor to a </a:t>
            </a:r>
            <a:r>
              <a:rPr lang="en-US" sz="1800" dirty="0" err="1">
                <a:solidFill>
                  <a:srgbClr val="000000"/>
                </a:solidFill>
              </a:rPr>
              <a:t>PCelement</a:t>
            </a:r>
            <a:r>
              <a:rPr lang="en-US" sz="1800" dirty="0">
                <a:solidFill>
                  <a:srgbClr val="000000"/>
                </a:solidFill>
              </a:rPr>
              <a:t>)</a:t>
            </a:r>
          </a:p>
          <a:p>
            <a:pPr lvl="0" algn="just"/>
            <a:r>
              <a:rPr lang="en-US" sz="1800" dirty="0">
                <a:solidFill>
                  <a:srgbClr val="000000"/>
                </a:solidFill>
              </a:rPr>
              <a:t>…</a:t>
            </a:r>
          </a:p>
        </p:txBody>
      </p:sp>
    </p:spTree>
    <p:extLst>
      <p:ext uri="{BB962C8B-B14F-4D97-AF65-F5344CB8AC3E}">
        <p14:creationId xmlns:p14="http://schemas.microsoft.com/office/powerpoint/2010/main" val="283770423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Redirect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Master.DSS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!Compile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Monitor.Mtime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Vsource.source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mode=5   ! solution time monitor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Maxcontroliter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maxiterations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a:t>
            </a:r>
          </a:p>
        </p:txBody>
      </p:sp>
      <p:sp>
        <p:nvSpPr>
          <p:cNvPr id="17" name="Rectangle 2"/>
          <p:cNvSpPr>
            <a:spLocks noChangeArrowheads="1"/>
          </p:cNvSpPr>
          <p:nvPr/>
        </p:nvSpPr>
        <p:spPr bwMode="auto">
          <a:xfrm>
            <a:off x="588814" y="1176545"/>
            <a:ext cx="40593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(Initialization):</a:t>
            </a:r>
          </a:p>
        </p:txBody>
      </p:sp>
      <p:sp>
        <p:nvSpPr>
          <p:cNvPr id="19" name="Rectangle 2"/>
          <p:cNvSpPr>
            <a:spLocks noChangeArrowheads="1"/>
          </p:cNvSpPr>
          <p:nvPr/>
        </p:nvSpPr>
        <p:spPr bwMode="auto">
          <a:xfrm>
            <a:off x="588814" y="28002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124200"/>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21" name="TextBox 20"/>
          <p:cNvSpPr txBox="1"/>
          <p:nvPr/>
        </p:nvSpPr>
        <p:spPr>
          <a:xfrm>
            <a:off x="900928" y="3448377"/>
            <a:ext cx="8166872" cy="298543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rPr>
              <a:t>…</a:t>
            </a:r>
          </a:p>
          <a:p>
            <a:pPr lvl="1" algn="just"/>
            <a:r>
              <a:rPr lang="en-US" sz="1700" dirty="0">
                <a:solidFill>
                  <a:srgbClr val="000000"/>
                </a:solidFill>
              </a:rPr>
              <a:t>4: Flicker level and severity index (</a:t>
            </a:r>
            <a:r>
              <a:rPr lang="en-US" sz="1700" dirty="0" err="1">
                <a:solidFill>
                  <a:srgbClr val="000000"/>
                </a:solidFill>
              </a:rPr>
              <a:t>Pst</a:t>
            </a:r>
            <a:r>
              <a:rPr lang="en-US" sz="1700" dirty="0">
                <a:solidFill>
                  <a:srgbClr val="000000"/>
                </a:solidFill>
              </a:rPr>
              <a:t>) for voltages. </a:t>
            </a:r>
          </a:p>
          <a:p>
            <a:pPr lvl="1" algn="just"/>
            <a:r>
              <a:rPr lang="en-US" sz="1700" dirty="0">
                <a:solidFill>
                  <a:srgbClr val="000000"/>
                </a:solidFill>
              </a:rPr>
              <a:t>5: Solution variables (Iterations, </a:t>
            </a:r>
            <a:r>
              <a:rPr lang="en-US" sz="1700" dirty="0" err="1">
                <a:solidFill>
                  <a:srgbClr val="000000"/>
                </a:solidFill>
              </a:rPr>
              <a:t>etc</a:t>
            </a:r>
            <a:r>
              <a:rPr lang="en-US" sz="1700" dirty="0">
                <a:solidFill>
                  <a:srgbClr val="000000"/>
                </a:solidFill>
              </a:rPr>
              <a:t>). Normally, these would be actual phasor quantities from solution.</a:t>
            </a:r>
          </a:p>
          <a:p>
            <a:pPr lvl="1" algn="just"/>
            <a:r>
              <a:rPr lang="en-US" sz="1700" dirty="0">
                <a:solidFill>
                  <a:srgbClr val="000000"/>
                </a:solidFill>
              </a:rPr>
              <a:t>6: Capacitor Switching </a:t>
            </a:r>
          </a:p>
          <a:p>
            <a:pPr lvl="0" algn="just"/>
            <a:r>
              <a:rPr lang="en-US" sz="1700" dirty="0">
                <a:solidFill>
                  <a:srgbClr val="000000"/>
                </a:solidFill>
              </a:rPr>
              <a:t> +16: Sequence components: V012, I012</a:t>
            </a:r>
          </a:p>
          <a:p>
            <a:pPr lvl="0" algn="just"/>
            <a:r>
              <a:rPr lang="en-US" sz="1700" dirty="0">
                <a:solidFill>
                  <a:srgbClr val="000000"/>
                </a:solidFill>
              </a:rPr>
              <a:t> +32: Magnitude only</a:t>
            </a:r>
          </a:p>
          <a:p>
            <a:pPr lvl="0" algn="just"/>
            <a:r>
              <a:rPr lang="en-US" sz="1700" dirty="0">
                <a:solidFill>
                  <a:srgbClr val="000000"/>
                </a:solidFill>
              </a:rPr>
              <a:t> +64: Positive Sequence only or Average of phases, if not 3 phases.</a:t>
            </a:r>
          </a:p>
          <a:p>
            <a:pPr lvl="0" algn="just"/>
            <a:r>
              <a:rPr lang="en-US" sz="1700" dirty="0">
                <a:solidFill>
                  <a:srgbClr val="000000"/>
                </a:solidFill>
              </a:rPr>
              <a:t>For example, Mode=33 (33=1+32) will save the magnitude of the power (kVA) only in each phase.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7544913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Redirect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Master.DSS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!Compile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Monitor.Mtime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Vsource.source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mode=5   ! solution time monitor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Maxcontroliter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maxiterations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a:t>
            </a:r>
          </a:p>
        </p:txBody>
      </p:sp>
      <p:sp>
        <p:nvSpPr>
          <p:cNvPr id="17" name="Rectangle 2"/>
          <p:cNvSpPr>
            <a:spLocks noChangeArrowheads="1"/>
          </p:cNvSpPr>
          <p:nvPr/>
        </p:nvSpPr>
        <p:spPr bwMode="auto">
          <a:xfrm>
            <a:off x="588814" y="1176545"/>
            <a:ext cx="40593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(Initialization):</a:t>
            </a:r>
          </a:p>
        </p:txBody>
      </p:sp>
      <p:sp>
        <p:nvSpPr>
          <p:cNvPr id="19" name="Rectangle 2"/>
          <p:cNvSpPr>
            <a:spLocks noChangeArrowheads="1"/>
          </p:cNvSpPr>
          <p:nvPr/>
        </p:nvSpPr>
        <p:spPr bwMode="auto">
          <a:xfrm>
            <a:off x="588814" y="28002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1469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Maxcontroliter</a:t>
            </a:r>
          </a:p>
        </p:txBody>
      </p:sp>
      <p:sp>
        <p:nvSpPr>
          <p:cNvPr id="21" name="TextBox 20"/>
          <p:cNvSpPr txBox="1"/>
          <p:nvPr/>
        </p:nvSpPr>
        <p:spPr>
          <a:xfrm>
            <a:off x="900928" y="3516868"/>
            <a:ext cx="7633472" cy="369332"/>
          </a:xfrm>
          <a:prstGeom prst="rect">
            <a:avLst/>
          </a:prstGeom>
          <a:noFill/>
        </p:spPr>
        <p:txBody>
          <a:bodyPr wrap="square" rtlCol="0">
            <a:spAutoFit/>
          </a:bodyPr>
          <a:lstStyle/>
          <a:p>
            <a:pPr lvl="0" algn="just"/>
            <a:r>
              <a:rPr lang="en-US" sz="1800" dirty="0">
                <a:solidFill>
                  <a:srgbClr val="000000"/>
                </a:solidFill>
              </a:rPr>
              <a:t>Sets the maximum control iterations per solution. Default is 10.</a:t>
            </a:r>
          </a:p>
        </p:txBody>
      </p:sp>
      <p:sp>
        <p:nvSpPr>
          <p:cNvPr id="12" name="Title 1"/>
          <p:cNvSpPr txBox="1">
            <a:spLocks/>
          </p:cNvSpPr>
          <p:nvPr/>
        </p:nvSpPr>
        <p:spPr bwMode="auto">
          <a:xfrm>
            <a:off x="622342" y="381119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maxiterations</a:t>
            </a:r>
          </a:p>
        </p:txBody>
      </p:sp>
      <p:sp>
        <p:nvSpPr>
          <p:cNvPr id="13" name="TextBox 12"/>
          <p:cNvSpPr txBox="1"/>
          <p:nvPr/>
        </p:nvSpPr>
        <p:spPr>
          <a:xfrm>
            <a:off x="913670" y="4181118"/>
            <a:ext cx="7633472" cy="646331"/>
          </a:xfrm>
          <a:prstGeom prst="rect">
            <a:avLst/>
          </a:prstGeom>
          <a:noFill/>
        </p:spPr>
        <p:txBody>
          <a:bodyPr wrap="square" rtlCol="0">
            <a:spAutoFit/>
          </a:bodyPr>
          <a:lstStyle/>
          <a:p>
            <a:pPr lvl="0" algn="just"/>
            <a:r>
              <a:rPr lang="en-US" sz="1800" dirty="0">
                <a:solidFill>
                  <a:srgbClr val="000000"/>
                </a:solidFill>
              </a:rPr>
              <a:t>Also called </a:t>
            </a:r>
            <a:r>
              <a:rPr lang="en-US" sz="1800" dirty="0" err="1">
                <a:solidFill>
                  <a:srgbClr val="000000"/>
                </a:solidFill>
              </a:rPr>
              <a:t>Maxiter</a:t>
            </a:r>
            <a:r>
              <a:rPr lang="en-US" sz="1800" dirty="0">
                <a:solidFill>
                  <a:srgbClr val="000000"/>
                </a:solidFill>
              </a:rPr>
              <a:t>. Sets the maximum allowable iterations for power flow solutions. Default is 15. </a:t>
            </a:r>
          </a:p>
        </p:txBody>
      </p:sp>
      <p:sp>
        <p:nvSpPr>
          <p:cNvPr id="14" name="Title 1"/>
          <p:cNvSpPr txBox="1">
            <a:spLocks/>
          </p:cNvSpPr>
          <p:nvPr/>
        </p:nvSpPr>
        <p:spPr bwMode="auto">
          <a:xfrm>
            <a:off x="622342" y="4727130"/>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Solve</a:t>
            </a:r>
          </a:p>
        </p:txBody>
      </p:sp>
      <p:sp>
        <p:nvSpPr>
          <p:cNvPr id="16" name="TextBox 15"/>
          <p:cNvSpPr txBox="1"/>
          <p:nvPr/>
        </p:nvSpPr>
        <p:spPr>
          <a:xfrm>
            <a:off x="913670" y="5097057"/>
            <a:ext cx="7633472" cy="369332"/>
          </a:xfrm>
          <a:prstGeom prst="rect">
            <a:avLst/>
          </a:prstGeom>
          <a:noFill/>
        </p:spPr>
        <p:txBody>
          <a:bodyPr wrap="square" rtlCol="0">
            <a:spAutoFit/>
          </a:bodyPr>
          <a:lstStyle/>
          <a:p>
            <a:pPr lvl="0" algn="just"/>
            <a:r>
              <a:rPr lang="en-US" sz="1800" dirty="0">
                <a:solidFill>
                  <a:srgbClr val="000000"/>
                </a:solidFill>
              </a:rPr>
              <a:t>Solves the circuit. Default mode is snapshot.</a:t>
            </a:r>
          </a:p>
        </p:txBody>
      </p:sp>
    </p:spTree>
    <p:extLst>
      <p:ext uri="{BB962C8B-B14F-4D97-AF65-F5344CB8AC3E}">
        <p14:creationId xmlns:p14="http://schemas.microsoft.com/office/powerpoint/2010/main" val="251660193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Set mode=dynamics number=1 h=0.000166667</a:t>
            </a:r>
          </a:p>
          <a:p>
            <a:pPr lvl="0">
              <a:defRPr/>
            </a:pPr>
            <a:r>
              <a:rPr lang="en-US" sz="1600" dirty="0">
                <a:solidFill>
                  <a:srgbClr val="000000"/>
                </a:solidFill>
                <a:latin typeface="Calibri" panose="020F0502020204030204" pitchFamily="34" charset="0"/>
              </a:rPr>
              <a:t>solve</a:t>
            </a:r>
          </a:p>
          <a:p>
            <a:pPr lvl="0">
              <a:defRPr/>
            </a:pPr>
            <a:r>
              <a:rPr lang="en-US" sz="1600" dirty="0">
                <a:solidFill>
                  <a:srgbClr val="000000"/>
                </a:solidFill>
                <a:latin typeface="Calibri" panose="020F0502020204030204" pitchFamily="34" charset="0"/>
              </a:rPr>
              <a:t>Solve number= 10000</a:t>
            </a:r>
          </a:p>
          <a:p>
            <a:pPr lvl="0">
              <a:defRPr/>
            </a:pPr>
            <a:r>
              <a:rPr lang="en-US" sz="1600" dirty="0">
                <a:solidFill>
                  <a:srgbClr val="000000"/>
                </a:solidFill>
                <a:latin typeface="Calibri" panose="020F0502020204030204" pitchFamily="34" charset="0"/>
              </a:rPr>
              <a:t>get time</a:t>
            </a:r>
          </a:p>
          <a:p>
            <a:pPr lvl="0">
              <a:defRPr/>
            </a:pPr>
            <a:r>
              <a:rPr lang="en-US" sz="1600" dirty="0">
                <a:solidFill>
                  <a:srgbClr val="000000"/>
                </a:solidFill>
                <a:latin typeface="Calibri" panose="020F0502020204030204" pitchFamily="34" charset="0"/>
              </a:rPr>
              <a:t>get number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2231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Mode</a:t>
            </a:r>
          </a:p>
        </p:txBody>
      </p:sp>
      <p:sp>
        <p:nvSpPr>
          <p:cNvPr id="21" name="TextBox 20"/>
          <p:cNvSpPr txBox="1"/>
          <p:nvPr/>
        </p:nvSpPr>
        <p:spPr>
          <a:xfrm>
            <a:off x="900928" y="3593068"/>
            <a:ext cx="7938272" cy="2308324"/>
          </a:xfrm>
          <a:prstGeom prst="rect">
            <a:avLst/>
          </a:prstGeom>
          <a:noFill/>
        </p:spPr>
        <p:txBody>
          <a:bodyPr wrap="square" rtlCol="0">
            <a:spAutoFit/>
          </a:bodyPr>
          <a:lstStyle/>
          <a:p>
            <a:pPr lvl="0" algn="just"/>
            <a:r>
              <a:rPr lang="en-US" sz="1800" dirty="0">
                <a:solidFill>
                  <a:srgbClr val="000000"/>
                </a:solidFill>
              </a:rPr>
              <a:t>Specifies the solution mode for the active circuit. Mode can be one of snap, daily, direct, </a:t>
            </a:r>
            <a:r>
              <a:rPr lang="en-US" sz="1800" dirty="0" err="1">
                <a:solidFill>
                  <a:srgbClr val="000000"/>
                </a:solidFill>
              </a:rPr>
              <a:t>dutycycle</a:t>
            </a:r>
            <a:r>
              <a:rPr lang="en-US" sz="1800" dirty="0">
                <a:solidFill>
                  <a:srgbClr val="000000"/>
                </a:solidFill>
              </a:rPr>
              <a:t>, dynamics, </a:t>
            </a:r>
            <a:r>
              <a:rPr lang="en-US" sz="1800" dirty="0" err="1">
                <a:solidFill>
                  <a:srgbClr val="000000"/>
                </a:solidFill>
              </a:rPr>
              <a:t>faultstudy</a:t>
            </a:r>
            <a:r>
              <a:rPr lang="en-US" sz="1800" dirty="0">
                <a:solidFill>
                  <a:srgbClr val="000000"/>
                </a:solidFill>
              </a:rPr>
              <a:t>, harmonics, yearly.</a:t>
            </a:r>
          </a:p>
          <a:p>
            <a:pPr lvl="0" algn="just"/>
            <a:endParaRPr lang="en-US" sz="1800" dirty="0">
              <a:solidFill>
                <a:srgbClr val="000000"/>
              </a:solidFill>
            </a:endParaRPr>
          </a:p>
          <a:p>
            <a:pPr lvl="0" algn="just"/>
            <a:r>
              <a:rPr lang="en-US" sz="1800" b="1" dirty="0">
                <a:solidFill>
                  <a:srgbClr val="000000"/>
                </a:solidFill>
              </a:rPr>
              <a:t>Mode=Snap:</a:t>
            </a:r>
          </a:p>
          <a:p>
            <a:pPr lvl="0" algn="just"/>
            <a:r>
              <a:rPr lang="en-US" sz="1800" dirty="0">
                <a:solidFill>
                  <a:srgbClr val="000000"/>
                </a:solidFill>
              </a:rPr>
              <a:t>Solve a single snapshot power flow for the present conditions. Loads are modified only by the global load multiplier (</a:t>
            </a:r>
            <a:r>
              <a:rPr lang="en-US" sz="1800" dirty="0" err="1">
                <a:solidFill>
                  <a:srgbClr val="000000"/>
                </a:solidFill>
              </a:rPr>
              <a:t>LoadMult</a:t>
            </a:r>
            <a:r>
              <a:rPr lang="en-US" sz="1800" dirty="0">
                <a:solidFill>
                  <a:srgbClr val="000000"/>
                </a:solidFill>
              </a:rPr>
              <a:t>) and the growth factor for the present year (Year).</a:t>
            </a:r>
          </a:p>
          <a:p>
            <a:pPr lvl="0" algn="just"/>
            <a:r>
              <a:rPr lang="en-US" sz="1800" dirty="0">
                <a:solidFill>
                  <a:srgbClr val="000000"/>
                </a:solidFill>
              </a:rPr>
              <a:t>…</a:t>
            </a:r>
          </a:p>
        </p:txBody>
      </p:sp>
    </p:spTree>
    <p:extLst>
      <p:ext uri="{BB962C8B-B14F-4D97-AF65-F5344CB8AC3E}">
        <p14:creationId xmlns:p14="http://schemas.microsoft.com/office/powerpoint/2010/main" val="320914492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mode=dynamics number=1 h=0.000166667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number= 10000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number</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2231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21" name="TextBox 20"/>
          <p:cNvSpPr txBox="1"/>
          <p:nvPr/>
        </p:nvSpPr>
        <p:spPr>
          <a:xfrm>
            <a:off x="900928" y="3586877"/>
            <a:ext cx="7938272" cy="258532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charset="0"/>
                <a:ea typeface="+mn-ea"/>
                <a:cs typeface="+mn-cs"/>
              </a:rPr>
              <a:t>Mode=Daily: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Do a series of solutions following the daily load curves. The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stepsize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defaults to 3600 sec (1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hr</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a:t>
            </a:r>
          </a:p>
          <a:p>
            <a:pPr lvl="0" algn="just"/>
            <a:r>
              <a:rPr lang="en-US" sz="1800" b="1" dirty="0">
                <a:solidFill>
                  <a:srgbClr val="000000"/>
                </a:solidFill>
              </a:rPr>
              <a:t>Mode=Direct:</a:t>
            </a:r>
          </a:p>
          <a:p>
            <a:pPr lvl="0" algn="just"/>
            <a:r>
              <a:rPr lang="en-US" sz="1800" dirty="0">
                <a:solidFill>
                  <a:srgbClr val="000000"/>
                </a:solidFill>
              </a:rPr>
              <a:t>Solves a single snapshot solution using an admittance model of all loads. This is </a:t>
            </a:r>
            <a:r>
              <a:rPr lang="en-US" sz="1800" dirty="0" err="1">
                <a:solidFill>
                  <a:srgbClr val="000000"/>
                </a:solidFill>
              </a:rPr>
              <a:t>noniterative</a:t>
            </a:r>
            <a:r>
              <a:rPr lang="en-US" sz="1800" dirty="0">
                <a:solidFill>
                  <a:srgbClr val="000000"/>
                </a:solidFill>
              </a:rPr>
              <a:t>; just a direct solution using the currently specified voltage and current sources.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p:txBody>
      </p:sp>
    </p:spTree>
    <p:extLst>
      <p:ext uri="{BB962C8B-B14F-4D97-AF65-F5344CB8AC3E}">
        <p14:creationId xmlns:p14="http://schemas.microsoft.com/office/powerpoint/2010/main" val="230620683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mode=dynamics number=1 h=0.000166667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number= 10000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number</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2231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21" name="TextBox 20"/>
          <p:cNvSpPr txBox="1"/>
          <p:nvPr/>
        </p:nvSpPr>
        <p:spPr>
          <a:xfrm>
            <a:off x="900928" y="3586877"/>
            <a:ext cx="7938272" cy="2308324"/>
          </a:xfrm>
          <a:prstGeom prst="rect">
            <a:avLst/>
          </a:prstGeom>
          <a:noFill/>
        </p:spPr>
        <p:txBody>
          <a:bodyPr wrap="square" rtlCol="0">
            <a:spAutoFit/>
          </a:bodyPr>
          <a:lstStyle/>
          <a:p>
            <a:pPr lvl="0" algn="just"/>
            <a:r>
              <a:rPr lang="en-US" sz="1800" dirty="0">
                <a:solidFill>
                  <a:srgbClr val="000000"/>
                </a:solidFill>
              </a:rPr>
              <a:t>…</a:t>
            </a:r>
          </a:p>
          <a:p>
            <a:pPr lvl="0" algn="just"/>
            <a:r>
              <a:rPr lang="en-US" sz="1800" b="1" dirty="0">
                <a:solidFill>
                  <a:srgbClr val="000000"/>
                </a:solidFill>
              </a:rPr>
              <a:t>Mode=</a:t>
            </a:r>
            <a:r>
              <a:rPr lang="en-US" sz="1800" b="1" dirty="0" err="1">
                <a:solidFill>
                  <a:srgbClr val="000000"/>
                </a:solidFill>
              </a:rPr>
              <a:t>Dutycycle</a:t>
            </a:r>
            <a:r>
              <a:rPr lang="en-US" sz="1800" b="1" dirty="0">
                <a:solidFill>
                  <a:srgbClr val="000000"/>
                </a:solidFill>
              </a:rPr>
              <a:t>:</a:t>
            </a:r>
          </a:p>
          <a:p>
            <a:pPr lvl="0" algn="just"/>
            <a:r>
              <a:rPr lang="en-US" sz="1800" dirty="0">
                <a:solidFill>
                  <a:srgbClr val="000000"/>
                </a:solidFill>
              </a:rPr>
              <a:t>Follows the duty cycle curves with the time increment specified. </a:t>
            </a:r>
          </a:p>
          <a:p>
            <a:pPr lvl="0" algn="just"/>
            <a:endParaRPr lang="en-US" sz="1800" dirty="0">
              <a:solidFill>
                <a:srgbClr val="000000"/>
              </a:solidFill>
            </a:endParaRPr>
          </a:p>
          <a:p>
            <a:pPr lvl="0" algn="just"/>
            <a:r>
              <a:rPr lang="en-US" sz="1800" b="1" dirty="0">
                <a:solidFill>
                  <a:srgbClr val="000000"/>
                </a:solidFill>
              </a:rPr>
              <a:t>Mode=Dynamics:</a:t>
            </a:r>
          </a:p>
          <a:p>
            <a:pPr lvl="0" algn="just"/>
            <a:r>
              <a:rPr lang="en-US" sz="1800" dirty="0">
                <a:solidFill>
                  <a:srgbClr val="000000"/>
                </a:solidFill>
              </a:rPr>
              <a:t>Sets the solution mode for a dynamics solution. Must be preceded by a successful power flow solution so that the machines can be initialized.</a:t>
            </a:r>
          </a:p>
          <a:p>
            <a:pPr lvl="0" algn="just"/>
            <a:r>
              <a:rPr lang="en-US" sz="1800" dirty="0">
                <a:solidFill>
                  <a:srgbClr val="000000"/>
                </a:solidFill>
              </a:rPr>
              <a:t>…</a:t>
            </a:r>
          </a:p>
        </p:txBody>
      </p:sp>
    </p:spTree>
    <p:extLst>
      <p:ext uri="{BB962C8B-B14F-4D97-AF65-F5344CB8AC3E}">
        <p14:creationId xmlns:p14="http://schemas.microsoft.com/office/powerpoint/2010/main" val="179026712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mode=dynamics number=1 h=0.000166667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number= 10000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number</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2231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21" name="TextBox 20"/>
          <p:cNvSpPr txBox="1"/>
          <p:nvPr/>
        </p:nvSpPr>
        <p:spPr>
          <a:xfrm>
            <a:off x="900928" y="3586877"/>
            <a:ext cx="7938272" cy="1754326"/>
          </a:xfrm>
          <a:prstGeom prst="rect">
            <a:avLst/>
          </a:prstGeom>
          <a:noFill/>
        </p:spPr>
        <p:txBody>
          <a:bodyPr wrap="square" rtlCol="0">
            <a:spAutoFit/>
          </a:bodyPr>
          <a:lstStyle/>
          <a:p>
            <a:pPr lvl="0" algn="just"/>
            <a:r>
              <a:rPr lang="en-US" sz="1800" dirty="0">
                <a:solidFill>
                  <a:srgbClr val="000000"/>
                </a:solidFill>
              </a:rPr>
              <a:t>…</a:t>
            </a:r>
          </a:p>
          <a:p>
            <a:pPr lvl="0" algn="just"/>
            <a:r>
              <a:rPr lang="en-US" sz="1800" b="1" dirty="0">
                <a:solidFill>
                  <a:srgbClr val="000000"/>
                </a:solidFill>
              </a:rPr>
              <a:t>Mode=</a:t>
            </a:r>
            <a:r>
              <a:rPr lang="en-US" sz="1800" b="1" dirty="0" err="1">
                <a:solidFill>
                  <a:srgbClr val="000000"/>
                </a:solidFill>
              </a:rPr>
              <a:t>FaultStudy</a:t>
            </a:r>
            <a:r>
              <a:rPr lang="en-US" sz="1800" b="1" dirty="0">
                <a:solidFill>
                  <a:srgbClr val="000000"/>
                </a:solidFill>
              </a:rPr>
              <a:t>:</a:t>
            </a:r>
          </a:p>
          <a:p>
            <a:pPr lvl="0" algn="just"/>
            <a:r>
              <a:rPr lang="en-US" sz="1800" dirty="0">
                <a:solidFill>
                  <a:srgbClr val="000000"/>
                </a:solidFill>
              </a:rPr>
              <a:t>Do a full fault study solution, determining the </a:t>
            </a:r>
            <a:r>
              <a:rPr lang="en-US" sz="1800" dirty="0" err="1">
                <a:solidFill>
                  <a:srgbClr val="000000"/>
                </a:solidFill>
              </a:rPr>
              <a:t>Thevenin</a:t>
            </a:r>
            <a:r>
              <a:rPr lang="en-US" sz="1800" dirty="0">
                <a:solidFill>
                  <a:srgbClr val="000000"/>
                </a:solidFill>
              </a:rPr>
              <a:t> equivalents for each bus in the active circuit. Prepares all the data required to produce fault study report under the Show Fault command.</a:t>
            </a:r>
          </a:p>
          <a:p>
            <a:pPr lvl="0" algn="just"/>
            <a:r>
              <a:rPr lang="en-US" sz="1800" dirty="0">
                <a:solidFill>
                  <a:srgbClr val="000000"/>
                </a:solidFill>
              </a:rPr>
              <a:t> …</a:t>
            </a:r>
          </a:p>
        </p:txBody>
      </p:sp>
    </p:spTree>
    <p:extLst>
      <p:ext uri="{BB962C8B-B14F-4D97-AF65-F5344CB8AC3E}">
        <p14:creationId xmlns:p14="http://schemas.microsoft.com/office/powerpoint/2010/main" val="280145102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mode=dynamics number=1 h=0.000166667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number= 10000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number</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2231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21" name="TextBox 20"/>
          <p:cNvSpPr txBox="1"/>
          <p:nvPr/>
        </p:nvSpPr>
        <p:spPr>
          <a:xfrm>
            <a:off x="900928" y="3586877"/>
            <a:ext cx="7938272" cy="203132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lvl="0" algn="just"/>
            <a:r>
              <a:rPr lang="en-US" sz="1800" b="1" dirty="0">
                <a:solidFill>
                  <a:srgbClr val="000000"/>
                </a:solidFill>
              </a:rPr>
              <a:t>Mode=Harmonics:</a:t>
            </a:r>
          </a:p>
          <a:p>
            <a:pPr lvl="0" algn="just"/>
            <a:r>
              <a:rPr lang="en-US" sz="1800" dirty="0">
                <a:solidFill>
                  <a:srgbClr val="000000"/>
                </a:solidFill>
              </a:rPr>
              <a:t>Sets the solution mode for a Harmonics solution. Must be preceded by a successful power flow solution, so that the machines and harmonics sources can be initialized.</a:t>
            </a:r>
          </a:p>
          <a:p>
            <a:pPr lvl="0" algn="just"/>
            <a:r>
              <a:rPr lang="en-US" sz="1800" dirty="0">
                <a:solidFill>
                  <a:srgbClr val="000000"/>
                </a:solidFill>
              </a:rPr>
              <a:t>Loads are converted to harmonic current sources and initialized based on the power flow solution, according to the Spectrum object associated with each Load.</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 …</a:t>
            </a:r>
          </a:p>
        </p:txBody>
      </p:sp>
    </p:spTree>
    <p:extLst>
      <p:ext uri="{BB962C8B-B14F-4D97-AF65-F5344CB8AC3E}">
        <p14:creationId xmlns:p14="http://schemas.microsoft.com/office/powerpoint/2010/main" val="168286804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mode=dynamics number=1 h=0.000166667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number= 10000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number</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2231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21" name="TextBox 20"/>
          <p:cNvSpPr txBox="1"/>
          <p:nvPr/>
        </p:nvSpPr>
        <p:spPr>
          <a:xfrm>
            <a:off x="900928" y="3586877"/>
            <a:ext cx="7938272" cy="1477328"/>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lvl="0" algn="just"/>
            <a:r>
              <a:rPr lang="en-US" sz="1800" b="1" dirty="0">
                <a:solidFill>
                  <a:srgbClr val="000000"/>
                </a:solidFill>
              </a:rPr>
              <a:t>Mode=Yearly:</a:t>
            </a:r>
          </a:p>
          <a:p>
            <a:pPr lvl="0" algn="just"/>
            <a:r>
              <a:rPr lang="en-US" sz="1800" dirty="0">
                <a:solidFill>
                  <a:srgbClr val="000000"/>
                </a:solidFill>
              </a:rPr>
              <a:t>Do a solution following the yearly load curves. The solution is repeated as many times as the specified by the Number=option. Each load then follows its yearly load curve. Load is determined solely by the yearly load curve and the growth multiplier.</a:t>
            </a:r>
          </a:p>
        </p:txBody>
      </p:sp>
      <p:sp>
        <p:nvSpPr>
          <p:cNvPr id="12" name="Title 1"/>
          <p:cNvSpPr txBox="1">
            <a:spLocks/>
          </p:cNvSpPr>
          <p:nvPr/>
        </p:nvSpPr>
        <p:spPr bwMode="auto">
          <a:xfrm>
            <a:off x="609600" y="5105400"/>
            <a:ext cx="5715000" cy="409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number</a:t>
            </a:r>
            <a:endParaRPr lang="en-US" sz="2800" kern="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920435" y="5486400"/>
            <a:ext cx="6976420" cy="369332"/>
          </a:xfrm>
          <a:prstGeom prst="rect">
            <a:avLst/>
          </a:prstGeom>
          <a:noFill/>
        </p:spPr>
        <p:txBody>
          <a:bodyPr wrap="square" rtlCol="0">
            <a:spAutoFit/>
          </a:bodyPr>
          <a:lstStyle/>
          <a:p>
            <a:pPr lvl="0" algn="just"/>
            <a:r>
              <a:rPr lang="en-US" sz="1800" dirty="0"/>
              <a:t>Specifies the number of time steps in each solution. </a:t>
            </a:r>
          </a:p>
        </p:txBody>
      </p:sp>
    </p:spTree>
    <p:extLst>
      <p:ext uri="{BB962C8B-B14F-4D97-AF65-F5344CB8AC3E}">
        <p14:creationId xmlns:p14="http://schemas.microsoft.com/office/powerpoint/2010/main" val="1870087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94453"/>
            <a:ext cx="4218877" cy="4154269"/>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[1] Menus</a:t>
            </a:r>
          </a:p>
          <a:p>
            <a:pPr marL="347472" lvl="0"/>
            <a:r>
              <a:rPr lang="en-US" sz="1800" dirty="0">
                <a:solidFill>
                  <a:srgbClr val="000000"/>
                </a:solidFill>
              </a:rPr>
              <a:t>-- Plot</a:t>
            </a:r>
          </a:p>
        </p:txBody>
      </p:sp>
      <p:sp>
        <p:nvSpPr>
          <p:cNvPr id="9" name="Rectangle 8"/>
          <p:cNvSpPr/>
          <p:nvPr/>
        </p:nvSpPr>
        <p:spPr bwMode="auto">
          <a:xfrm>
            <a:off x="2389524" y="1981200"/>
            <a:ext cx="2035299"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0" name="Straight Arrow Connector 9"/>
          <p:cNvCxnSpPr/>
          <p:nvPr/>
        </p:nvCxnSpPr>
        <p:spPr bwMode="auto">
          <a:xfrm>
            <a:off x="4523677" y="2171700"/>
            <a:ext cx="662428" cy="571500"/>
          </a:xfrm>
          <a:prstGeom prst="straightConnector1">
            <a:avLst/>
          </a:prstGeom>
          <a:solidFill>
            <a:schemeClr val="accent1"/>
          </a:solidFill>
          <a:ln w="28575" cap="flat" cmpd="sng" algn="ctr">
            <a:solidFill>
              <a:srgbClr val="FF0000"/>
            </a:solidFill>
            <a:prstDash val="solid"/>
            <a:round/>
            <a:headEnd type="none" w="lg" len="lg"/>
            <a:tailEnd type="triangle" w="lg" len="lg"/>
          </a:ln>
          <a:effectLst/>
        </p:spPr>
      </p:cxnSp>
      <p:sp>
        <p:nvSpPr>
          <p:cNvPr id="11" name="Rectangle 10"/>
          <p:cNvSpPr/>
          <p:nvPr/>
        </p:nvSpPr>
        <p:spPr>
          <a:xfrm>
            <a:off x="4555504" y="1981200"/>
            <a:ext cx="697627" cy="338554"/>
          </a:xfrm>
          <a:prstGeom prst="rect">
            <a:avLst/>
          </a:prstGeom>
        </p:spPr>
        <p:txBody>
          <a:bodyPr wrap="none">
            <a:spAutoFit/>
          </a:bodyPr>
          <a:lstStyle/>
          <a:p>
            <a:r>
              <a:rPr lang="en-US" sz="1600" dirty="0">
                <a:solidFill>
                  <a:srgbClr val="FF0000"/>
                </a:solidFill>
              </a:rPr>
              <a:t>popup</a:t>
            </a:r>
            <a:endParaRPr lang="en-US" sz="2000" dirty="0">
              <a:solidFill>
                <a:srgbClr val="FF0000"/>
              </a:solidFill>
            </a:endParaRPr>
          </a:p>
        </p:txBody>
      </p:sp>
      <p:pic>
        <p:nvPicPr>
          <p:cNvPr id="12" name="Picture 11">
            <a:extLst>
              <a:ext uri="{FF2B5EF4-FFF2-40B4-BE49-F238E27FC236}">
                <a16:creationId xmlns:a16="http://schemas.microsoft.com/office/drawing/2014/main" id="{0BF74044-3095-44E3-9DC1-8D180E0839FC}"/>
              </a:ext>
            </a:extLst>
          </p:cNvPr>
          <p:cNvPicPr>
            <a:picLocks noChangeAspect="1"/>
          </p:cNvPicPr>
          <p:nvPr/>
        </p:nvPicPr>
        <p:blipFill>
          <a:blip r:embed="rId4"/>
          <a:stretch>
            <a:fillRect/>
          </a:stretch>
        </p:blipFill>
        <p:spPr>
          <a:xfrm>
            <a:off x="5284959" y="2362200"/>
            <a:ext cx="3707290" cy="3108324"/>
          </a:xfrm>
          <a:prstGeom prst="rect">
            <a:avLst/>
          </a:prstGeom>
        </p:spPr>
      </p:pic>
    </p:spTree>
    <p:extLst>
      <p:ext uri="{BB962C8B-B14F-4D97-AF65-F5344CB8AC3E}">
        <p14:creationId xmlns:p14="http://schemas.microsoft.com/office/powerpoint/2010/main" val="54156855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mode=dynamics number=1 h=0.000166667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number= 10000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number</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609600" y="3223141"/>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h</a:t>
            </a:r>
          </a:p>
        </p:txBody>
      </p:sp>
      <p:sp>
        <p:nvSpPr>
          <p:cNvPr id="21" name="TextBox 20"/>
          <p:cNvSpPr txBox="1"/>
          <p:nvPr/>
        </p:nvSpPr>
        <p:spPr>
          <a:xfrm>
            <a:off x="900928" y="3586877"/>
            <a:ext cx="7938272" cy="646331"/>
          </a:xfrm>
          <a:prstGeom prst="rect">
            <a:avLst/>
          </a:prstGeom>
          <a:noFill/>
        </p:spPr>
        <p:txBody>
          <a:bodyPr wrap="square" rtlCol="0">
            <a:spAutoFit/>
          </a:bodyPr>
          <a:lstStyle/>
          <a:p>
            <a:pPr lvl="0" algn="just"/>
            <a:r>
              <a:rPr lang="en-US" sz="1800" dirty="0">
                <a:solidFill>
                  <a:srgbClr val="000000"/>
                </a:solidFill>
              </a:rPr>
              <a:t>Also called </a:t>
            </a:r>
            <a:r>
              <a:rPr lang="en-US" sz="1800" dirty="0" err="1">
                <a:solidFill>
                  <a:srgbClr val="000000"/>
                </a:solidFill>
              </a:rPr>
              <a:t>stepsize</a:t>
            </a:r>
            <a:r>
              <a:rPr lang="en-US" sz="1800" dirty="0">
                <a:solidFill>
                  <a:srgbClr val="000000"/>
                </a:solidFill>
              </a:rPr>
              <a:t>. It sets the time step size for the solution of the active circuit. Default unit is second. Normally, this is specified for dynamic solution. </a:t>
            </a: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4" name="Title 1"/>
          <p:cNvSpPr txBox="1">
            <a:spLocks/>
          </p:cNvSpPr>
          <p:nvPr/>
        </p:nvSpPr>
        <p:spPr bwMode="auto">
          <a:xfrm>
            <a:off x="588814" y="4853429"/>
            <a:ext cx="57150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Solve number= 10000</a:t>
            </a:r>
            <a:endParaRPr lang="en-US" sz="28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00928" y="5345668"/>
            <a:ext cx="6976420" cy="369332"/>
          </a:xfrm>
          <a:prstGeom prst="rect">
            <a:avLst/>
          </a:prstGeom>
          <a:noFill/>
        </p:spPr>
        <p:txBody>
          <a:bodyPr wrap="square" rtlCol="0">
            <a:spAutoFit/>
          </a:bodyPr>
          <a:lstStyle/>
          <a:p>
            <a:pPr lvl="0" algn="just"/>
            <a:r>
              <a:rPr lang="en-US" sz="1800" dirty="0"/>
              <a:t>Specifies the number of solutions in dynamic simulation to run. </a:t>
            </a:r>
          </a:p>
        </p:txBody>
      </p:sp>
      <p:sp>
        <p:nvSpPr>
          <p:cNvPr id="26" name="Title 1"/>
          <p:cNvSpPr txBox="1">
            <a:spLocks/>
          </p:cNvSpPr>
          <p:nvPr/>
        </p:nvSpPr>
        <p:spPr bwMode="auto">
          <a:xfrm>
            <a:off x="561992" y="4193049"/>
            <a:ext cx="4059386" cy="4344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Solve</a:t>
            </a:r>
          </a:p>
        </p:txBody>
      </p:sp>
      <p:sp>
        <p:nvSpPr>
          <p:cNvPr id="27" name="TextBox 26"/>
          <p:cNvSpPr txBox="1"/>
          <p:nvPr/>
        </p:nvSpPr>
        <p:spPr>
          <a:xfrm>
            <a:off x="853320" y="4562976"/>
            <a:ext cx="7633472" cy="369332"/>
          </a:xfrm>
          <a:prstGeom prst="rect">
            <a:avLst/>
          </a:prstGeom>
          <a:noFill/>
        </p:spPr>
        <p:txBody>
          <a:bodyPr wrap="square" rtlCol="0">
            <a:spAutoFit/>
          </a:bodyPr>
          <a:lstStyle/>
          <a:p>
            <a:pPr lvl="0" algn="just"/>
            <a:r>
              <a:rPr lang="en-US" sz="1800" dirty="0">
                <a:solidFill>
                  <a:srgbClr val="000000"/>
                </a:solidFill>
              </a:rPr>
              <a:t>Solves the circuit.</a:t>
            </a:r>
          </a:p>
        </p:txBody>
      </p:sp>
    </p:spTree>
    <p:extLst>
      <p:ext uri="{BB962C8B-B14F-4D97-AF65-F5344CB8AC3E}">
        <p14:creationId xmlns:p14="http://schemas.microsoft.com/office/powerpoint/2010/main" val="353193515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Set mode=dynamics number=1 h=0.000166667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Solve number= 10000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number</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(Perform Dynamic Simulation):</a:t>
            </a:r>
          </a:p>
        </p:txBody>
      </p:sp>
      <p:sp>
        <p:nvSpPr>
          <p:cNvPr id="19" name="Rectangle 2"/>
          <p:cNvSpPr>
            <a:spLocks noChangeArrowheads="1"/>
          </p:cNvSpPr>
          <p:nvPr/>
        </p:nvSpPr>
        <p:spPr bwMode="auto">
          <a:xfrm>
            <a:off x="588814" y="287649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4" name="Title 1"/>
          <p:cNvSpPr txBox="1">
            <a:spLocks/>
          </p:cNvSpPr>
          <p:nvPr/>
        </p:nvSpPr>
        <p:spPr bwMode="auto">
          <a:xfrm>
            <a:off x="609600" y="4064489"/>
            <a:ext cx="5715000" cy="4130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get number</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914400" y="4492371"/>
            <a:ext cx="6976420" cy="369332"/>
          </a:xfrm>
          <a:prstGeom prst="rect">
            <a:avLst/>
          </a:prstGeom>
          <a:noFill/>
        </p:spPr>
        <p:txBody>
          <a:bodyPr wrap="square" rtlCol="0">
            <a:spAutoFit/>
          </a:bodyPr>
          <a:lstStyle/>
          <a:p>
            <a:pPr lvl="0" algn="just"/>
            <a:r>
              <a:rPr lang="en-US" sz="1800" dirty="0"/>
              <a:t>Obtains number values of solutions in dynamic simulation.</a:t>
            </a:r>
          </a:p>
        </p:txBody>
      </p:sp>
      <p:sp>
        <p:nvSpPr>
          <p:cNvPr id="26" name="Title 1"/>
          <p:cNvSpPr txBox="1">
            <a:spLocks/>
          </p:cNvSpPr>
          <p:nvPr/>
        </p:nvSpPr>
        <p:spPr bwMode="auto">
          <a:xfrm>
            <a:off x="590093" y="3276600"/>
            <a:ext cx="5715000" cy="3926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get time</a:t>
            </a:r>
            <a:endParaRPr lang="en-US" sz="28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02207" y="3721416"/>
            <a:ext cx="6976420" cy="369332"/>
          </a:xfrm>
          <a:prstGeom prst="rect">
            <a:avLst/>
          </a:prstGeom>
          <a:noFill/>
        </p:spPr>
        <p:txBody>
          <a:bodyPr wrap="square" rtlCol="0">
            <a:spAutoFit/>
          </a:bodyPr>
          <a:lstStyle/>
          <a:p>
            <a:pPr lvl="0" algn="just"/>
            <a:r>
              <a:rPr lang="en-US" sz="1800" dirty="0"/>
              <a:t>Obtains time values of solutions in dynamic simulation.</a:t>
            </a:r>
          </a:p>
        </p:txBody>
      </p:sp>
    </p:spTree>
    <p:extLst>
      <p:ext uri="{BB962C8B-B14F-4D97-AF65-F5344CB8AC3E}">
        <p14:creationId xmlns:p14="http://schemas.microsoft.com/office/powerpoint/2010/main" val="66759611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077218"/>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Plot monitor object= cb1 channels=(1, 3, 5)</a:t>
            </a:r>
          </a:p>
          <a:p>
            <a:pPr lvl="0">
              <a:defRPr/>
            </a:pPr>
            <a:r>
              <a:rPr lang="en-US" sz="1600" dirty="0">
                <a:solidFill>
                  <a:srgbClr val="000000"/>
                </a:solidFill>
                <a:latin typeface="Calibri" panose="020F0502020204030204" pitchFamily="34" charset="0"/>
              </a:rPr>
              <a:t>Plot monitor object= cb1 channels=(7, 9, 11)</a:t>
            </a:r>
          </a:p>
          <a:p>
            <a:pPr lvl="0">
              <a:defRPr/>
            </a:pPr>
            <a:r>
              <a:rPr lang="en-US" sz="1600" dirty="0">
                <a:solidFill>
                  <a:srgbClr val="000000"/>
                </a:solidFill>
                <a:latin typeface="Calibri" panose="020F0502020204030204" pitchFamily="34" charset="0"/>
              </a:rPr>
              <a:t>Plot monitor object= rec1 channels=(1, 3, 5)</a:t>
            </a:r>
          </a:p>
          <a:p>
            <a:pPr lvl="0">
              <a:defRPr/>
            </a:pPr>
            <a:r>
              <a:rPr lang="en-US" sz="1600" dirty="0">
                <a:solidFill>
                  <a:srgbClr val="000000"/>
                </a:solidFill>
                <a:latin typeface="Calibri" panose="020F0502020204030204" pitchFamily="34" charset="0"/>
              </a:rPr>
              <a:t>Plot monitor object= F1 channels=(1, 3, 5)</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(Plot</a:t>
            </a:r>
            <a:r>
              <a:rPr kumimoji="0" lang="en-US" altLang="en-US" sz="20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Results</a:t>
            </a: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9" name="Rectangle 2"/>
          <p:cNvSpPr>
            <a:spLocks noChangeArrowheads="1"/>
          </p:cNvSpPr>
          <p:nvPr/>
        </p:nvSpPr>
        <p:spPr bwMode="auto">
          <a:xfrm>
            <a:off x="588814" y="25908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4" name="Title 1"/>
          <p:cNvSpPr txBox="1">
            <a:spLocks/>
          </p:cNvSpPr>
          <p:nvPr/>
        </p:nvSpPr>
        <p:spPr bwMode="auto">
          <a:xfrm>
            <a:off x="609600" y="3733800"/>
            <a:ext cx="5715000" cy="4130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monitor</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5" name="TextBox 24"/>
          <p:cNvSpPr txBox="1"/>
          <p:nvPr/>
        </p:nvSpPr>
        <p:spPr>
          <a:xfrm>
            <a:off x="914400" y="4114800"/>
            <a:ext cx="8153400" cy="646331"/>
          </a:xfrm>
          <a:prstGeom prst="rect">
            <a:avLst/>
          </a:prstGeom>
          <a:noFill/>
        </p:spPr>
        <p:txBody>
          <a:bodyPr wrap="square" rtlCol="0">
            <a:spAutoFit/>
          </a:bodyPr>
          <a:lstStyle/>
          <a:p>
            <a:pPr lvl="0" algn="just"/>
            <a:r>
              <a:rPr lang="en-US" sz="1800" dirty="0">
                <a:solidFill>
                  <a:srgbClr val="000000"/>
                </a:solidFill>
              </a:rPr>
              <a:t>Specifies that the type to be plotted is monitor. The Monitor plot plots one or more channels from a Monitor element.  </a:t>
            </a:r>
          </a:p>
        </p:txBody>
      </p:sp>
      <p:sp>
        <p:nvSpPr>
          <p:cNvPr id="26" name="Title 1"/>
          <p:cNvSpPr txBox="1">
            <a:spLocks/>
          </p:cNvSpPr>
          <p:nvPr/>
        </p:nvSpPr>
        <p:spPr bwMode="auto">
          <a:xfrm>
            <a:off x="590093" y="2990910"/>
            <a:ext cx="5715000" cy="3926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a-DK" sz="2400" kern="0" dirty="0">
                <a:latin typeface="Times New Roman" panose="02020603050405020304" pitchFamily="18" charset="0"/>
                <a:cs typeface="Times New Roman" panose="02020603050405020304" pitchFamily="18" charset="0"/>
              </a:rPr>
              <a:t>plot</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7" name="TextBox 26"/>
          <p:cNvSpPr txBox="1"/>
          <p:nvPr/>
        </p:nvSpPr>
        <p:spPr>
          <a:xfrm>
            <a:off x="902207" y="3364468"/>
            <a:ext cx="6976420" cy="369332"/>
          </a:xfrm>
          <a:prstGeom prst="rect">
            <a:avLst/>
          </a:prstGeom>
          <a:noFill/>
        </p:spPr>
        <p:txBody>
          <a:bodyPr wrap="square" rtlCol="0">
            <a:spAutoFit/>
          </a:bodyPr>
          <a:lstStyle/>
          <a:p>
            <a:pPr lvl="0" algn="just"/>
            <a:r>
              <a:rPr lang="en-US" sz="1800" dirty="0">
                <a:solidFill>
                  <a:srgbClr val="000000"/>
                </a:solidFill>
              </a:rPr>
              <a:t>Displays a variety of results in a variety of manners on graphs.</a:t>
            </a:r>
          </a:p>
        </p:txBody>
      </p:sp>
      <p:sp>
        <p:nvSpPr>
          <p:cNvPr id="14" name="Title 1">
            <a:extLst>
              <a:ext uri="{FF2B5EF4-FFF2-40B4-BE49-F238E27FC236}">
                <a16:creationId xmlns:a16="http://schemas.microsoft.com/office/drawing/2014/main" id="{44CED155-651D-4945-95A8-22A40838B7D6}"/>
              </a:ext>
            </a:extLst>
          </p:cNvPr>
          <p:cNvSpPr txBox="1">
            <a:spLocks/>
          </p:cNvSpPr>
          <p:nvPr/>
        </p:nvSpPr>
        <p:spPr bwMode="auto">
          <a:xfrm>
            <a:off x="598885" y="4708102"/>
            <a:ext cx="5715000" cy="3926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lvl="0" eaLnBrk="1" hangingPunct="1"/>
            <a:r>
              <a:rPr lang="da-DK" sz="2400" kern="0" dirty="0">
                <a:latin typeface="Times New Roman" panose="02020603050405020304" pitchFamily="18" charset="0"/>
                <a:cs typeface="Times New Roman" panose="02020603050405020304" pitchFamily="18" charset="0"/>
              </a:rPr>
              <a:t>object</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16" name="TextBox 15">
            <a:extLst>
              <a:ext uri="{FF2B5EF4-FFF2-40B4-BE49-F238E27FC236}">
                <a16:creationId xmlns:a16="http://schemas.microsoft.com/office/drawing/2014/main" id="{081C8D44-51F1-46A6-899E-3F1E48E16C49}"/>
              </a:ext>
            </a:extLst>
          </p:cNvPr>
          <p:cNvSpPr txBox="1"/>
          <p:nvPr/>
        </p:nvSpPr>
        <p:spPr>
          <a:xfrm>
            <a:off x="923192" y="5059440"/>
            <a:ext cx="7848600" cy="923330"/>
          </a:xfrm>
          <a:prstGeom prst="rect">
            <a:avLst/>
          </a:prstGeom>
          <a:noFill/>
        </p:spPr>
        <p:txBody>
          <a:bodyPr wrap="square" rtlCol="0">
            <a:spAutoFit/>
          </a:bodyPr>
          <a:lstStyle/>
          <a:p>
            <a:pPr algn="just"/>
            <a:r>
              <a:rPr lang="en-US" sz="1800" dirty="0"/>
              <a:t>Specifies what object to plot.</a:t>
            </a:r>
          </a:p>
          <a:p>
            <a:pPr algn="just"/>
            <a:r>
              <a:rPr lang="en-US" sz="1800" dirty="0"/>
              <a:t>[</a:t>
            </a:r>
            <a:r>
              <a:rPr lang="en-US" sz="1800" dirty="0" err="1"/>
              <a:t>metername</a:t>
            </a:r>
            <a:r>
              <a:rPr lang="en-US" sz="1800" dirty="0"/>
              <a:t> for Zone plot | Monitor name | File Name for General bus data or Circuit branch data]. </a:t>
            </a:r>
          </a:p>
        </p:txBody>
      </p:sp>
    </p:spTree>
    <p:extLst>
      <p:ext uri="{BB962C8B-B14F-4D97-AF65-F5344CB8AC3E}">
        <p14:creationId xmlns:p14="http://schemas.microsoft.com/office/powerpoint/2010/main" val="341654885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0086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Run.dss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588814" y="1586211"/>
            <a:ext cx="81534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monitor object= cb1 channels=(1, 3, 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monitor object= cb1 channels=(7, 9, 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monitor object= rec1 channels=(1, 3, 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Plot monitor object= F1 channels=(1, 3, 5)</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 (Plot Results):</a:t>
            </a:r>
          </a:p>
        </p:txBody>
      </p:sp>
      <p:sp>
        <p:nvSpPr>
          <p:cNvPr id="19" name="Rectangle 2"/>
          <p:cNvSpPr>
            <a:spLocks noChangeArrowheads="1"/>
          </p:cNvSpPr>
          <p:nvPr/>
        </p:nvSpPr>
        <p:spPr bwMode="auto">
          <a:xfrm>
            <a:off x="588814" y="2590800"/>
            <a:ext cx="2365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619904" y="2984789"/>
            <a:ext cx="3500933" cy="4135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da-DK" sz="2400" kern="0" dirty="0">
                <a:latin typeface="Times New Roman" panose="02020603050405020304" pitchFamily="18" charset="0"/>
                <a:cs typeface="Times New Roman" panose="02020603050405020304" pitchFamily="18" charset="0"/>
              </a:rPr>
              <a:t>channel</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01598" y="3392269"/>
            <a:ext cx="7861402" cy="646331"/>
          </a:xfrm>
          <a:prstGeom prst="rect">
            <a:avLst/>
          </a:prstGeom>
          <a:noFill/>
        </p:spPr>
        <p:txBody>
          <a:bodyPr wrap="square" rtlCol="0">
            <a:spAutoFit/>
          </a:bodyPr>
          <a:lstStyle/>
          <a:p>
            <a:pPr algn="just"/>
            <a:r>
              <a:rPr lang="en-US" sz="1800" dirty="0"/>
              <a:t>Specifies the array of channel numbers for monitor plot. More than one monitor channel can be plotted on the same graph. Example: Channels=[1, 3, 5]</a:t>
            </a:r>
          </a:p>
        </p:txBody>
      </p:sp>
    </p:spTree>
    <p:extLst>
      <p:ext uri="{BB962C8B-B14F-4D97-AF65-F5344CB8AC3E}">
        <p14:creationId xmlns:p14="http://schemas.microsoft.com/office/powerpoint/2010/main" val="282459783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325317"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Master.dss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629898" y="1551281"/>
            <a:ext cx="3449786" cy="4616648"/>
          </a:xfrm>
          <a:prstGeom prst="rect">
            <a:avLst/>
          </a:prstGeom>
        </p:spPr>
        <p:txBody>
          <a:bodyPr wrap="square">
            <a:spAutoFit/>
          </a:bodyPr>
          <a:lstStyle/>
          <a:p>
            <a:pPr lvl="0">
              <a:defRPr/>
            </a:pPr>
            <a:r>
              <a:rPr lang="en-US" sz="1400" dirty="0">
                <a:solidFill>
                  <a:srgbClr val="000000"/>
                </a:solidFill>
                <a:latin typeface="Calibri" panose="020F0502020204030204" pitchFamily="34" charset="0"/>
              </a:rPr>
              <a:t>Clear</a:t>
            </a:r>
          </a:p>
          <a:p>
            <a:pPr lvl="0">
              <a:defRPr/>
            </a:pPr>
            <a:r>
              <a:rPr lang="en-US" sz="1400" dirty="0">
                <a:solidFill>
                  <a:srgbClr val="000000"/>
                </a:solidFill>
                <a:latin typeface="Calibri" panose="020F0502020204030204" pitchFamily="34" charset="0"/>
              </a:rPr>
              <a:t>New </a:t>
            </a:r>
            <a:r>
              <a:rPr lang="en-US" sz="1400" dirty="0" err="1">
                <a:solidFill>
                  <a:srgbClr val="000000"/>
                </a:solidFill>
                <a:latin typeface="Calibri" panose="020F0502020204030204" pitchFamily="34" charset="0"/>
              </a:rPr>
              <a:t>Circuit.NewModel</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Vsource.dss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LineCode.dss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LoadShape.dss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TCC_Curve.dss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line.dss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Load.dss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Transformer.dss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RegControl.dss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Capacitor.dss</a:t>
            </a:r>
          </a:p>
          <a:p>
            <a:pPr lvl="0">
              <a:defRPr/>
            </a:pPr>
            <a:r>
              <a:rPr lang="en-US" sz="1400" dirty="0">
                <a:solidFill>
                  <a:srgbClr val="000000"/>
                </a:solidFill>
                <a:latin typeface="Calibri" panose="020F0502020204030204" pitchFamily="34" charset="0"/>
              </a:rPr>
              <a:t>Redirect Fault.dss</a:t>
            </a:r>
          </a:p>
          <a:p>
            <a:pPr lvl="0">
              <a:defRPr/>
            </a:pPr>
            <a:r>
              <a:rPr lang="en-US" sz="1400" dirty="0">
                <a:solidFill>
                  <a:srgbClr val="000000"/>
                </a:solidFill>
                <a:latin typeface="Calibri" panose="020F0502020204030204" pitchFamily="34" charset="0"/>
              </a:rPr>
              <a:t>Redirect IndMach012.dss</a:t>
            </a: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Relay.dss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Recloser.dss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Fuse.dss</a:t>
            </a: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Redirect </a:t>
            </a:r>
            <a:r>
              <a:rPr lang="en-US" sz="1400" dirty="0" err="1">
                <a:solidFill>
                  <a:srgbClr val="000000"/>
                </a:solidFill>
                <a:latin typeface="Calibri" panose="020F0502020204030204" pitchFamily="34" charset="0"/>
              </a:rPr>
              <a:t>Monitor.dss</a:t>
            </a:r>
            <a:endParaRPr lang="en-US" sz="1400" dirty="0">
              <a:solidFill>
                <a:srgbClr val="000000"/>
              </a:solidFill>
              <a:latin typeface="Calibri" panose="020F0502020204030204" pitchFamily="34" charset="0"/>
            </a:endParaRPr>
          </a:p>
          <a:p>
            <a:pPr lvl="0">
              <a:defRPr/>
            </a:pPr>
            <a:r>
              <a:rPr lang="en-US" sz="1400" dirty="0" err="1">
                <a:solidFill>
                  <a:srgbClr val="000000"/>
                </a:solidFill>
                <a:latin typeface="Calibri" panose="020F0502020204030204" pitchFamily="34" charset="0"/>
              </a:rPr>
              <a:t>Buscoords</a:t>
            </a:r>
            <a:r>
              <a:rPr lang="en-US" sz="1400" dirty="0">
                <a:solidFill>
                  <a:srgbClr val="000000"/>
                </a:solidFill>
                <a:latin typeface="Calibri" panose="020F0502020204030204" pitchFamily="34" charset="0"/>
              </a:rPr>
              <a:t> buscoords.dat</a:t>
            </a:r>
          </a:p>
          <a:p>
            <a:pPr lvl="0">
              <a:defRPr/>
            </a:pPr>
            <a:endParaRPr lang="en-US" sz="1400" dirty="0">
              <a:solidFill>
                <a:srgbClr val="000000"/>
              </a:solidFill>
              <a:latin typeface="Calibri" panose="020F0502020204030204" pitchFamily="34" charset="0"/>
            </a:endParaRPr>
          </a:p>
          <a:p>
            <a:pPr lvl="0">
              <a:defRPr/>
            </a:pPr>
            <a:r>
              <a:rPr lang="en-US" sz="1400" dirty="0">
                <a:solidFill>
                  <a:srgbClr val="000000"/>
                </a:solidFill>
                <a:latin typeface="Calibri" panose="020F0502020204030204" pitchFamily="34" charset="0"/>
              </a:rPr>
              <a:t>set </a:t>
            </a:r>
            <a:r>
              <a:rPr lang="en-US" sz="1400" dirty="0" err="1">
                <a:solidFill>
                  <a:srgbClr val="000000"/>
                </a:solidFill>
                <a:latin typeface="Calibri" panose="020F0502020204030204" pitchFamily="34" charset="0"/>
              </a:rPr>
              <a:t>voltagebases</a:t>
            </a:r>
            <a:r>
              <a:rPr lang="en-US" sz="1400" dirty="0">
                <a:solidFill>
                  <a:srgbClr val="000000"/>
                </a:solidFill>
                <a:latin typeface="Calibri" panose="020F0502020204030204" pitchFamily="34" charset="0"/>
              </a:rPr>
              <a:t>=(115 12.47 .48)</a:t>
            </a:r>
          </a:p>
          <a:p>
            <a:pPr lvl="0">
              <a:defRPr/>
            </a:pPr>
            <a:r>
              <a:rPr lang="en-US" sz="1400" dirty="0">
                <a:solidFill>
                  <a:srgbClr val="000000"/>
                </a:solidFill>
                <a:latin typeface="Calibri" panose="020F0502020204030204" pitchFamily="34" charset="0"/>
              </a:rPr>
              <a:t>calcv</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Tree>
    <p:extLst>
      <p:ext uri="{BB962C8B-B14F-4D97-AF65-F5344CB8AC3E}">
        <p14:creationId xmlns:p14="http://schemas.microsoft.com/office/powerpoint/2010/main" val="249762357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13830"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315200" cy="584775"/>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Edit "</a:t>
            </a:r>
            <a:r>
              <a:rPr lang="en-US" sz="1600" dirty="0" err="1">
                <a:solidFill>
                  <a:srgbClr val="000000"/>
                </a:solidFill>
                <a:latin typeface="Calibri" panose="020F0502020204030204" pitchFamily="34" charset="0"/>
              </a:rPr>
              <a:t>Vsource.source</a:t>
            </a:r>
            <a:r>
              <a:rPr lang="en-US" sz="1600" dirty="0">
                <a:solidFill>
                  <a:srgbClr val="000000"/>
                </a:solidFill>
                <a:latin typeface="Calibri" panose="020F0502020204030204" pitchFamily="34" charset="0"/>
              </a:rPr>
              <a:t>" bus1=</a:t>
            </a:r>
            <a:r>
              <a:rPr lang="en-US" sz="1600" dirty="0" err="1">
                <a:solidFill>
                  <a:srgbClr val="000000"/>
                </a:solidFill>
                <a:latin typeface="Calibri" panose="020F0502020204030204" pitchFamily="34" charset="0"/>
              </a:rPr>
              <a:t>Bx</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basekv</a:t>
            </a:r>
            <a:r>
              <a:rPr lang="en-US" sz="1600" dirty="0">
                <a:solidFill>
                  <a:srgbClr val="000000"/>
                </a:solidFill>
                <a:latin typeface="Calibri" panose="020F0502020204030204" pitchFamily="34" charset="0"/>
              </a:rPr>
              <a:t>=115 </a:t>
            </a:r>
            <a:r>
              <a:rPr lang="en-US" sz="1600" dirty="0" err="1">
                <a:solidFill>
                  <a:srgbClr val="000000"/>
                </a:solidFill>
                <a:latin typeface="Calibri" panose="020F0502020204030204" pitchFamily="34" charset="0"/>
              </a:rPr>
              <a:t>pu</a:t>
            </a:r>
            <a:r>
              <a:rPr lang="en-US" sz="1600" dirty="0">
                <a:solidFill>
                  <a:srgbClr val="000000"/>
                </a:solidFill>
                <a:latin typeface="Calibri" panose="020F0502020204030204" pitchFamily="34" charset="0"/>
              </a:rPr>
              <a:t>=1.0475 angle=0 frequency=60 phases=3 MVAsc3=20000 MVAsc1=21000 x1r1=4 x0r0=3</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063562"/>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0" name="Title 1"/>
          <p:cNvSpPr txBox="1">
            <a:spLocks/>
          </p:cNvSpPr>
          <p:nvPr/>
        </p:nvSpPr>
        <p:spPr bwMode="auto">
          <a:xfrm>
            <a:off x="599787" y="2362200"/>
            <a:ext cx="4495800" cy="4644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Edit</a:t>
            </a:r>
          </a:p>
        </p:txBody>
      </p:sp>
      <p:sp>
        <p:nvSpPr>
          <p:cNvPr id="11" name="TextBox 10"/>
          <p:cNvSpPr txBox="1"/>
          <p:nvPr/>
        </p:nvSpPr>
        <p:spPr>
          <a:xfrm>
            <a:off x="914400" y="2754868"/>
            <a:ext cx="8077200" cy="369332"/>
          </a:xfrm>
          <a:prstGeom prst="rect">
            <a:avLst/>
          </a:prstGeom>
          <a:noFill/>
        </p:spPr>
        <p:txBody>
          <a:bodyPr wrap="square" rtlCol="0">
            <a:spAutoFit/>
          </a:bodyPr>
          <a:lstStyle/>
          <a:p>
            <a:pPr lvl="0" algn="just"/>
            <a:r>
              <a:rPr lang="en-US" sz="1800" dirty="0"/>
              <a:t>Edits the object specified. In this case, the </a:t>
            </a:r>
            <a:r>
              <a:rPr lang="en-US" sz="1800" dirty="0" err="1"/>
              <a:t>Vsource</a:t>
            </a:r>
            <a:r>
              <a:rPr lang="en-US" sz="1800" dirty="0"/>
              <a:t> object named source is edited.</a:t>
            </a:r>
            <a:endParaRPr lang="en-US" sz="900" baseline="30000" dirty="0"/>
          </a:p>
        </p:txBody>
      </p:sp>
      <p:sp>
        <p:nvSpPr>
          <p:cNvPr id="12" name="Title 1"/>
          <p:cNvSpPr txBox="1">
            <a:spLocks/>
          </p:cNvSpPr>
          <p:nvPr/>
        </p:nvSpPr>
        <p:spPr bwMode="auto">
          <a:xfrm>
            <a:off x="626609" y="2948829"/>
            <a:ext cx="6785919" cy="557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a:latin typeface="Times New Roman" panose="02020603050405020304" pitchFamily="18" charset="0"/>
                <a:cs typeface="Times New Roman" panose="02020603050405020304" pitchFamily="18" charset="0"/>
              </a:rPr>
              <a:t>bus1</a:t>
            </a:r>
          </a:p>
        </p:txBody>
      </p:sp>
      <p:sp>
        <p:nvSpPr>
          <p:cNvPr id="13" name="TextBox 12"/>
          <p:cNvSpPr txBox="1"/>
          <p:nvPr/>
        </p:nvSpPr>
        <p:spPr>
          <a:xfrm>
            <a:off x="914400" y="3383554"/>
            <a:ext cx="6332838" cy="369332"/>
          </a:xfrm>
          <a:prstGeom prst="rect">
            <a:avLst/>
          </a:prstGeom>
          <a:noFill/>
        </p:spPr>
        <p:txBody>
          <a:bodyPr wrap="square" rtlCol="0">
            <a:spAutoFit/>
          </a:bodyPr>
          <a:lstStyle/>
          <a:p>
            <a:pPr lvl="0" algn="just"/>
            <a:r>
              <a:rPr lang="en-US" sz="1800" dirty="0"/>
              <a:t>Specifies the bus to which </a:t>
            </a:r>
            <a:r>
              <a:rPr lang="en-US" sz="1800" dirty="0" err="1"/>
              <a:t>Vsource</a:t>
            </a:r>
            <a:r>
              <a:rPr lang="en-US" sz="1800" dirty="0"/>
              <a:t> is connected.</a:t>
            </a:r>
          </a:p>
        </p:txBody>
      </p:sp>
      <p:sp>
        <p:nvSpPr>
          <p:cNvPr id="14" name="Title 1"/>
          <p:cNvSpPr txBox="1">
            <a:spLocks/>
          </p:cNvSpPr>
          <p:nvPr/>
        </p:nvSpPr>
        <p:spPr bwMode="auto">
          <a:xfrm>
            <a:off x="626609" y="3607076"/>
            <a:ext cx="6785919" cy="5952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err="1">
                <a:latin typeface="Times New Roman" panose="02020603050405020304" pitchFamily="18" charset="0"/>
                <a:cs typeface="Times New Roman" panose="02020603050405020304" pitchFamily="18" charset="0"/>
              </a:rPr>
              <a:t>basekv</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14400" y="4093682"/>
            <a:ext cx="7056738" cy="369332"/>
          </a:xfrm>
          <a:prstGeom prst="rect">
            <a:avLst/>
          </a:prstGeom>
          <a:noFill/>
        </p:spPr>
        <p:txBody>
          <a:bodyPr wrap="square" rtlCol="0">
            <a:spAutoFit/>
          </a:bodyPr>
          <a:lstStyle/>
          <a:p>
            <a:pPr lvl="0" algn="just"/>
            <a:r>
              <a:rPr lang="en-US" sz="1800" dirty="0"/>
              <a:t>Specifies Base or rated Line‐to‐line kV of </a:t>
            </a:r>
            <a:r>
              <a:rPr lang="en-US" sz="1800" dirty="0" err="1"/>
              <a:t>Vsource</a:t>
            </a:r>
            <a:r>
              <a:rPr lang="en-US" sz="1800" dirty="0"/>
              <a:t>.</a:t>
            </a:r>
          </a:p>
        </p:txBody>
      </p:sp>
      <p:sp>
        <p:nvSpPr>
          <p:cNvPr id="19" name="Title 1"/>
          <p:cNvSpPr txBox="1">
            <a:spLocks/>
          </p:cNvSpPr>
          <p:nvPr/>
        </p:nvSpPr>
        <p:spPr bwMode="auto">
          <a:xfrm>
            <a:off x="626609" y="4267200"/>
            <a:ext cx="6785919" cy="5952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err="1">
                <a:latin typeface="Times New Roman" panose="02020603050405020304" pitchFamily="18" charset="0"/>
                <a:cs typeface="Times New Roman" panose="02020603050405020304" pitchFamily="18" charset="0"/>
              </a:rPr>
              <a:t>pu</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11352" y="4687669"/>
            <a:ext cx="7775448" cy="646331"/>
          </a:xfrm>
          <a:prstGeom prst="rect">
            <a:avLst/>
          </a:prstGeom>
          <a:noFill/>
        </p:spPr>
        <p:txBody>
          <a:bodyPr wrap="square" rtlCol="0">
            <a:spAutoFit/>
          </a:bodyPr>
          <a:lstStyle/>
          <a:p>
            <a:pPr lvl="0" algn="just"/>
            <a:r>
              <a:rPr lang="en-US" sz="1800" dirty="0"/>
              <a:t>Specifies the actual per unit at which the source is operating. It is assumed balanced for all phases.</a:t>
            </a:r>
          </a:p>
        </p:txBody>
      </p:sp>
      <p:sp>
        <p:nvSpPr>
          <p:cNvPr id="21" name="Title 1"/>
          <p:cNvSpPr txBox="1">
            <a:spLocks/>
          </p:cNvSpPr>
          <p:nvPr/>
        </p:nvSpPr>
        <p:spPr bwMode="auto">
          <a:xfrm>
            <a:off x="637582" y="5326798"/>
            <a:ext cx="4495800" cy="4644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Angle</a:t>
            </a:r>
          </a:p>
        </p:txBody>
      </p:sp>
      <p:sp>
        <p:nvSpPr>
          <p:cNvPr id="22" name="TextBox 21"/>
          <p:cNvSpPr txBox="1"/>
          <p:nvPr/>
        </p:nvSpPr>
        <p:spPr>
          <a:xfrm>
            <a:off x="911352" y="5726668"/>
            <a:ext cx="6900219" cy="369332"/>
          </a:xfrm>
          <a:prstGeom prst="rect">
            <a:avLst/>
          </a:prstGeom>
          <a:noFill/>
        </p:spPr>
        <p:txBody>
          <a:bodyPr wrap="square" rtlCol="0">
            <a:spAutoFit/>
          </a:bodyPr>
          <a:lstStyle/>
          <a:p>
            <a:pPr lvl="0" algn="just"/>
            <a:r>
              <a:rPr lang="en-US" sz="1800" dirty="0"/>
              <a:t>Specifies Base angle, in degrees, of the first phase.</a:t>
            </a:r>
          </a:p>
        </p:txBody>
      </p:sp>
    </p:spTree>
    <p:extLst>
      <p:ext uri="{BB962C8B-B14F-4D97-AF65-F5344CB8AC3E}">
        <p14:creationId xmlns:p14="http://schemas.microsoft.com/office/powerpoint/2010/main" val="24858512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13830"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Vsource.dss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3152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Edit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Vsource.source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bus1=</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=1.0475 angle=0 frequency=60 phases=3 MVAsc3=20000 MVAsc1=21000 x1r1=4 x0r0=3</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063562"/>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3" name="Title 1"/>
          <p:cNvSpPr txBox="1">
            <a:spLocks/>
          </p:cNvSpPr>
          <p:nvPr/>
        </p:nvSpPr>
        <p:spPr bwMode="auto">
          <a:xfrm>
            <a:off x="578300" y="2296273"/>
            <a:ext cx="6785919" cy="557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a:latin typeface="Times New Roman" panose="02020603050405020304" pitchFamily="18" charset="0"/>
                <a:cs typeface="Times New Roman" panose="02020603050405020304" pitchFamily="18" charset="0"/>
              </a:rPr>
              <a:t>frequency</a:t>
            </a:r>
          </a:p>
        </p:txBody>
      </p:sp>
      <p:sp>
        <p:nvSpPr>
          <p:cNvPr id="24" name="TextBox 23"/>
          <p:cNvSpPr txBox="1"/>
          <p:nvPr/>
        </p:nvSpPr>
        <p:spPr>
          <a:xfrm>
            <a:off x="1066800" y="2678668"/>
            <a:ext cx="6332838" cy="369332"/>
          </a:xfrm>
          <a:prstGeom prst="rect">
            <a:avLst/>
          </a:prstGeom>
          <a:noFill/>
        </p:spPr>
        <p:txBody>
          <a:bodyPr wrap="square" rtlCol="0">
            <a:spAutoFit/>
          </a:bodyPr>
          <a:lstStyle/>
          <a:p>
            <a:pPr lvl="0" algn="just"/>
            <a:r>
              <a:rPr lang="en-US" sz="1800" dirty="0"/>
              <a:t>Specifies the frequency of the source.</a:t>
            </a:r>
          </a:p>
        </p:txBody>
      </p:sp>
      <p:sp>
        <p:nvSpPr>
          <p:cNvPr id="25" name="Title 1"/>
          <p:cNvSpPr txBox="1">
            <a:spLocks/>
          </p:cNvSpPr>
          <p:nvPr/>
        </p:nvSpPr>
        <p:spPr bwMode="auto">
          <a:xfrm>
            <a:off x="613719" y="2895600"/>
            <a:ext cx="6785919" cy="5952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a:latin typeface="Times New Roman" panose="02020603050405020304" pitchFamily="18" charset="0"/>
                <a:cs typeface="Times New Roman" panose="02020603050405020304" pitchFamily="18" charset="0"/>
              </a:rPr>
              <a:t>phases</a:t>
            </a:r>
          </a:p>
        </p:txBody>
      </p:sp>
      <p:sp>
        <p:nvSpPr>
          <p:cNvPr id="26" name="TextBox 25"/>
          <p:cNvSpPr txBox="1"/>
          <p:nvPr/>
        </p:nvSpPr>
        <p:spPr>
          <a:xfrm>
            <a:off x="1066800" y="3288268"/>
            <a:ext cx="7056738" cy="369332"/>
          </a:xfrm>
          <a:prstGeom prst="rect">
            <a:avLst/>
          </a:prstGeom>
          <a:noFill/>
        </p:spPr>
        <p:txBody>
          <a:bodyPr wrap="square" rtlCol="0">
            <a:spAutoFit/>
          </a:bodyPr>
          <a:lstStyle/>
          <a:p>
            <a:pPr lvl="0" algn="just"/>
            <a:r>
              <a:rPr lang="en-US" sz="1800" dirty="0"/>
              <a:t>Specifies the number of phases. Default = 3.0.</a:t>
            </a:r>
          </a:p>
        </p:txBody>
      </p:sp>
      <p:sp>
        <p:nvSpPr>
          <p:cNvPr id="27" name="Title 1"/>
          <p:cNvSpPr txBox="1">
            <a:spLocks/>
          </p:cNvSpPr>
          <p:nvPr/>
        </p:nvSpPr>
        <p:spPr bwMode="auto">
          <a:xfrm>
            <a:off x="588814" y="3519531"/>
            <a:ext cx="6785919" cy="5952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a:latin typeface="Times New Roman" panose="02020603050405020304" pitchFamily="18" charset="0"/>
                <a:cs typeface="Times New Roman" panose="02020603050405020304" pitchFamily="18" charset="0"/>
              </a:rPr>
              <a:t>MVAsc3</a:t>
            </a:r>
          </a:p>
        </p:txBody>
      </p:sp>
      <p:sp>
        <p:nvSpPr>
          <p:cNvPr id="28" name="TextBox 27"/>
          <p:cNvSpPr txBox="1"/>
          <p:nvPr/>
        </p:nvSpPr>
        <p:spPr>
          <a:xfrm>
            <a:off x="1066800" y="3897868"/>
            <a:ext cx="7056738" cy="369332"/>
          </a:xfrm>
          <a:prstGeom prst="rect">
            <a:avLst/>
          </a:prstGeom>
          <a:noFill/>
        </p:spPr>
        <p:txBody>
          <a:bodyPr wrap="square" rtlCol="0">
            <a:spAutoFit/>
          </a:bodyPr>
          <a:lstStyle/>
          <a:p>
            <a:pPr lvl="0" algn="just"/>
            <a:r>
              <a:rPr lang="en-US" sz="1800" dirty="0"/>
              <a:t>Specifies the 3‐phase short circuit MVA.</a:t>
            </a:r>
          </a:p>
        </p:txBody>
      </p:sp>
      <p:sp>
        <p:nvSpPr>
          <p:cNvPr id="29" name="Title 1"/>
          <p:cNvSpPr txBox="1">
            <a:spLocks/>
          </p:cNvSpPr>
          <p:nvPr/>
        </p:nvSpPr>
        <p:spPr bwMode="auto">
          <a:xfrm>
            <a:off x="578913" y="4191000"/>
            <a:ext cx="4495800" cy="4644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MVAsc1</a:t>
            </a:r>
          </a:p>
        </p:txBody>
      </p:sp>
      <p:sp>
        <p:nvSpPr>
          <p:cNvPr id="30" name="TextBox 29"/>
          <p:cNvSpPr txBox="1"/>
          <p:nvPr/>
        </p:nvSpPr>
        <p:spPr>
          <a:xfrm>
            <a:off x="1041197" y="4572000"/>
            <a:ext cx="6900219" cy="369332"/>
          </a:xfrm>
          <a:prstGeom prst="rect">
            <a:avLst/>
          </a:prstGeom>
          <a:noFill/>
        </p:spPr>
        <p:txBody>
          <a:bodyPr wrap="square" rtlCol="0">
            <a:spAutoFit/>
          </a:bodyPr>
          <a:lstStyle/>
          <a:p>
            <a:pPr lvl="0" algn="just"/>
            <a:r>
              <a:rPr lang="en-US" sz="1800" dirty="0"/>
              <a:t>Specifies the 1‐phase short circuit MVA.</a:t>
            </a:r>
          </a:p>
        </p:txBody>
      </p:sp>
      <p:sp>
        <p:nvSpPr>
          <p:cNvPr id="31" name="Title 1"/>
          <p:cNvSpPr txBox="1">
            <a:spLocks/>
          </p:cNvSpPr>
          <p:nvPr/>
        </p:nvSpPr>
        <p:spPr bwMode="auto">
          <a:xfrm>
            <a:off x="613719" y="4800600"/>
            <a:ext cx="6785919" cy="557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a:latin typeface="Times New Roman" panose="02020603050405020304" pitchFamily="18" charset="0"/>
                <a:cs typeface="Times New Roman" panose="02020603050405020304" pitchFamily="18" charset="0"/>
              </a:rPr>
              <a:t>x1r1</a:t>
            </a:r>
          </a:p>
        </p:txBody>
      </p:sp>
      <p:sp>
        <p:nvSpPr>
          <p:cNvPr id="32" name="TextBox 31"/>
          <p:cNvSpPr txBox="1"/>
          <p:nvPr/>
        </p:nvSpPr>
        <p:spPr>
          <a:xfrm>
            <a:off x="1064971" y="5181600"/>
            <a:ext cx="6332838" cy="369332"/>
          </a:xfrm>
          <a:prstGeom prst="rect">
            <a:avLst/>
          </a:prstGeom>
          <a:noFill/>
        </p:spPr>
        <p:txBody>
          <a:bodyPr wrap="square" rtlCol="0">
            <a:spAutoFit/>
          </a:bodyPr>
          <a:lstStyle/>
          <a:p>
            <a:pPr lvl="0" algn="just"/>
            <a:r>
              <a:rPr lang="en-US" sz="1800" dirty="0"/>
              <a:t>Specifies the ratio of X1/R1. Default = 4.0.</a:t>
            </a:r>
          </a:p>
        </p:txBody>
      </p:sp>
      <p:sp>
        <p:nvSpPr>
          <p:cNvPr id="33" name="Title 1"/>
          <p:cNvSpPr txBox="1">
            <a:spLocks/>
          </p:cNvSpPr>
          <p:nvPr/>
        </p:nvSpPr>
        <p:spPr bwMode="auto">
          <a:xfrm>
            <a:off x="605481" y="5410200"/>
            <a:ext cx="6785919" cy="557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dirty="0">
                <a:latin typeface="Times New Roman" panose="02020603050405020304" pitchFamily="18" charset="0"/>
                <a:cs typeface="Times New Roman" panose="02020603050405020304" pitchFamily="18" charset="0"/>
              </a:rPr>
              <a:t>x0r0</a:t>
            </a:r>
          </a:p>
        </p:txBody>
      </p:sp>
      <p:sp>
        <p:nvSpPr>
          <p:cNvPr id="34" name="TextBox 33"/>
          <p:cNvSpPr txBox="1"/>
          <p:nvPr/>
        </p:nvSpPr>
        <p:spPr>
          <a:xfrm>
            <a:off x="1064971" y="5791200"/>
            <a:ext cx="6332838" cy="369332"/>
          </a:xfrm>
          <a:prstGeom prst="rect">
            <a:avLst/>
          </a:prstGeom>
          <a:noFill/>
        </p:spPr>
        <p:txBody>
          <a:bodyPr wrap="square" rtlCol="0">
            <a:spAutoFit/>
          </a:bodyPr>
          <a:lstStyle/>
          <a:p>
            <a:pPr lvl="0" algn="just"/>
            <a:r>
              <a:rPr lang="en-US" sz="1800" dirty="0"/>
              <a:t>Specifies the ratio of X0/R0. Default = 3.0.</a:t>
            </a:r>
          </a:p>
        </p:txBody>
      </p:sp>
    </p:spTree>
    <p:extLst>
      <p:ext uri="{BB962C8B-B14F-4D97-AF65-F5344CB8AC3E}">
        <p14:creationId xmlns:p14="http://schemas.microsoft.com/office/powerpoint/2010/main" val="3777521291"/>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630848"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Linecode.dss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"LineCode.3x_336aa_1/0asn" </a:t>
            </a:r>
            <a:r>
              <a:rPr lang="en-US" sz="1600" dirty="0" err="1">
                <a:solidFill>
                  <a:srgbClr val="000000"/>
                </a:solidFill>
                <a:latin typeface="Calibri" panose="020F0502020204030204" pitchFamily="34" charset="0"/>
              </a:rPr>
              <a:t>nphases</a:t>
            </a:r>
            <a:r>
              <a:rPr lang="en-US" sz="1600" dirty="0">
                <a:solidFill>
                  <a:srgbClr val="000000"/>
                </a:solidFill>
                <a:latin typeface="Calibri" panose="020F0502020204030204" pitchFamily="34" charset="0"/>
              </a:rPr>
              <a:t>=3 </a:t>
            </a:r>
            <a:r>
              <a:rPr lang="en-US" sz="1600" dirty="0" err="1">
                <a:solidFill>
                  <a:srgbClr val="000000"/>
                </a:solidFill>
                <a:latin typeface="Calibri" panose="020F0502020204030204" pitchFamily="34" charset="0"/>
              </a:rPr>
              <a:t>baseFreq</a:t>
            </a:r>
            <a:r>
              <a:rPr lang="en-US" sz="1600" dirty="0">
                <a:solidFill>
                  <a:srgbClr val="000000"/>
                </a:solidFill>
                <a:latin typeface="Calibri" panose="020F0502020204030204" pitchFamily="34" charset="0"/>
              </a:rPr>
              <a:t>=60 </a:t>
            </a:r>
            <a:r>
              <a:rPr lang="en-US" sz="1600" dirty="0" err="1">
                <a:solidFill>
                  <a:srgbClr val="000000"/>
                </a:solidFill>
                <a:latin typeface="Calibri" panose="020F0502020204030204" pitchFamily="34" charset="0"/>
              </a:rPr>
              <a:t>normamps</a:t>
            </a:r>
            <a:r>
              <a:rPr lang="en-US" sz="1600" dirty="0">
                <a:solidFill>
                  <a:srgbClr val="000000"/>
                </a:solidFill>
                <a:latin typeface="Calibri" panose="020F0502020204030204" pitchFamily="34" charset="0"/>
              </a:rPr>
              <a:t>=396 </a:t>
            </a:r>
            <a:r>
              <a:rPr lang="en-US" sz="1600" dirty="0" err="1">
                <a:solidFill>
                  <a:srgbClr val="000000"/>
                </a:solidFill>
                <a:latin typeface="Calibri" panose="020F0502020204030204" pitchFamily="34" charset="0"/>
              </a:rPr>
              <a:t>emergamps</a:t>
            </a:r>
            <a:r>
              <a:rPr lang="en-US" sz="1600" dirty="0">
                <a:solidFill>
                  <a:srgbClr val="000000"/>
                </a:solidFill>
                <a:latin typeface="Calibri" panose="020F0502020204030204" pitchFamily="34" charset="0"/>
              </a:rPr>
              <a:t>=495 r1=0.05284 x1=0.12447 r0=0.14504 x0=0.41903 c1=3.30053 c0=1.43804 units=</a:t>
            </a:r>
            <a:r>
              <a:rPr lang="en-US" sz="1600" dirty="0" err="1">
                <a:solidFill>
                  <a:srgbClr val="000000"/>
                </a:solidFill>
                <a:latin typeface="Calibri" panose="020F0502020204030204" pitchFamily="34" charset="0"/>
              </a:rPr>
              <a:t>kft</a:t>
            </a:r>
            <a:endParaRPr lang="en-US" sz="1600" dirty="0">
              <a:solidFill>
                <a:srgbClr val="000000"/>
              </a:solidFill>
              <a:latin typeface="Calibri" panose="020F0502020204030204" pitchFamily="34" charset="0"/>
            </a:endParaRPr>
          </a:p>
          <a:p>
            <a:pPr lvl="0">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2" name="Title 1"/>
          <p:cNvSpPr txBox="1">
            <a:spLocks/>
          </p:cNvSpPr>
          <p:nvPr/>
        </p:nvSpPr>
        <p:spPr bwMode="auto">
          <a:xfrm>
            <a:off x="588814" y="2585411"/>
            <a:ext cx="5562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LineCode.3x_336aa_1/0asn</a:t>
            </a:r>
          </a:p>
        </p:txBody>
      </p:sp>
      <p:sp>
        <p:nvSpPr>
          <p:cNvPr id="35" name="TextBox 34"/>
          <p:cNvSpPr txBox="1"/>
          <p:nvPr/>
        </p:nvSpPr>
        <p:spPr>
          <a:xfrm>
            <a:off x="1029005" y="2990866"/>
            <a:ext cx="6332838" cy="369332"/>
          </a:xfrm>
          <a:prstGeom prst="rect">
            <a:avLst/>
          </a:prstGeom>
          <a:noFill/>
        </p:spPr>
        <p:txBody>
          <a:bodyPr wrap="square" rtlCol="0">
            <a:spAutoFit/>
          </a:bodyPr>
          <a:lstStyle/>
          <a:p>
            <a:pPr lvl="0" algn="just"/>
            <a:r>
              <a:rPr lang="en-US" sz="1800" dirty="0"/>
              <a:t>Defines a </a:t>
            </a:r>
            <a:r>
              <a:rPr lang="en-US" sz="1800" dirty="0" err="1"/>
              <a:t>linecode</a:t>
            </a:r>
            <a:r>
              <a:rPr lang="en-US" sz="1800" dirty="0"/>
              <a:t> object named 3x_336aa_1/0asn.</a:t>
            </a:r>
          </a:p>
        </p:txBody>
      </p:sp>
      <p:sp>
        <p:nvSpPr>
          <p:cNvPr id="36" name="Title 1"/>
          <p:cNvSpPr txBox="1">
            <a:spLocks/>
          </p:cNvSpPr>
          <p:nvPr/>
        </p:nvSpPr>
        <p:spPr bwMode="auto">
          <a:xfrm>
            <a:off x="596739" y="3215328"/>
            <a:ext cx="4495800" cy="479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nphases</a:t>
            </a:r>
            <a:endParaRPr lang="en-US" sz="2800" kern="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1066800" y="3599454"/>
            <a:ext cx="6332838" cy="369332"/>
          </a:xfrm>
          <a:prstGeom prst="rect">
            <a:avLst/>
          </a:prstGeom>
          <a:noFill/>
        </p:spPr>
        <p:txBody>
          <a:bodyPr wrap="square" rtlCol="0">
            <a:spAutoFit/>
          </a:bodyPr>
          <a:lstStyle/>
          <a:p>
            <a:pPr lvl="0" algn="just"/>
            <a:r>
              <a:rPr lang="en-US" sz="1800" dirty="0"/>
              <a:t>Specifies the number of phases. Default = 3.</a:t>
            </a:r>
          </a:p>
        </p:txBody>
      </p:sp>
      <p:sp>
        <p:nvSpPr>
          <p:cNvPr id="38" name="Title 1"/>
          <p:cNvSpPr txBox="1">
            <a:spLocks/>
          </p:cNvSpPr>
          <p:nvPr/>
        </p:nvSpPr>
        <p:spPr bwMode="auto">
          <a:xfrm>
            <a:off x="588814" y="3884531"/>
            <a:ext cx="4495800" cy="479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BaseFreq</a:t>
            </a:r>
            <a:endParaRPr lang="en-US" sz="2800" kern="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1029004" y="4323323"/>
            <a:ext cx="7810196" cy="646331"/>
          </a:xfrm>
          <a:prstGeom prst="rect">
            <a:avLst/>
          </a:prstGeom>
          <a:noFill/>
        </p:spPr>
        <p:txBody>
          <a:bodyPr wrap="square" rtlCol="0">
            <a:spAutoFit/>
          </a:bodyPr>
          <a:lstStyle/>
          <a:p>
            <a:pPr lvl="0" algn="just"/>
            <a:r>
              <a:rPr lang="en-US" sz="1800" dirty="0"/>
              <a:t>Specifies the Base Frequency at which the impedance values are specified. Default = 60.0 Hz. </a:t>
            </a:r>
          </a:p>
        </p:txBody>
      </p:sp>
      <p:sp>
        <p:nvSpPr>
          <p:cNvPr id="40" name="Title 1"/>
          <p:cNvSpPr txBox="1">
            <a:spLocks/>
          </p:cNvSpPr>
          <p:nvPr/>
        </p:nvSpPr>
        <p:spPr bwMode="auto">
          <a:xfrm>
            <a:off x="598568" y="4800600"/>
            <a:ext cx="4495800" cy="472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Normamps</a:t>
            </a:r>
            <a:endParaRPr lang="en-US" sz="2800" kern="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1029004" y="5193268"/>
            <a:ext cx="7205019" cy="369332"/>
          </a:xfrm>
          <a:prstGeom prst="rect">
            <a:avLst/>
          </a:prstGeom>
          <a:noFill/>
        </p:spPr>
        <p:txBody>
          <a:bodyPr wrap="square" rtlCol="0">
            <a:spAutoFit/>
          </a:bodyPr>
          <a:lstStyle/>
          <a:p>
            <a:pPr algn="just"/>
            <a:r>
              <a:rPr lang="en-US" sz="1800" dirty="0"/>
              <a:t>Specifies the normal ampacity, in amps. </a:t>
            </a:r>
          </a:p>
        </p:txBody>
      </p:sp>
      <p:sp>
        <p:nvSpPr>
          <p:cNvPr id="42" name="Title 1"/>
          <p:cNvSpPr txBox="1">
            <a:spLocks/>
          </p:cNvSpPr>
          <p:nvPr/>
        </p:nvSpPr>
        <p:spPr bwMode="auto">
          <a:xfrm>
            <a:off x="596739" y="5334000"/>
            <a:ext cx="4495800" cy="549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emergamps</a:t>
            </a:r>
            <a:endParaRPr lang="en-US" sz="2800" kern="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1029004" y="5715000"/>
            <a:ext cx="7205018" cy="369332"/>
          </a:xfrm>
          <a:prstGeom prst="rect">
            <a:avLst/>
          </a:prstGeom>
          <a:noFill/>
        </p:spPr>
        <p:txBody>
          <a:bodyPr wrap="square" rtlCol="0">
            <a:spAutoFit/>
          </a:bodyPr>
          <a:lstStyle/>
          <a:p>
            <a:pPr lvl="0" algn="just"/>
            <a:r>
              <a:rPr lang="en-US" sz="1800" dirty="0"/>
              <a:t>Specifies the emergency ampacity, in amps. </a:t>
            </a:r>
          </a:p>
        </p:txBody>
      </p:sp>
    </p:spTree>
    <p:extLst>
      <p:ext uri="{BB962C8B-B14F-4D97-AF65-F5344CB8AC3E}">
        <p14:creationId xmlns:p14="http://schemas.microsoft.com/office/powerpoint/2010/main" val="303564965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630848"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Linecode.dss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"LineCode.3x_336aa_1/0asn"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nphases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baseFreq</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normamps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=396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emergamps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=495 r1=0.05284 x1=0.12447 r0=0.14504 x0=0.41903 c1=3.30053 c0=1.43804 units=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kft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0" name="Title 1"/>
          <p:cNvSpPr txBox="1">
            <a:spLocks/>
          </p:cNvSpPr>
          <p:nvPr/>
        </p:nvSpPr>
        <p:spPr bwMode="auto">
          <a:xfrm>
            <a:off x="593081" y="2540407"/>
            <a:ext cx="4495800" cy="549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r1</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66800" y="2971800"/>
            <a:ext cx="7205018" cy="369332"/>
          </a:xfrm>
          <a:prstGeom prst="rect">
            <a:avLst/>
          </a:prstGeom>
          <a:noFill/>
        </p:spPr>
        <p:txBody>
          <a:bodyPr wrap="square" rtlCol="0">
            <a:spAutoFit/>
          </a:bodyPr>
          <a:lstStyle/>
          <a:p>
            <a:pPr lvl="0" algn="just"/>
            <a:r>
              <a:rPr lang="en-US" sz="1800" dirty="0"/>
              <a:t>Specifies the positive-sequence resistance, in ohms per unit length.</a:t>
            </a:r>
          </a:p>
        </p:txBody>
      </p:sp>
      <p:sp>
        <p:nvSpPr>
          <p:cNvPr id="23" name="Title 1"/>
          <p:cNvSpPr txBox="1">
            <a:spLocks/>
          </p:cNvSpPr>
          <p:nvPr/>
        </p:nvSpPr>
        <p:spPr bwMode="auto">
          <a:xfrm>
            <a:off x="583328" y="3372250"/>
            <a:ext cx="4495800" cy="361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x1</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66800" y="3669268"/>
            <a:ext cx="7205018" cy="369332"/>
          </a:xfrm>
          <a:prstGeom prst="rect">
            <a:avLst/>
          </a:prstGeom>
          <a:noFill/>
        </p:spPr>
        <p:txBody>
          <a:bodyPr wrap="square" rtlCol="0">
            <a:spAutoFit/>
          </a:bodyPr>
          <a:lstStyle/>
          <a:p>
            <a:pPr lvl="0" algn="just"/>
            <a:r>
              <a:rPr lang="en-US" sz="1800" dirty="0"/>
              <a:t>Specifies the positive-sequence reactance, in ohms per unit length. </a:t>
            </a:r>
          </a:p>
        </p:txBody>
      </p:sp>
      <p:sp>
        <p:nvSpPr>
          <p:cNvPr id="25" name="Title 1"/>
          <p:cNvSpPr txBox="1">
            <a:spLocks/>
          </p:cNvSpPr>
          <p:nvPr/>
        </p:nvSpPr>
        <p:spPr bwMode="auto">
          <a:xfrm>
            <a:off x="605273" y="4022824"/>
            <a:ext cx="4495800" cy="472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r0</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078992" y="4431268"/>
            <a:ext cx="7205019" cy="369332"/>
          </a:xfrm>
          <a:prstGeom prst="rect">
            <a:avLst/>
          </a:prstGeom>
          <a:noFill/>
        </p:spPr>
        <p:txBody>
          <a:bodyPr wrap="square" rtlCol="0">
            <a:spAutoFit/>
          </a:bodyPr>
          <a:lstStyle/>
          <a:p>
            <a:pPr algn="just"/>
            <a:r>
              <a:rPr lang="en-US" sz="1800" dirty="0"/>
              <a:t>Specifies the zero-sequence resistance, in ohms per unit length. </a:t>
            </a:r>
          </a:p>
        </p:txBody>
      </p:sp>
      <p:sp>
        <p:nvSpPr>
          <p:cNvPr id="27" name="Title 1"/>
          <p:cNvSpPr txBox="1">
            <a:spLocks/>
          </p:cNvSpPr>
          <p:nvPr/>
        </p:nvSpPr>
        <p:spPr bwMode="auto">
          <a:xfrm>
            <a:off x="583328" y="4659868"/>
            <a:ext cx="4495800" cy="549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x0</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88137" y="5193268"/>
            <a:ext cx="7205018" cy="369332"/>
          </a:xfrm>
          <a:prstGeom prst="rect">
            <a:avLst/>
          </a:prstGeom>
          <a:noFill/>
        </p:spPr>
        <p:txBody>
          <a:bodyPr wrap="square" rtlCol="0">
            <a:spAutoFit/>
          </a:bodyPr>
          <a:lstStyle/>
          <a:p>
            <a:pPr lvl="0" algn="just"/>
            <a:r>
              <a:rPr lang="en-US" sz="1800" dirty="0"/>
              <a:t>Specifies the zero-sequence reactance, in ohms per unit length. </a:t>
            </a:r>
          </a:p>
        </p:txBody>
      </p:sp>
    </p:spTree>
    <p:extLst>
      <p:ext uri="{BB962C8B-B14F-4D97-AF65-F5344CB8AC3E}">
        <p14:creationId xmlns:p14="http://schemas.microsoft.com/office/powerpoint/2010/main" val="269555295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630848"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Linecode.dss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"LineCode.3x_336aa_1/0asn"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nphases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baseFreq</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normamps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=396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emergamps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=495 r1=0.05284 x1=0.12447 r0=0.14504 x0=0.41903 c1=3.30053 c0=1.43804 units=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kft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9" name="Title 1"/>
          <p:cNvSpPr txBox="1">
            <a:spLocks/>
          </p:cNvSpPr>
          <p:nvPr/>
        </p:nvSpPr>
        <p:spPr bwMode="auto">
          <a:xfrm>
            <a:off x="588815" y="2665159"/>
            <a:ext cx="4495800" cy="549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c1</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30" name="TextBox 29"/>
          <p:cNvSpPr txBox="1"/>
          <p:nvPr/>
        </p:nvSpPr>
        <p:spPr>
          <a:xfrm>
            <a:off x="1088137" y="3046159"/>
            <a:ext cx="7205018"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rPr>
              <a:t>Specifies the p</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ositive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-sequence capacitance, in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nanofarads</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per unit length.</a:t>
            </a:r>
          </a:p>
        </p:txBody>
      </p:sp>
      <p:sp>
        <p:nvSpPr>
          <p:cNvPr id="31" name="Title 1"/>
          <p:cNvSpPr txBox="1">
            <a:spLocks/>
          </p:cNvSpPr>
          <p:nvPr/>
        </p:nvSpPr>
        <p:spPr bwMode="auto">
          <a:xfrm>
            <a:off x="583328" y="3274759"/>
            <a:ext cx="4495800" cy="549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c0</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32" name="TextBox 31"/>
          <p:cNvSpPr txBox="1"/>
          <p:nvPr/>
        </p:nvSpPr>
        <p:spPr>
          <a:xfrm>
            <a:off x="1079603" y="3669268"/>
            <a:ext cx="7205018"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the zero-sequence capacitance, in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nanofarads</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per unit length.</a:t>
            </a:r>
          </a:p>
        </p:txBody>
      </p:sp>
      <p:sp>
        <p:nvSpPr>
          <p:cNvPr id="22" name="Title 1"/>
          <p:cNvSpPr txBox="1">
            <a:spLocks/>
          </p:cNvSpPr>
          <p:nvPr/>
        </p:nvSpPr>
        <p:spPr bwMode="auto">
          <a:xfrm>
            <a:off x="594301" y="3930408"/>
            <a:ext cx="4495800" cy="549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units</a:t>
            </a:r>
            <a:endParaRPr lang="en-US" sz="2800" kern="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088137" y="4441845"/>
            <a:ext cx="7598663" cy="923330"/>
          </a:xfrm>
          <a:prstGeom prst="rect">
            <a:avLst/>
          </a:prstGeom>
          <a:noFill/>
        </p:spPr>
        <p:txBody>
          <a:bodyPr wrap="square" rtlCol="0">
            <a:spAutoFit/>
          </a:bodyPr>
          <a:lstStyle/>
          <a:p>
            <a:pPr lvl="0" algn="just"/>
            <a:r>
              <a:rPr lang="en-US" sz="1800" dirty="0"/>
              <a:t>Specifies the length units. If not specified, it is assumed that the units correspond to the length being used in the Line models. </a:t>
            </a:r>
          </a:p>
          <a:p>
            <a:pPr lvl="0" algn="just"/>
            <a:r>
              <a:rPr lang="en-US" sz="1800" dirty="0"/>
              <a:t>{mi | km | </a:t>
            </a:r>
            <a:r>
              <a:rPr lang="en-US" sz="1800" dirty="0" err="1"/>
              <a:t>kft</a:t>
            </a:r>
            <a:r>
              <a:rPr lang="en-US" sz="1800" dirty="0"/>
              <a:t> | m | </a:t>
            </a:r>
            <a:r>
              <a:rPr lang="en-US" sz="1800" dirty="0" err="1"/>
              <a:t>ft</a:t>
            </a:r>
            <a:r>
              <a:rPr lang="en-US" sz="1800" dirty="0"/>
              <a:t> | in | cm}.</a:t>
            </a:r>
          </a:p>
        </p:txBody>
      </p:sp>
    </p:spTree>
    <p:extLst>
      <p:ext uri="{BB962C8B-B14F-4D97-AF65-F5344CB8AC3E}">
        <p14:creationId xmlns:p14="http://schemas.microsoft.com/office/powerpoint/2010/main" val="3172274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26343" y="1601230"/>
            <a:ext cx="7300913" cy="2704548"/>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[2] Toolbar: provides direct access to many commonly used </a:t>
            </a:r>
            <a:r>
              <a:rPr lang="en-US" sz="1800" dirty="0" err="1">
                <a:solidFill>
                  <a:srgbClr val="000000"/>
                </a:solidFill>
              </a:rPr>
              <a:t>OpenDSS</a:t>
            </a:r>
            <a:r>
              <a:rPr lang="en-US" sz="1800" dirty="0">
                <a:solidFill>
                  <a:srgbClr val="000000"/>
                </a:solidFill>
              </a:rPr>
              <a:t> commands such as “Solve,” “Summary,” and “Do Command”. </a:t>
            </a:r>
          </a:p>
        </p:txBody>
      </p:sp>
      <p:sp>
        <p:nvSpPr>
          <p:cNvPr id="9" name="Rectangle 8"/>
          <p:cNvSpPr/>
          <p:nvPr/>
        </p:nvSpPr>
        <p:spPr bwMode="auto">
          <a:xfrm>
            <a:off x="1143001" y="1884342"/>
            <a:ext cx="1447800" cy="24925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3" name="Picture 12"/>
          <p:cNvPicPr>
            <a:picLocks noChangeAspect="1"/>
          </p:cNvPicPr>
          <p:nvPr/>
        </p:nvPicPr>
        <p:blipFill>
          <a:blip r:embed="rId4"/>
          <a:stretch>
            <a:fillRect/>
          </a:stretch>
        </p:blipFill>
        <p:spPr>
          <a:xfrm>
            <a:off x="1911660" y="4714760"/>
            <a:ext cx="5925826" cy="969348"/>
          </a:xfrm>
          <a:prstGeom prst="rect">
            <a:avLst/>
          </a:prstGeom>
        </p:spPr>
      </p:pic>
      <p:cxnSp>
        <p:nvCxnSpPr>
          <p:cNvPr id="15" name="Straight Arrow Connector 14"/>
          <p:cNvCxnSpPr/>
          <p:nvPr/>
        </p:nvCxnSpPr>
        <p:spPr bwMode="auto">
          <a:xfrm>
            <a:off x="1295400" y="2057400"/>
            <a:ext cx="616260" cy="251460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18" name="Straight Arrow Connector 17"/>
          <p:cNvCxnSpPr/>
          <p:nvPr/>
        </p:nvCxnSpPr>
        <p:spPr bwMode="auto">
          <a:xfrm>
            <a:off x="1686872" y="2090351"/>
            <a:ext cx="2732728" cy="2710249"/>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20" name="Straight Arrow Connector 19"/>
          <p:cNvCxnSpPr/>
          <p:nvPr/>
        </p:nvCxnSpPr>
        <p:spPr bwMode="auto">
          <a:xfrm>
            <a:off x="2438400" y="2090351"/>
            <a:ext cx="4462716" cy="2854712"/>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Tree>
    <p:extLst>
      <p:ext uri="{BB962C8B-B14F-4D97-AF65-F5344CB8AC3E}">
        <p14:creationId xmlns:p14="http://schemas.microsoft.com/office/powerpoint/2010/main" val="305344198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82000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Lodeshape.dss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584775"/>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"LoadShape.wind2400" </a:t>
            </a:r>
            <a:r>
              <a:rPr lang="en-US" sz="1600" dirty="0" err="1">
                <a:solidFill>
                  <a:srgbClr val="000000"/>
                </a:solidFill>
                <a:latin typeface="Calibri" panose="020F0502020204030204" pitchFamily="34" charset="0"/>
              </a:rPr>
              <a:t>npts</a:t>
            </a:r>
            <a:r>
              <a:rPr lang="en-US" sz="1600" dirty="0">
                <a:solidFill>
                  <a:srgbClr val="000000"/>
                </a:solidFill>
                <a:latin typeface="Calibri" panose="020F0502020204030204" pitchFamily="34" charset="0"/>
              </a:rPr>
              <a:t>=2501 interval=0.000277778 csvfile=WPWind2400.csv action=normalize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0382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595469" y="2322229"/>
            <a:ext cx="5715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"LoadShape.wind2400"</a:t>
            </a:r>
          </a:p>
        </p:txBody>
      </p:sp>
      <p:sp>
        <p:nvSpPr>
          <p:cNvPr id="19" name="TextBox 18"/>
          <p:cNvSpPr txBox="1"/>
          <p:nvPr/>
        </p:nvSpPr>
        <p:spPr>
          <a:xfrm>
            <a:off x="1123435" y="2766137"/>
            <a:ext cx="6332838" cy="369332"/>
          </a:xfrm>
          <a:prstGeom prst="rect">
            <a:avLst/>
          </a:prstGeom>
          <a:noFill/>
        </p:spPr>
        <p:txBody>
          <a:bodyPr wrap="square" rtlCol="0">
            <a:spAutoFit/>
          </a:bodyPr>
          <a:lstStyle/>
          <a:p>
            <a:pPr lvl="0" algn="just"/>
            <a:r>
              <a:rPr lang="en-US" sz="1800" dirty="0"/>
              <a:t>Defines a loadshape object named wind2400.</a:t>
            </a:r>
          </a:p>
        </p:txBody>
      </p:sp>
      <p:sp>
        <p:nvSpPr>
          <p:cNvPr id="20" name="Title 1"/>
          <p:cNvSpPr txBox="1">
            <a:spLocks/>
          </p:cNvSpPr>
          <p:nvPr/>
        </p:nvSpPr>
        <p:spPr bwMode="auto">
          <a:xfrm>
            <a:off x="595469" y="3706541"/>
            <a:ext cx="4495800" cy="5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interval</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69889" y="4149426"/>
            <a:ext cx="7616911" cy="646331"/>
          </a:xfrm>
          <a:prstGeom prst="rect">
            <a:avLst/>
          </a:prstGeom>
          <a:noFill/>
        </p:spPr>
        <p:txBody>
          <a:bodyPr wrap="square" rtlCol="0">
            <a:spAutoFit/>
          </a:bodyPr>
          <a:lstStyle/>
          <a:p>
            <a:pPr lvl="0" algn="just"/>
            <a:r>
              <a:rPr lang="en-US" sz="1800" dirty="0"/>
              <a:t>Specifies the time interval of the data, in Hr. Default=1.0. If the load shape has non‐uniformly spaced points, specify the interval as 0.0.</a:t>
            </a:r>
          </a:p>
        </p:txBody>
      </p:sp>
      <p:sp>
        <p:nvSpPr>
          <p:cNvPr id="23" name="Title 1"/>
          <p:cNvSpPr txBox="1">
            <a:spLocks/>
          </p:cNvSpPr>
          <p:nvPr/>
        </p:nvSpPr>
        <p:spPr bwMode="auto">
          <a:xfrm>
            <a:off x="622952" y="2966277"/>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solidFill>
                  <a:srgbClr val="C00000"/>
                </a:solidFill>
                <a:latin typeface="Times New Roman" panose="02020603050405020304" pitchFamily="18" charset="0"/>
                <a:cs typeface="Times New Roman" panose="02020603050405020304" pitchFamily="18" charset="0"/>
              </a:rPr>
              <a:t>Npts</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123435" y="3470450"/>
            <a:ext cx="6858000" cy="369332"/>
          </a:xfrm>
          <a:prstGeom prst="rect">
            <a:avLst/>
          </a:prstGeom>
          <a:noFill/>
        </p:spPr>
        <p:txBody>
          <a:bodyPr wrap="square" rtlCol="0">
            <a:spAutoFit/>
          </a:bodyPr>
          <a:lstStyle/>
          <a:p>
            <a:pPr lvl="0" algn="just"/>
            <a:r>
              <a:rPr lang="en-US" sz="1800" dirty="0"/>
              <a:t>Specifies the number of points to expect when defining the curve.</a:t>
            </a:r>
          </a:p>
        </p:txBody>
      </p:sp>
      <p:sp>
        <p:nvSpPr>
          <p:cNvPr id="25" name="Title 1"/>
          <p:cNvSpPr txBox="1">
            <a:spLocks/>
          </p:cNvSpPr>
          <p:nvPr/>
        </p:nvSpPr>
        <p:spPr bwMode="auto">
          <a:xfrm>
            <a:off x="622952" y="4687291"/>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solidFill>
                  <a:srgbClr val="C00000"/>
                </a:solidFill>
                <a:latin typeface="Times New Roman" panose="02020603050405020304" pitchFamily="18" charset="0"/>
                <a:cs typeface="Times New Roman" panose="02020603050405020304" pitchFamily="18" charset="0"/>
              </a:rPr>
              <a:t>csvfile</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066800" y="5232866"/>
            <a:ext cx="7487165" cy="646331"/>
          </a:xfrm>
          <a:prstGeom prst="rect">
            <a:avLst/>
          </a:prstGeom>
          <a:noFill/>
        </p:spPr>
        <p:txBody>
          <a:bodyPr wrap="square" rtlCol="0">
            <a:spAutoFit/>
          </a:bodyPr>
          <a:lstStyle/>
          <a:p>
            <a:pPr lvl="0" algn="just"/>
            <a:r>
              <a:rPr lang="en-US" sz="1800" dirty="0"/>
              <a:t>Specifies the name of a CSV file containing active power load shape data, one interval to a line. </a:t>
            </a:r>
          </a:p>
        </p:txBody>
      </p:sp>
    </p:spTree>
    <p:extLst>
      <p:ext uri="{BB962C8B-B14F-4D97-AF65-F5344CB8AC3E}">
        <p14:creationId xmlns:p14="http://schemas.microsoft.com/office/powerpoint/2010/main" val="288560838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82000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Lodeshape.dss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"LoadShape.wind2400"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npts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=2501 interval=0.000277778 csvfile=WPWind2400.csv action=normalize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0382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2" name="Title 1"/>
          <p:cNvSpPr txBox="1">
            <a:spLocks/>
          </p:cNvSpPr>
          <p:nvPr/>
        </p:nvSpPr>
        <p:spPr bwMode="auto">
          <a:xfrm>
            <a:off x="588814" y="2362200"/>
            <a:ext cx="4343400" cy="475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solidFill>
                  <a:srgbClr val="C00000"/>
                </a:solidFill>
                <a:latin typeface="Times New Roman" panose="02020603050405020304" pitchFamily="18" charset="0"/>
                <a:cs typeface="Times New Roman" panose="02020603050405020304" pitchFamily="18" charset="0"/>
              </a:rPr>
              <a:t>action</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990600" y="2789872"/>
            <a:ext cx="7620000" cy="923330"/>
          </a:xfrm>
          <a:prstGeom prst="rect">
            <a:avLst/>
          </a:prstGeom>
          <a:noFill/>
        </p:spPr>
        <p:txBody>
          <a:bodyPr wrap="square" rtlCol="0">
            <a:spAutoFit/>
          </a:bodyPr>
          <a:lstStyle/>
          <a:p>
            <a:pPr lvl="0" algn="just"/>
            <a:r>
              <a:rPr lang="en-US" sz="1800" dirty="0"/>
              <a:t>{</a:t>
            </a:r>
            <a:r>
              <a:rPr lang="en-US" sz="1800" b="1" dirty="0"/>
              <a:t>Normalize</a:t>
            </a:r>
            <a:r>
              <a:rPr lang="en-US" sz="1800" dirty="0"/>
              <a:t> | </a:t>
            </a:r>
            <a:r>
              <a:rPr lang="en-US" sz="1800" b="1" dirty="0" err="1"/>
              <a:t>DblSave</a:t>
            </a:r>
            <a:r>
              <a:rPr lang="en-US" sz="1800" dirty="0"/>
              <a:t> | </a:t>
            </a:r>
            <a:r>
              <a:rPr lang="en-US" sz="1800" b="1" dirty="0" err="1"/>
              <a:t>SngSave</a:t>
            </a:r>
            <a:r>
              <a:rPr lang="en-US" sz="1800" dirty="0"/>
              <a:t>} After defining load curve data,  setting </a:t>
            </a:r>
            <a:r>
              <a:rPr lang="en-US" sz="1800" b="1" dirty="0"/>
              <a:t>action=normalize</a:t>
            </a:r>
            <a:r>
              <a:rPr lang="en-US" sz="1800" dirty="0"/>
              <a:t> will modify the multipliers, so that the peak is 1.0. The mean and std deviation are recomputed. </a:t>
            </a:r>
          </a:p>
        </p:txBody>
      </p:sp>
      <p:sp>
        <p:nvSpPr>
          <p:cNvPr id="28" name="Title 1"/>
          <p:cNvSpPr txBox="1">
            <a:spLocks/>
          </p:cNvSpPr>
          <p:nvPr/>
        </p:nvSpPr>
        <p:spPr bwMode="auto">
          <a:xfrm>
            <a:off x="588814" y="3581400"/>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solidFill>
                  <a:srgbClr val="C00000"/>
                </a:solidFill>
                <a:latin typeface="Times New Roman" panose="02020603050405020304" pitchFamily="18" charset="0"/>
                <a:cs typeface="Times New Roman" panose="02020603050405020304" pitchFamily="18" charset="0"/>
              </a:rPr>
              <a:t>mean</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990600" y="4114800"/>
            <a:ext cx="6705600" cy="369332"/>
          </a:xfrm>
          <a:prstGeom prst="rect">
            <a:avLst/>
          </a:prstGeom>
          <a:noFill/>
        </p:spPr>
        <p:txBody>
          <a:bodyPr wrap="square" rtlCol="0">
            <a:spAutoFit/>
          </a:bodyPr>
          <a:lstStyle/>
          <a:p>
            <a:pPr lvl="0" algn="just"/>
            <a:r>
              <a:rPr lang="en-US" sz="1800" dirty="0"/>
              <a:t>Specifies the mean of the multiplier array. </a:t>
            </a:r>
            <a:endParaRPr lang="en-US" sz="1600" b="1" dirty="0">
              <a:latin typeface="Courier New" panose="02070309020205020404" pitchFamily="49" charset="0"/>
              <a:cs typeface="Courier New" panose="02070309020205020404" pitchFamily="49" charset="0"/>
            </a:endParaRPr>
          </a:p>
        </p:txBody>
      </p:sp>
      <p:sp>
        <p:nvSpPr>
          <p:cNvPr id="30" name="Title 1"/>
          <p:cNvSpPr txBox="1">
            <a:spLocks/>
          </p:cNvSpPr>
          <p:nvPr/>
        </p:nvSpPr>
        <p:spPr bwMode="auto">
          <a:xfrm>
            <a:off x="588814" y="4345827"/>
            <a:ext cx="4343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solidFill>
                  <a:srgbClr val="C00000"/>
                </a:solidFill>
                <a:latin typeface="Times New Roman" panose="02020603050405020304" pitchFamily="18" charset="0"/>
                <a:cs typeface="Times New Roman" panose="02020603050405020304" pitchFamily="18" charset="0"/>
              </a:rPr>
              <a:t>stddev</a:t>
            </a:r>
            <a:endParaRPr lang="en-US" sz="2000" kern="0" dirty="0">
              <a:solidFill>
                <a:srgbClr val="C0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990600" y="4888468"/>
            <a:ext cx="6858000" cy="369332"/>
          </a:xfrm>
          <a:prstGeom prst="rect">
            <a:avLst/>
          </a:prstGeom>
          <a:noFill/>
        </p:spPr>
        <p:txBody>
          <a:bodyPr wrap="square" rtlCol="0">
            <a:spAutoFit/>
          </a:bodyPr>
          <a:lstStyle/>
          <a:p>
            <a:pPr lvl="0" algn="just"/>
            <a:r>
              <a:rPr lang="en-US" sz="1800" dirty="0"/>
              <a:t>Specifies the standard deviation of the multiplier array. </a:t>
            </a:r>
          </a:p>
        </p:txBody>
      </p:sp>
    </p:spTree>
    <p:extLst>
      <p:ext uri="{BB962C8B-B14F-4D97-AF65-F5344CB8AC3E}">
        <p14:creationId xmlns:p14="http://schemas.microsoft.com/office/powerpoint/2010/main" val="64510263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9152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TCC_Curve.dss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TCC_Curve.a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npts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C_array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 1.3, 1.5, 2, 3, 4, 5, 6, 7, 8, 9, 10, 20, 50, 100,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T_array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=(7.1769, 2.2079, 1.234, 0.534, 0.2215, 0.134, 0.0965, 0.0769, 0.0653, 0.0578, 0.0528, 0.0492, 0.0378, 0.0346, 0.0342,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3430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extBox 15"/>
          <p:cNvSpPr txBox="1"/>
          <p:nvPr/>
        </p:nvSpPr>
        <p:spPr>
          <a:xfrm>
            <a:off x="966216" y="2782669"/>
            <a:ext cx="7720584" cy="64633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TCC_Curve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object is defined similarly to Loadshape and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Growthshape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objects in that they all are defined by curves consisting of arrays of points.</a:t>
            </a:r>
          </a:p>
        </p:txBody>
      </p:sp>
      <p:sp>
        <p:nvSpPr>
          <p:cNvPr id="19" name="Title 1"/>
          <p:cNvSpPr txBox="1">
            <a:spLocks/>
          </p:cNvSpPr>
          <p:nvPr/>
        </p:nvSpPr>
        <p:spPr bwMode="auto">
          <a:xfrm>
            <a:off x="609600" y="3408402"/>
            <a:ext cx="52578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New "</a:t>
            </a: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TCC_Curve.a</a:t>
            </a: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a:t>
            </a:r>
          </a:p>
        </p:txBody>
      </p:sp>
      <p:sp>
        <p:nvSpPr>
          <p:cNvPr id="20" name="TextBox 19"/>
          <p:cNvSpPr txBox="1"/>
          <p:nvPr/>
        </p:nvSpPr>
        <p:spPr>
          <a:xfrm>
            <a:off x="966216" y="3863627"/>
            <a:ext cx="6332838"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Defines a </a:t>
            </a:r>
            <a:r>
              <a:rPr kumimoji="0" lang="en-US" sz="1800" b="0" i="0" u="none" strike="noStrike" kern="1200" cap="none" spc="0" normalizeH="0" baseline="0" noProof="0" dirty="0" err="1">
                <a:ln>
                  <a:noFill/>
                </a:ln>
                <a:solidFill>
                  <a:srgbClr val="000000"/>
                </a:solidFill>
                <a:effectLst/>
                <a:uLnTx/>
                <a:uFillTx/>
                <a:latin typeface="Times" charset="0"/>
                <a:ea typeface="+mn-ea"/>
                <a:cs typeface="+mn-cs"/>
              </a:rPr>
              <a:t>TCC_curve</a:t>
            </a:r>
            <a:r>
              <a:rPr kumimoji="0" lang="en-US" sz="1800" b="0" i="0" u="none" strike="noStrike" kern="1200" cap="none" spc="0" normalizeH="0" baseline="0" noProof="0" dirty="0">
                <a:ln>
                  <a:noFill/>
                </a:ln>
                <a:solidFill>
                  <a:srgbClr val="000000"/>
                </a:solidFill>
                <a:effectLst/>
                <a:uLnTx/>
                <a:uFillTx/>
                <a:latin typeface="Times" charset="0"/>
                <a:ea typeface="+mn-ea"/>
                <a:cs typeface="+mn-cs"/>
              </a:rPr>
              <a:t> object named a.</a:t>
            </a:r>
          </a:p>
        </p:txBody>
      </p:sp>
      <p:sp>
        <p:nvSpPr>
          <p:cNvPr id="21" name="Title 1"/>
          <p:cNvSpPr txBox="1">
            <a:spLocks/>
          </p:cNvSpPr>
          <p:nvPr/>
        </p:nvSpPr>
        <p:spPr bwMode="auto">
          <a:xfrm>
            <a:off x="611979" y="4110335"/>
            <a:ext cx="4495800" cy="5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Npts</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3" name="TextBox 22"/>
          <p:cNvSpPr txBox="1"/>
          <p:nvPr/>
        </p:nvSpPr>
        <p:spPr>
          <a:xfrm>
            <a:off x="966216" y="4659868"/>
            <a:ext cx="5739383"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Number of points to expect when defining the curve. </a:t>
            </a:r>
          </a:p>
        </p:txBody>
      </p:sp>
    </p:spTree>
    <p:extLst>
      <p:ext uri="{BB962C8B-B14F-4D97-AF65-F5344CB8AC3E}">
        <p14:creationId xmlns:p14="http://schemas.microsoft.com/office/powerpoint/2010/main" val="57691186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91525" cy="461665"/>
          </a:xfrm>
          <a:prstGeom prst="rect">
            <a:avLst/>
          </a:prstGeom>
        </p:spPr>
        <p:txBody>
          <a:bodyPr wrap="none">
            <a:spAutoFit/>
          </a:bodyPr>
          <a:lstStyle/>
          <a:p>
            <a:pPr marL="342900" lvl="0" indent="-342900">
              <a:buFont typeface="Arial" panose="020B0604020202020204" pitchFamily="34" charset="0"/>
              <a:buChar char="•"/>
              <a:defRPr/>
            </a:pPr>
            <a:r>
              <a:rPr lang="en-US" dirty="0" err="1">
                <a:solidFill>
                  <a:srgbClr val="000000"/>
                </a:solidFill>
              </a:rPr>
              <a:t>TCC_Curve.dss</a:t>
            </a:r>
            <a:r>
              <a:rPr lang="en-US" dirty="0">
                <a:solidFill>
                  <a:srgbClr val="000000"/>
                </a:solidFill>
              </a:rPr>
              <a:t> </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a:t>
            </a:r>
            <a:r>
              <a:rPr lang="en-US" sz="1600" dirty="0" err="1">
                <a:solidFill>
                  <a:srgbClr val="000000"/>
                </a:solidFill>
                <a:latin typeface="Calibri" panose="020F0502020204030204" pitchFamily="34" charset="0"/>
              </a:rPr>
              <a:t>TCC_Curve.a</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npts</a:t>
            </a:r>
            <a:r>
              <a:rPr lang="en-US" sz="1600" dirty="0">
                <a:solidFill>
                  <a:srgbClr val="000000"/>
                </a:solidFill>
                <a:latin typeface="Calibri" panose="020F0502020204030204" pitchFamily="34" charset="0"/>
              </a:rPr>
              <a:t>=15 </a:t>
            </a:r>
            <a:r>
              <a:rPr lang="en-US" sz="1600" dirty="0" err="1">
                <a:solidFill>
                  <a:srgbClr val="000000"/>
                </a:solidFill>
                <a:latin typeface="Calibri" panose="020F0502020204030204" pitchFamily="34" charset="0"/>
              </a:rPr>
              <a:t>C_array</a:t>
            </a:r>
            <a:r>
              <a:rPr lang="en-US" sz="1600" dirty="0">
                <a:solidFill>
                  <a:srgbClr val="000000"/>
                </a:solidFill>
                <a:latin typeface="Calibri" panose="020F0502020204030204" pitchFamily="34" charset="0"/>
              </a:rPr>
              <a:t>=(1.1, 1.3, 1.5, 2, 3, 4, 5, 6, 7, 8, 9, 10, 20, 50, 100, ) </a:t>
            </a:r>
            <a:r>
              <a:rPr lang="en-US" sz="1600" dirty="0" err="1">
                <a:solidFill>
                  <a:srgbClr val="000000"/>
                </a:solidFill>
                <a:latin typeface="Calibri" panose="020F0502020204030204" pitchFamily="34" charset="0"/>
              </a:rPr>
              <a:t>T_array</a:t>
            </a:r>
            <a:r>
              <a:rPr lang="en-US" sz="1600" dirty="0">
                <a:solidFill>
                  <a:srgbClr val="000000"/>
                </a:solidFill>
                <a:latin typeface="Calibri" panose="020F0502020204030204" pitchFamily="34" charset="0"/>
              </a:rPr>
              <a:t>=(7.1769, 2.2079, 1.234, 0.534, 0.2215, 0.134, 0.0965, 0.0769, 0.0653, 0.0578, 0.0528, 0.0492, 0.0378, 0.0346, 0.0342,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3430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4" name="Title 1"/>
          <p:cNvSpPr txBox="1">
            <a:spLocks/>
          </p:cNvSpPr>
          <p:nvPr/>
        </p:nvSpPr>
        <p:spPr bwMode="auto">
          <a:xfrm>
            <a:off x="611979" y="2738735"/>
            <a:ext cx="4495800" cy="5378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C_Array</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990600" y="3343870"/>
            <a:ext cx="4141563" cy="923330"/>
          </a:xfrm>
          <a:prstGeom prst="rect">
            <a:avLst/>
          </a:prstGeom>
          <a:noFill/>
        </p:spPr>
        <p:txBody>
          <a:bodyPr wrap="square" rtlCol="0">
            <a:spAutoFit/>
          </a:bodyPr>
          <a:lstStyle/>
          <a:p>
            <a:pPr lvl="0" algn="just"/>
            <a:r>
              <a:rPr lang="en-US" sz="1800" dirty="0"/>
              <a:t>Specifies an array of current (or voltage or whatever) values corresponding to time values in </a:t>
            </a:r>
            <a:r>
              <a:rPr lang="en-US" sz="1800" dirty="0" err="1"/>
              <a:t>T_Array</a:t>
            </a:r>
            <a:r>
              <a:rPr lang="en-US" sz="1800" dirty="0"/>
              <a:t>.</a:t>
            </a:r>
          </a:p>
        </p:txBody>
      </p:sp>
      <p:sp>
        <p:nvSpPr>
          <p:cNvPr id="26" name="Title 1"/>
          <p:cNvSpPr txBox="1">
            <a:spLocks/>
          </p:cNvSpPr>
          <p:nvPr/>
        </p:nvSpPr>
        <p:spPr bwMode="auto">
          <a:xfrm>
            <a:off x="611979" y="4439319"/>
            <a:ext cx="4141563"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T_Array</a:t>
            </a:r>
            <a:endParaRPr lang="en-US" sz="2400" kern="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990601" y="4992469"/>
            <a:ext cx="4038599" cy="923330"/>
          </a:xfrm>
          <a:prstGeom prst="rect">
            <a:avLst/>
          </a:prstGeom>
          <a:noFill/>
        </p:spPr>
        <p:txBody>
          <a:bodyPr wrap="square" rtlCol="0">
            <a:spAutoFit/>
          </a:bodyPr>
          <a:lstStyle/>
          <a:p>
            <a:pPr lvl="0" algn="just"/>
            <a:r>
              <a:rPr lang="en-US" sz="1800" dirty="0"/>
              <a:t>Specifies an array of time values in seconds. Typical array syntax: </a:t>
            </a:r>
          </a:p>
          <a:p>
            <a:pPr lvl="0" algn="just"/>
            <a:r>
              <a:rPr lang="fr-FR" sz="1800" dirty="0" err="1"/>
              <a:t>t_array</a:t>
            </a:r>
            <a:r>
              <a:rPr lang="fr-FR" sz="1800" dirty="0"/>
              <a:t> = (1, 2, 3, 4, ...) </a:t>
            </a:r>
            <a:endParaRPr lang="en-US" sz="1800" dirty="0"/>
          </a:p>
        </p:txBody>
      </p:sp>
      <p:pic>
        <p:nvPicPr>
          <p:cNvPr id="14" name="Picture 13">
            <a:extLst>
              <a:ext uri="{FF2B5EF4-FFF2-40B4-BE49-F238E27FC236}">
                <a16:creationId xmlns:a16="http://schemas.microsoft.com/office/drawing/2014/main" id="{06B7691B-2622-4D90-9EEF-677173F16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539" y="2905693"/>
            <a:ext cx="3860656" cy="2895492"/>
          </a:xfrm>
          <a:prstGeom prst="rect">
            <a:avLst/>
          </a:prstGeom>
        </p:spPr>
      </p:pic>
    </p:spTree>
    <p:extLst>
      <p:ext uri="{BB962C8B-B14F-4D97-AF65-F5344CB8AC3E}">
        <p14:creationId xmlns:p14="http://schemas.microsoft.com/office/powerpoint/2010/main" val="378081473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5056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"line.l1" bus1=B0 bus2=B1 </a:t>
            </a:r>
            <a:r>
              <a:rPr lang="en-US" sz="1600" dirty="0" err="1">
                <a:solidFill>
                  <a:srgbClr val="000000"/>
                </a:solidFill>
                <a:latin typeface="Calibri" panose="020F0502020204030204" pitchFamily="34" charset="0"/>
              </a:rPr>
              <a:t>linecode</a:t>
            </a:r>
            <a:r>
              <a:rPr lang="en-US" sz="1600" dirty="0">
                <a:solidFill>
                  <a:srgbClr val="000000"/>
                </a:solidFill>
                <a:latin typeface="Calibri" panose="020F0502020204030204" pitchFamily="34" charset="0"/>
              </a:rPr>
              <a:t>="Unbalanced 336 ACSR" length=10 units=</a:t>
            </a:r>
            <a:r>
              <a:rPr lang="en-US" sz="1600" dirty="0" err="1">
                <a:solidFill>
                  <a:srgbClr val="000000"/>
                </a:solidFill>
                <a:latin typeface="Calibri" panose="020F0502020204030204" pitchFamily="34" charset="0"/>
              </a:rPr>
              <a:t>kft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905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txBox="1">
            <a:spLocks/>
          </p:cNvSpPr>
          <p:nvPr/>
        </p:nvSpPr>
        <p:spPr bwMode="auto">
          <a:xfrm>
            <a:off x="590643" y="2136748"/>
            <a:ext cx="44958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Line.l1</a:t>
            </a:r>
          </a:p>
        </p:txBody>
      </p:sp>
      <p:sp>
        <p:nvSpPr>
          <p:cNvPr id="16" name="TextBox 15"/>
          <p:cNvSpPr txBox="1"/>
          <p:nvPr/>
        </p:nvSpPr>
        <p:spPr>
          <a:xfrm>
            <a:off x="1035101" y="2659420"/>
            <a:ext cx="6332838" cy="369332"/>
          </a:xfrm>
          <a:prstGeom prst="rect">
            <a:avLst/>
          </a:prstGeom>
          <a:noFill/>
        </p:spPr>
        <p:txBody>
          <a:bodyPr wrap="square" rtlCol="0">
            <a:spAutoFit/>
          </a:bodyPr>
          <a:lstStyle/>
          <a:p>
            <a:pPr lvl="0" algn="just"/>
            <a:r>
              <a:rPr lang="en-US" sz="1800" dirty="0"/>
              <a:t>Defines a line object named l1.</a:t>
            </a:r>
          </a:p>
        </p:txBody>
      </p:sp>
      <p:sp>
        <p:nvSpPr>
          <p:cNvPr id="19" name="Title 1"/>
          <p:cNvSpPr txBox="1">
            <a:spLocks/>
          </p:cNvSpPr>
          <p:nvPr/>
        </p:nvSpPr>
        <p:spPr bwMode="auto">
          <a:xfrm>
            <a:off x="596130" y="2951659"/>
            <a:ext cx="4495800" cy="5244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40587" y="3399036"/>
            <a:ext cx="6332838" cy="369332"/>
          </a:xfrm>
          <a:prstGeom prst="rect">
            <a:avLst/>
          </a:prstGeom>
          <a:noFill/>
        </p:spPr>
        <p:txBody>
          <a:bodyPr wrap="square" rtlCol="0">
            <a:spAutoFit/>
          </a:bodyPr>
          <a:lstStyle/>
          <a:p>
            <a:pPr lvl="0" algn="just"/>
            <a:r>
              <a:rPr lang="en-US" sz="1800" dirty="0"/>
              <a:t>Specifies the number of phases. Default = 3.</a:t>
            </a:r>
          </a:p>
        </p:txBody>
      </p:sp>
      <p:sp>
        <p:nvSpPr>
          <p:cNvPr id="21" name="Title 1"/>
          <p:cNvSpPr txBox="1">
            <a:spLocks/>
          </p:cNvSpPr>
          <p:nvPr/>
        </p:nvSpPr>
        <p:spPr bwMode="auto">
          <a:xfrm>
            <a:off x="585609" y="3637615"/>
            <a:ext cx="4495800" cy="5450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035101" y="4114800"/>
            <a:ext cx="6332838" cy="369332"/>
          </a:xfrm>
          <a:prstGeom prst="rect">
            <a:avLst/>
          </a:prstGeom>
          <a:noFill/>
        </p:spPr>
        <p:txBody>
          <a:bodyPr wrap="square" rtlCol="0">
            <a:spAutoFit/>
          </a:bodyPr>
          <a:lstStyle/>
          <a:p>
            <a:pPr lvl="0" algn="just"/>
            <a:r>
              <a:rPr lang="en-US" sz="1800" dirty="0"/>
              <a:t>Specifies the name of bus for terminal 1.</a:t>
            </a:r>
          </a:p>
        </p:txBody>
      </p:sp>
      <p:sp>
        <p:nvSpPr>
          <p:cNvPr id="23" name="Title 1"/>
          <p:cNvSpPr txBox="1">
            <a:spLocks/>
          </p:cNvSpPr>
          <p:nvPr/>
        </p:nvSpPr>
        <p:spPr bwMode="auto">
          <a:xfrm>
            <a:off x="594301" y="4422147"/>
            <a:ext cx="4495800" cy="5464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Bus2</a:t>
            </a:r>
            <a:endParaRPr lang="en-US" sz="2800" kern="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1036128" y="4906133"/>
            <a:ext cx="6332838" cy="369332"/>
          </a:xfrm>
          <a:prstGeom prst="rect">
            <a:avLst/>
          </a:prstGeom>
          <a:noFill/>
        </p:spPr>
        <p:txBody>
          <a:bodyPr wrap="square" rtlCol="0">
            <a:spAutoFit/>
          </a:bodyPr>
          <a:lstStyle/>
          <a:p>
            <a:pPr lvl="0" algn="just"/>
            <a:r>
              <a:rPr lang="en-US" sz="1800" dirty="0"/>
              <a:t>Specifies the name of bus for terminal 2.</a:t>
            </a:r>
          </a:p>
        </p:txBody>
      </p:sp>
    </p:spTree>
    <p:extLst>
      <p:ext uri="{BB962C8B-B14F-4D97-AF65-F5344CB8AC3E}">
        <p14:creationId xmlns:p14="http://schemas.microsoft.com/office/powerpoint/2010/main" val="102265538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5056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Line.dss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"line.l1" bus1=B0 bus2=B1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linecode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="Unbalanced 336 ACSR" length=10 units=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kft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905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4" name="Title 1"/>
          <p:cNvSpPr txBox="1">
            <a:spLocks/>
          </p:cNvSpPr>
          <p:nvPr/>
        </p:nvSpPr>
        <p:spPr bwMode="auto">
          <a:xfrm>
            <a:off x="588814" y="2217451"/>
            <a:ext cx="4495800" cy="572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LineCode</a:t>
            </a:r>
          </a:p>
        </p:txBody>
      </p:sp>
      <p:sp>
        <p:nvSpPr>
          <p:cNvPr id="25" name="TextBox 24"/>
          <p:cNvSpPr txBox="1"/>
          <p:nvPr/>
        </p:nvSpPr>
        <p:spPr>
          <a:xfrm>
            <a:off x="990600" y="2716053"/>
            <a:ext cx="7543800" cy="646331"/>
          </a:xfrm>
          <a:prstGeom prst="rect">
            <a:avLst/>
          </a:prstGeom>
          <a:noFill/>
        </p:spPr>
        <p:txBody>
          <a:bodyPr wrap="square" rtlCol="0">
            <a:spAutoFit/>
          </a:bodyPr>
          <a:lstStyle/>
          <a:p>
            <a:pPr lvl="0" algn="just"/>
            <a:r>
              <a:rPr lang="en-US" sz="1800" dirty="0"/>
              <a:t>Specifies the name of an existing LineCode object containing impedance definitions.</a:t>
            </a:r>
          </a:p>
        </p:txBody>
      </p:sp>
      <p:sp>
        <p:nvSpPr>
          <p:cNvPr id="26" name="Title 1"/>
          <p:cNvSpPr txBox="1">
            <a:spLocks/>
          </p:cNvSpPr>
          <p:nvPr/>
        </p:nvSpPr>
        <p:spPr bwMode="auto">
          <a:xfrm>
            <a:off x="588814" y="3314942"/>
            <a:ext cx="4495800" cy="4542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Length</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978408" y="3774910"/>
            <a:ext cx="6332838" cy="369332"/>
          </a:xfrm>
          <a:prstGeom prst="rect">
            <a:avLst/>
          </a:prstGeom>
          <a:noFill/>
        </p:spPr>
        <p:txBody>
          <a:bodyPr wrap="square" rtlCol="0">
            <a:spAutoFit/>
          </a:bodyPr>
          <a:lstStyle/>
          <a:p>
            <a:pPr lvl="0" algn="just"/>
            <a:r>
              <a:rPr lang="en-US" sz="1800" dirty="0"/>
              <a:t>Specifies the length multiplier to be applied to the impedance data.</a:t>
            </a:r>
          </a:p>
        </p:txBody>
      </p:sp>
      <p:sp>
        <p:nvSpPr>
          <p:cNvPr id="29" name="Title 1"/>
          <p:cNvSpPr txBox="1">
            <a:spLocks/>
          </p:cNvSpPr>
          <p:nvPr/>
        </p:nvSpPr>
        <p:spPr bwMode="auto">
          <a:xfrm>
            <a:off x="561992" y="4149885"/>
            <a:ext cx="4495800" cy="4512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Units</a:t>
            </a:r>
            <a:endParaRPr lang="en-US" sz="2800" kern="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978408" y="4583668"/>
            <a:ext cx="6332838" cy="369332"/>
          </a:xfrm>
          <a:prstGeom prst="rect">
            <a:avLst/>
          </a:prstGeom>
          <a:noFill/>
        </p:spPr>
        <p:txBody>
          <a:bodyPr wrap="square" rtlCol="0">
            <a:spAutoFit/>
          </a:bodyPr>
          <a:lstStyle/>
          <a:p>
            <a:pPr lvl="0" algn="just"/>
            <a:r>
              <a:rPr lang="en-US" sz="1800" dirty="0"/>
              <a:t>Specifies the length units. {none | mi | </a:t>
            </a:r>
            <a:r>
              <a:rPr lang="en-US" sz="1800" dirty="0" err="1"/>
              <a:t>kft</a:t>
            </a:r>
            <a:r>
              <a:rPr lang="en-US" sz="1800" dirty="0"/>
              <a:t> | km | m | Ft | in | cm}. </a:t>
            </a:r>
          </a:p>
        </p:txBody>
      </p:sp>
    </p:spTree>
    <p:extLst>
      <p:ext uri="{BB962C8B-B14F-4D97-AF65-F5344CB8AC3E}">
        <p14:creationId xmlns:p14="http://schemas.microsoft.com/office/powerpoint/2010/main" val="1925599851"/>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1949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Load.dss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"Load.ldb0" bus1=B0 conn=wye phases=3 kW=0.1 pf=1 model=2 kV=12.47</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905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620513" y="2209514"/>
            <a:ext cx="4495800" cy="5692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Load.ldb0</a:t>
            </a:r>
          </a:p>
        </p:txBody>
      </p:sp>
      <p:sp>
        <p:nvSpPr>
          <p:cNvPr id="19" name="TextBox 18"/>
          <p:cNvSpPr txBox="1"/>
          <p:nvPr/>
        </p:nvSpPr>
        <p:spPr>
          <a:xfrm>
            <a:off x="1066800" y="2649866"/>
            <a:ext cx="6332838" cy="369332"/>
          </a:xfrm>
          <a:prstGeom prst="rect">
            <a:avLst/>
          </a:prstGeom>
          <a:noFill/>
        </p:spPr>
        <p:txBody>
          <a:bodyPr wrap="square" rtlCol="0">
            <a:spAutoFit/>
          </a:bodyPr>
          <a:lstStyle/>
          <a:p>
            <a:pPr lvl="0" algn="just"/>
            <a:r>
              <a:rPr lang="en-US" sz="1800" dirty="0"/>
              <a:t>Defines a load object named ldb0.</a:t>
            </a:r>
          </a:p>
        </p:txBody>
      </p:sp>
      <p:sp>
        <p:nvSpPr>
          <p:cNvPr id="20" name="Title 1"/>
          <p:cNvSpPr txBox="1">
            <a:spLocks/>
          </p:cNvSpPr>
          <p:nvPr/>
        </p:nvSpPr>
        <p:spPr bwMode="auto">
          <a:xfrm>
            <a:off x="626000" y="2846366"/>
            <a:ext cx="4495800" cy="5692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66800" y="3322366"/>
            <a:ext cx="6332838" cy="369332"/>
          </a:xfrm>
          <a:prstGeom prst="rect">
            <a:avLst/>
          </a:prstGeom>
          <a:noFill/>
        </p:spPr>
        <p:txBody>
          <a:bodyPr wrap="square" rtlCol="0">
            <a:spAutoFit/>
          </a:bodyPr>
          <a:lstStyle/>
          <a:p>
            <a:pPr lvl="0" algn="just"/>
            <a:r>
              <a:rPr lang="en-US" sz="1800" dirty="0"/>
              <a:t>Specifies the name of bus to which the load is connected.</a:t>
            </a:r>
          </a:p>
        </p:txBody>
      </p:sp>
      <p:sp>
        <p:nvSpPr>
          <p:cNvPr id="22" name="Title 1"/>
          <p:cNvSpPr txBox="1">
            <a:spLocks/>
          </p:cNvSpPr>
          <p:nvPr/>
        </p:nvSpPr>
        <p:spPr bwMode="auto">
          <a:xfrm>
            <a:off x="643069" y="3516712"/>
            <a:ext cx="4495800" cy="600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990600" y="3959512"/>
            <a:ext cx="7543800" cy="646331"/>
          </a:xfrm>
          <a:prstGeom prst="rect">
            <a:avLst/>
          </a:prstGeom>
          <a:noFill/>
        </p:spPr>
        <p:txBody>
          <a:bodyPr wrap="square" rtlCol="0">
            <a:spAutoFit/>
          </a:bodyPr>
          <a:lstStyle/>
          <a:p>
            <a:pPr lvl="0" algn="just"/>
            <a:r>
              <a:rPr lang="en-US" sz="1800" dirty="0"/>
              <a:t>Specifies the connection of load. {wye | y | LN} for Wye (Line‐Neutral) connection; {delta | LL} for Delta (Line‐Line) connection. Default = wye.</a:t>
            </a:r>
          </a:p>
        </p:txBody>
      </p:sp>
      <p:sp>
        <p:nvSpPr>
          <p:cNvPr id="27" name="Title 1"/>
          <p:cNvSpPr txBox="1">
            <a:spLocks/>
          </p:cNvSpPr>
          <p:nvPr/>
        </p:nvSpPr>
        <p:spPr bwMode="auto">
          <a:xfrm>
            <a:off x="643069" y="4438229"/>
            <a:ext cx="4495800" cy="5692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p>
        </p:txBody>
      </p:sp>
      <p:sp>
        <p:nvSpPr>
          <p:cNvPr id="31" name="TextBox 30"/>
          <p:cNvSpPr txBox="1"/>
          <p:nvPr/>
        </p:nvSpPr>
        <p:spPr>
          <a:xfrm>
            <a:off x="1030224" y="4873030"/>
            <a:ext cx="6332838" cy="369332"/>
          </a:xfrm>
          <a:prstGeom prst="rect">
            <a:avLst/>
          </a:prstGeom>
          <a:noFill/>
        </p:spPr>
        <p:txBody>
          <a:bodyPr wrap="square" rtlCol="0">
            <a:spAutoFit/>
          </a:bodyPr>
          <a:lstStyle/>
          <a:p>
            <a:pPr lvl="0" algn="just"/>
            <a:r>
              <a:rPr lang="en-US" sz="1800" dirty="0"/>
              <a:t>Specifies the number of phases of this load.</a:t>
            </a:r>
          </a:p>
        </p:txBody>
      </p:sp>
      <p:sp>
        <p:nvSpPr>
          <p:cNvPr id="32" name="Title 1"/>
          <p:cNvSpPr txBox="1">
            <a:spLocks/>
          </p:cNvSpPr>
          <p:nvPr/>
        </p:nvSpPr>
        <p:spPr bwMode="auto">
          <a:xfrm>
            <a:off x="670501" y="5062033"/>
            <a:ext cx="4495800" cy="5692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kw</a:t>
            </a:r>
          </a:p>
        </p:txBody>
      </p:sp>
      <p:sp>
        <p:nvSpPr>
          <p:cNvPr id="33" name="TextBox 32"/>
          <p:cNvSpPr txBox="1"/>
          <p:nvPr/>
        </p:nvSpPr>
        <p:spPr>
          <a:xfrm>
            <a:off x="1041146" y="5574268"/>
            <a:ext cx="7493254" cy="369332"/>
          </a:xfrm>
          <a:prstGeom prst="rect">
            <a:avLst/>
          </a:prstGeom>
          <a:noFill/>
        </p:spPr>
        <p:txBody>
          <a:bodyPr wrap="square" rtlCol="0">
            <a:spAutoFit/>
          </a:bodyPr>
          <a:lstStyle/>
          <a:p>
            <a:pPr lvl="0" algn="just"/>
            <a:r>
              <a:rPr lang="en-US" sz="1800" dirty="0"/>
              <a:t>Specifies the nominal active power, in kW, for the load. Total of all phases.</a:t>
            </a:r>
          </a:p>
        </p:txBody>
      </p:sp>
    </p:spTree>
    <p:extLst>
      <p:ext uri="{BB962C8B-B14F-4D97-AF65-F5344CB8AC3E}">
        <p14:creationId xmlns:p14="http://schemas.microsoft.com/office/powerpoint/2010/main" val="160870326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1949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Load.dss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"Load.ldb0" bus1=B0 conn=wye phases=3 kW=0.1 pf=1 model=2 kV=12.47</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905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4" name="Title 1"/>
          <p:cNvSpPr txBox="1">
            <a:spLocks/>
          </p:cNvSpPr>
          <p:nvPr/>
        </p:nvSpPr>
        <p:spPr bwMode="auto">
          <a:xfrm>
            <a:off x="588814" y="2187780"/>
            <a:ext cx="4495800" cy="5692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pf</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66799" y="2630269"/>
            <a:ext cx="7518197" cy="646331"/>
          </a:xfrm>
          <a:prstGeom prst="rect">
            <a:avLst/>
          </a:prstGeom>
          <a:noFill/>
        </p:spPr>
        <p:txBody>
          <a:bodyPr wrap="square" rtlCol="0">
            <a:spAutoFit/>
          </a:bodyPr>
          <a:lstStyle/>
          <a:p>
            <a:pPr lvl="0" algn="just"/>
            <a:r>
              <a:rPr lang="en-US" sz="1800" dirty="0"/>
              <a:t>Specifies the nominal power factor for load. Negative PF is leading. Specify either PF or </a:t>
            </a:r>
            <a:r>
              <a:rPr lang="en-US" sz="1800" dirty="0" err="1"/>
              <a:t>kvar</a:t>
            </a:r>
            <a:r>
              <a:rPr lang="en-US" sz="1800" dirty="0"/>
              <a:t>. If both are specified, the last one specified takes precedence.</a:t>
            </a:r>
          </a:p>
        </p:txBody>
      </p:sp>
      <p:sp>
        <p:nvSpPr>
          <p:cNvPr id="26" name="Title 1"/>
          <p:cNvSpPr txBox="1">
            <a:spLocks/>
          </p:cNvSpPr>
          <p:nvPr/>
        </p:nvSpPr>
        <p:spPr bwMode="auto">
          <a:xfrm>
            <a:off x="559003" y="3319160"/>
            <a:ext cx="4495800" cy="4908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Model</a:t>
            </a:r>
            <a:endParaRPr lang="en-US" sz="2800" kern="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p:cNvSpPr txBox="1"/>
              <p:nvPr/>
            </p:nvSpPr>
            <p:spPr>
              <a:xfrm>
                <a:off x="1066800" y="3762147"/>
                <a:ext cx="7772400" cy="2240998"/>
              </a:xfrm>
              <a:prstGeom prst="rect">
                <a:avLst/>
              </a:prstGeom>
              <a:noFill/>
            </p:spPr>
            <p:txBody>
              <a:bodyPr wrap="square" rtlCol="0">
                <a:spAutoFit/>
              </a:bodyPr>
              <a:lstStyle/>
              <a:p>
                <a:pPr lvl="0" algn="just"/>
                <a:r>
                  <a:rPr lang="en-US" sz="1800" dirty="0"/>
                  <a:t>An integer defining how the load will vary with voltage. The load models currently implemented are:</a:t>
                </a:r>
              </a:p>
              <a:p>
                <a:pPr lvl="1" algn="just"/>
                <a:r>
                  <a:rPr lang="en-US" sz="1600" dirty="0"/>
                  <a:t>1: Constant P and constant Q (Default): Commonly used for power flow studies,</a:t>
                </a:r>
              </a:p>
              <a:p>
                <a:pPr lvl="1" algn="just"/>
                <a:r>
                  <a:rPr lang="en-US" sz="1600" dirty="0"/>
                  <a:t>2: Constant Z (or constant impedance),</a:t>
                </a:r>
              </a:p>
              <a:p>
                <a:pPr lvl="1" algn="just"/>
                <a:r>
                  <a:rPr lang="en-US" sz="1600" dirty="0"/>
                  <a:t>3: Constant P and quadratic Q (</a:t>
                </a:r>
                <a14:m>
                  <m:oMath xmlns:m="http://schemas.openxmlformats.org/officeDocument/2006/math">
                    <m:f>
                      <m:fPr>
                        <m:type m:val="skw"/>
                        <m:ctrlPr>
                          <a:rPr lang="en-US" sz="1600" i="1">
                            <a:latin typeface="Cambria Math" panose="02040503050406030204" pitchFamily="18" charset="0"/>
                          </a:rPr>
                        </m:ctrlPr>
                      </m:fPr>
                      <m:num>
                        <m:r>
                          <a:rPr lang="en-US" sz="1600" i="1">
                            <a:latin typeface="Cambria Math" panose="02040503050406030204" pitchFamily="18" charset="0"/>
                          </a:rPr>
                          <m:t>𝑄</m:t>
                        </m:r>
                      </m:num>
                      <m:den>
                        <m:r>
                          <a:rPr lang="en-US" sz="1600" i="1">
                            <a:latin typeface="Cambria Math" panose="02040503050406030204" pitchFamily="18" charset="0"/>
                          </a:rPr>
                          <m:t>𝑄</m:t>
                        </m:r>
                        <m:r>
                          <a:rPr lang="en-US" sz="1600" i="1">
                            <a:latin typeface="Cambria Math" panose="02040503050406030204" pitchFamily="18" charset="0"/>
                          </a:rPr>
                          <m:t>0</m:t>
                        </m:r>
                      </m:den>
                    </m:f>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m:t>
                        </m:r>
                        <m:f>
                          <m:fPr>
                            <m:type m:val="skw"/>
                            <m:ctrlPr>
                              <a:rPr lang="en-US" sz="1600" i="1">
                                <a:latin typeface="Cambria Math" panose="02040503050406030204" pitchFamily="18" charset="0"/>
                              </a:rPr>
                            </m:ctrlPr>
                          </m:fPr>
                          <m:num>
                            <m:r>
                              <a:rPr lang="en-US" sz="1600" i="1">
                                <a:latin typeface="Cambria Math" panose="02040503050406030204" pitchFamily="18" charset="0"/>
                              </a:rPr>
                              <m:t>𝑉</m:t>
                            </m:r>
                          </m:num>
                          <m:den>
                            <m:r>
                              <a:rPr lang="en-US" sz="1600" i="1">
                                <a:latin typeface="Cambria Math" panose="02040503050406030204" pitchFamily="18" charset="0"/>
                              </a:rPr>
                              <m:t>𝑉</m:t>
                            </m:r>
                            <m:r>
                              <a:rPr lang="en-US" sz="1600" i="1">
                                <a:latin typeface="Cambria Math" panose="02040503050406030204" pitchFamily="18" charset="0"/>
                              </a:rPr>
                              <m:t>0</m:t>
                            </m:r>
                          </m:den>
                        </m:f>
                        <m:r>
                          <a:rPr lang="en-US" sz="1600" i="1">
                            <a:latin typeface="Cambria Math" panose="02040503050406030204" pitchFamily="18" charset="0"/>
                          </a:rPr>
                          <m:t>)</m:t>
                        </m:r>
                      </m:e>
                      <m:sup>
                        <m:r>
                          <a:rPr lang="en-US" sz="1600" b="0" i="1" smtClean="0">
                            <a:latin typeface="Cambria Math" panose="02040503050406030204" pitchFamily="18" charset="0"/>
                          </a:rPr>
                          <m:t>2</m:t>
                        </m:r>
                      </m:sup>
                    </m:sSup>
                  </m:oMath>
                </a14:m>
                <a:r>
                  <a:rPr lang="en-US" sz="1600" dirty="0"/>
                  <a:t>),</a:t>
                </a:r>
              </a:p>
              <a:p>
                <a:pPr lvl="1" algn="just"/>
                <a:r>
                  <a:rPr lang="en-US" sz="1600" dirty="0"/>
                  <a:t>4: Exponential: </a:t>
                </a:r>
                <a14:m>
                  <m:oMath xmlns:m="http://schemas.openxmlformats.org/officeDocument/2006/math">
                    <m:f>
                      <m:fPr>
                        <m:type m:val="skw"/>
                        <m:ctrlPr>
                          <a:rPr lang="en-US" sz="1600" b="0" i="1" smtClean="0">
                            <a:latin typeface="Cambria Math" panose="02040503050406030204" pitchFamily="18" charset="0"/>
                          </a:rPr>
                        </m:ctrlPr>
                      </m:fPr>
                      <m:num>
                        <m:r>
                          <a:rPr lang="en-US" sz="1600" b="0" i="1" smtClean="0">
                            <a:latin typeface="Cambria Math" panose="02040503050406030204" pitchFamily="18" charset="0"/>
                          </a:rPr>
                          <m:t>𝑃</m:t>
                        </m:r>
                      </m:num>
                      <m:den>
                        <m:r>
                          <a:rPr lang="en-US" sz="1600" b="0" i="1" smtClean="0">
                            <a:latin typeface="Cambria Math" panose="02040503050406030204" pitchFamily="18" charset="0"/>
                          </a:rPr>
                          <m:t>𝑃</m:t>
                        </m:r>
                        <m:r>
                          <a:rPr lang="en-US" sz="1600" b="0" i="1" smtClean="0">
                            <a:latin typeface="Cambria Math" panose="02040503050406030204" pitchFamily="18" charset="0"/>
                          </a:rPr>
                          <m:t>0</m:t>
                        </m:r>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m:t>
                        </m:r>
                        <m:f>
                          <m:fPr>
                            <m:type m:val="skw"/>
                            <m:ctrlPr>
                              <a:rPr lang="en-US" sz="1600" i="1">
                                <a:latin typeface="Cambria Math" panose="02040503050406030204" pitchFamily="18" charset="0"/>
                              </a:rPr>
                            </m:ctrlPr>
                          </m:fPr>
                          <m:num>
                            <m:r>
                              <a:rPr lang="en-US" sz="1600" b="0" i="1" smtClean="0">
                                <a:latin typeface="Cambria Math" panose="02040503050406030204" pitchFamily="18" charset="0"/>
                              </a:rPr>
                              <m:t>𝑉</m:t>
                            </m:r>
                          </m:num>
                          <m:den>
                            <m:r>
                              <a:rPr lang="en-US" sz="1600" b="0" i="1" smtClean="0">
                                <a:latin typeface="Cambria Math" panose="02040503050406030204" pitchFamily="18" charset="0"/>
                              </a:rPr>
                              <m:t>𝑉</m:t>
                            </m:r>
                            <m:r>
                              <a:rPr lang="en-US" sz="1600" i="1">
                                <a:latin typeface="Cambria Math" panose="02040503050406030204" pitchFamily="18" charset="0"/>
                              </a:rPr>
                              <m:t>0</m:t>
                            </m:r>
                          </m:den>
                        </m:f>
                        <m:r>
                          <a:rPr lang="en-US" sz="1600" b="0" i="1" smtClean="0">
                            <a:latin typeface="Cambria Math" panose="02040503050406030204" pitchFamily="18" charset="0"/>
                          </a:rPr>
                          <m:t>)</m:t>
                        </m:r>
                      </m:e>
                      <m:sup>
                        <m:r>
                          <a:rPr lang="en-US" sz="1600" b="0" i="1" smtClean="0">
                            <a:latin typeface="Cambria Math" panose="02040503050406030204" pitchFamily="18" charset="0"/>
                          </a:rPr>
                          <m:t>𝐶𝑉𝑅𝑤𝑎𝑡𝑡𝑠</m:t>
                        </m:r>
                      </m:sup>
                    </m:sSup>
                  </m:oMath>
                </a14:m>
                <a:r>
                  <a:rPr lang="en-US" sz="1600" dirty="0"/>
                  <a:t> and </a:t>
                </a:r>
                <a14:m>
                  <m:oMath xmlns:m="http://schemas.openxmlformats.org/officeDocument/2006/math">
                    <m:f>
                      <m:fPr>
                        <m:type m:val="skw"/>
                        <m:ctrlPr>
                          <a:rPr lang="en-US" sz="1600" i="1">
                            <a:latin typeface="Cambria Math" panose="02040503050406030204" pitchFamily="18" charset="0"/>
                          </a:rPr>
                        </m:ctrlPr>
                      </m:fPr>
                      <m:num>
                        <m:r>
                          <a:rPr lang="en-US" sz="1600" b="0" i="1" smtClean="0">
                            <a:latin typeface="Cambria Math" panose="02040503050406030204" pitchFamily="18" charset="0"/>
                          </a:rPr>
                          <m:t>𝑄</m:t>
                        </m:r>
                      </m:num>
                      <m:den>
                        <m:r>
                          <a:rPr lang="en-US" sz="1600" b="0" i="1" smtClean="0">
                            <a:latin typeface="Cambria Math" panose="02040503050406030204" pitchFamily="18" charset="0"/>
                          </a:rPr>
                          <m:t>𝑄</m:t>
                        </m:r>
                        <m:r>
                          <a:rPr lang="en-US" sz="1600" i="1">
                            <a:latin typeface="Cambria Math" panose="02040503050406030204" pitchFamily="18" charset="0"/>
                          </a:rPr>
                          <m:t>0</m:t>
                        </m:r>
                      </m:den>
                    </m:f>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m:t>
                        </m:r>
                        <m:f>
                          <m:fPr>
                            <m:type m:val="skw"/>
                            <m:ctrlPr>
                              <a:rPr lang="en-US" sz="1600" i="1">
                                <a:latin typeface="Cambria Math" panose="02040503050406030204" pitchFamily="18" charset="0"/>
                              </a:rPr>
                            </m:ctrlPr>
                          </m:fPr>
                          <m:num>
                            <m:r>
                              <a:rPr lang="en-US" sz="1600" i="1">
                                <a:latin typeface="Cambria Math" panose="02040503050406030204" pitchFamily="18" charset="0"/>
                              </a:rPr>
                              <m:t>𝑉</m:t>
                            </m:r>
                          </m:num>
                          <m:den>
                            <m:r>
                              <a:rPr lang="en-US" sz="1600" i="1">
                                <a:latin typeface="Cambria Math" panose="02040503050406030204" pitchFamily="18" charset="0"/>
                              </a:rPr>
                              <m:t>𝑉</m:t>
                            </m:r>
                            <m:r>
                              <a:rPr lang="en-US" sz="1600" i="1">
                                <a:latin typeface="Cambria Math" panose="02040503050406030204" pitchFamily="18" charset="0"/>
                              </a:rPr>
                              <m:t>0</m:t>
                            </m:r>
                          </m:den>
                        </m:f>
                        <m:r>
                          <a:rPr lang="en-US" sz="1600" i="1">
                            <a:latin typeface="Cambria Math" panose="02040503050406030204" pitchFamily="18" charset="0"/>
                          </a:rPr>
                          <m:t>)</m:t>
                        </m:r>
                      </m:e>
                      <m:sup>
                        <m:r>
                          <a:rPr lang="en-US" sz="1600" i="1">
                            <a:latin typeface="Cambria Math" panose="02040503050406030204" pitchFamily="18" charset="0"/>
                          </a:rPr>
                          <m:t>𝐶𝑉𝑅𝑣𝑎𝑟𝑠</m:t>
                        </m:r>
                      </m:sup>
                    </m:sSup>
                  </m:oMath>
                </a14:m>
                <a:endParaRPr lang="en-US" sz="1600" dirty="0"/>
              </a:p>
              <a:p>
                <a:pPr lvl="1" algn="just"/>
                <a:r>
                  <a:rPr lang="fr-FR" sz="1600" dirty="0"/>
                  <a:t>5: Constant I (or constant current magnitude),</a:t>
                </a:r>
              </a:p>
              <a:p>
                <a:pPr lvl="0" algn="just"/>
                <a:r>
                  <a:rPr lang="en-US" sz="1800" dirty="0"/>
                  <a:t>…</a:t>
                </a:r>
              </a:p>
            </p:txBody>
          </p:sp>
        </mc:Choice>
        <mc:Fallback xmlns="">
          <p:sp>
            <p:nvSpPr>
              <p:cNvPr id="28" name="TextBox 27"/>
              <p:cNvSpPr txBox="1">
                <a:spLocks noRot="1" noChangeAspect="1" noMove="1" noResize="1" noEditPoints="1" noAdjustHandles="1" noChangeArrowheads="1" noChangeShapeType="1" noTextEdit="1"/>
              </p:cNvSpPr>
              <p:nvPr/>
            </p:nvSpPr>
            <p:spPr>
              <a:xfrm>
                <a:off x="1066800" y="3762147"/>
                <a:ext cx="7772400" cy="2240998"/>
              </a:xfrm>
              <a:prstGeom prst="rect">
                <a:avLst/>
              </a:prstGeom>
              <a:blipFill>
                <a:blip r:embed="rId3"/>
                <a:stretch>
                  <a:fillRect l="-627" t="-1359" r="-627" b="-8967"/>
                </a:stretch>
              </a:blipFill>
            </p:spPr>
            <p:txBody>
              <a:bodyPr/>
              <a:lstStyle/>
              <a:p>
                <a:r>
                  <a:rPr lang="en-US">
                    <a:noFill/>
                  </a:rPr>
                  <a:t> </a:t>
                </a:r>
              </a:p>
            </p:txBody>
          </p:sp>
        </mc:Fallback>
      </mc:AlternateContent>
    </p:spTree>
    <p:extLst>
      <p:ext uri="{BB962C8B-B14F-4D97-AF65-F5344CB8AC3E}">
        <p14:creationId xmlns:p14="http://schemas.microsoft.com/office/powerpoint/2010/main" val="65961450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1949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Load.dss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"Load.ldb0" bus1=B0 conn=wye phases=3 kW=0.1 pf=1 model=2 kV=12.47</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905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6" name="Title 1"/>
          <p:cNvSpPr txBox="1">
            <a:spLocks/>
          </p:cNvSpPr>
          <p:nvPr/>
        </p:nvSpPr>
        <p:spPr bwMode="auto">
          <a:xfrm>
            <a:off x="559003" y="2257011"/>
            <a:ext cx="4495800" cy="4908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Model</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8" name="TextBox 27"/>
          <p:cNvSpPr txBox="1"/>
          <p:nvPr/>
        </p:nvSpPr>
        <p:spPr>
          <a:xfrm>
            <a:off x="1066800" y="2699998"/>
            <a:ext cx="7772400" cy="1877437"/>
          </a:xfrm>
          <a:prstGeom prst="rect">
            <a:avLst/>
          </a:prstGeom>
          <a:noFill/>
        </p:spPr>
        <p:txBody>
          <a:bodyPr wrap="square" rtlCol="0">
            <a:spAutoFit/>
          </a:bodyPr>
          <a:lstStyle/>
          <a:p>
            <a:pPr lvl="0" algn="just"/>
            <a:r>
              <a:rPr lang="en-US" sz="1800" dirty="0">
                <a:solidFill>
                  <a:srgbClr val="000000"/>
                </a:solidFill>
              </a:rPr>
              <a:t>…</a:t>
            </a:r>
          </a:p>
          <a:p>
            <a:pPr lvl="1" algn="just"/>
            <a:r>
              <a:rPr lang="en-US" sz="1600" dirty="0">
                <a:solidFill>
                  <a:srgbClr val="000000"/>
                </a:solidFill>
              </a:rPr>
              <a:t>6: Constant P and fixed Q (at the nominal value)</a:t>
            </a:r>
          </a:p>
          <a:p>
            <a:pPr lvl="1" algn="just"/>
            <a:r>
              <a:rPr lang="en-US" sz="1600" dirty="0">
                <a:solidFill>
                  <a:srgbClr val="000000"/>
                </a:solidFill>
              </a:rPr>
              <a:t>7: Constant P and quadratic Q (i.e., fixed reactance),</a:t>
            </a:r>
          </a:p>
          <a:p>
            <a:pPr lvl="1" algn="just"/>
            <a:r>
              <a:rPr lang="en-US" sz="1600" dirty="0">
                <a:solidFill>
                  <a:srgbClr val="000000"/>
                </a:solidFill>
              </a:rPr>
              <a:t>8: ZIP </a:t>
            </a:r>
          </a:p>
          <a:p>
            <a:pPr lvl="1" algn="just"/>
            <a:r>
              <a:rPr lang="en-US" sz="1600" dirty="0">
                <a:solidFill>
                  <a:srgbClr val="000000"/>
                </a:solidFill>
              </a:rPr>
              <a:t>"Constant" power value (either P or Q) may be modified by loadshape multipliers. "Fixed" power values are always the same.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charset="0"/>
              <a:ea typeface="+mn-ea"/>
              <a:cs typeface="+mn-cs"/>
            </a:endParaRPr>
          </a:p>
        </p:txBody>
      </p:sp>
      <p:pic>
        <p:nvPicPr>
          <p:cNvPr id="14" name="Picture 13"/>
          <p:cNvPicPr>
            <a:picLocks noChangeAspect="1"/>
          </p:cNvPicPr>
          <p:nvPr/>
        </p:nvPicPr>
        <p:blipFill>
          <a:blip r:embed="rId3"/>
          <a:stretch>
            <a:fillRect/>
          </a:stretch>
        </p:blipFill>
        <p:spPr>
          <a:xfrm>
            <a:off x="2052652" y="4343400"/>
            <a:ext cx="5038695" cy="1645288"/>
          </a:xfrm>
          <a:prstGeom prst="rect">
            <a:avLst/>
          </a:prstGeom>
        </p:spPr>
      </p:pic>
    </p:spTree>
    <p:extLst>
      <p:ext uri="{BB962C8B-B14F-4D97-AF65-F5344CB8AC3E}">
        <p14:creationId xmlns:p14="http://schemas.microsoft.com/office/powerpoint/2010/main" val="334748435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1949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Load.dss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"Load.ldb0" bus1=B0 conn=wye phases=3 kW=0.1 pf=1 model=2 kV=12.47</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905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6" name="Title 1"/>
          <p:cNvSpPr txBox="1">
            <a:spLocks/>
          </p:cNvSpPr>
          <p:nvPr/>
        </p:nvSpPr>
        <p:spPr bwMode="auto">
          <a:xfrm>
            <a:off x="559003" y="2257011"/>
            <a:ext cx="4495800" cy="4908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kV</a:t>
            </a:r>
            <a:endParaRPr kumimoji="0" lang="en-US" sz="28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8" name="TextBox 27"/>
          <p:cNvSpPr txBox="1"/>
          <p:nvPr/>
        </p:nvSpPr>
        <p:spPr>
          <a:xfrm>
            <a:off x="1066800" y="2699998"/>
            <a:ext cx="7772400" cy="1477328"/>
          </a:xfrm>
          <a:prstGeom prst="rect">
            <a:avLst/>
          </a:prstGeom>
          <a:noFill/>
        </p:spPr>
        <p:txBody>
          <a:bodyPr wrap="square" rtlCol="0">
            <a:spAutoFit/>
          </a:bodyPr>
          <a:lstStyle/>
          <a:p>
            <a:pPr lvl="0" algn="just"/>
            <a:r>
              <a:rPr lang="en-US" sz="1800" dirty="0">
                <a:solidFill>
                  <a:srgbClr val="000000"/>
                </a:solidFill>
              </a:rPr>
              <a:t>Specifies the Base voltage for load. For 2‐ or 3‐phase loads, it is specified in phase‐to‐phase kV. </a:t>
            </a:r>
          </a:p>
          <a:p>
            <a:pPr lvl="0" algn="just"/>
            <a:r>
              <a:rPr lang="en-US" sz="1800" dirty="0">
                <a:solidFill>
                  <a:srgbClr val="000000"/>
                </a:solidFill>
              </a:rPr>
              <a:t>For all other loads, it is specified in the actual kV across the load branch.  If the load is wye (star) connected, then specify phase‐to‐neutral (L‐N). If the load is delta or phase‐to‐phase connected, specify the phase‐to‐phase (L‐L) kV.</a:t>
            </a:r>
          </a:p>
        </p:txBody>
      </p:sp>
    </p:spTree>
    <p:extLst>
      <p:ext uri="{BB962C8B-B14F-4D97-AF65-F5344CB8AC3E}">
        <p14:creationId xmlns:p14="http://schemas.microsoft.com/office/powerpoint/2010/main" val="1766278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2115" y="2997139"/>
            <a:ext cx="8329420" cy="3085548"/>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[3] Element tools: allow the user to select which circuit element (by type) to edit or display visualizations for. </a:t>
            </a:r>
          </a:p>
        </p:txBody>
      </p:sp>
      <p:sp>
        <p:nvSpPr>
          <p:cNvPr id="9" name="Rectangle 8"/>
          <p:cNvSpPr/>
          <p:nvPr/>
        </p:nvSpPr>
        <p:spPr bwMode="auto">
          <a:xfrm>
            <a:off x="1882828" y="3333245"/>
            <a:ext cx="4670372" cy="24925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cxnSp>
        <p:nvCxnSpPr>
          <p:cNvPr id="15" name="Straight Arrow Connector 14"/>
          <p:cNvCxnSpPr/>
          <p:nvPr/>
        </p:nvCxnSpPr>
        <p:spPr bwMode="auto">
          <a:xfrm flipH="1" flipV="1">
            <a:off x="2971800" y="2743995"/>
            <a:ext cx="1371600" cy="589251"/>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18" name="Straight Arrow Connector 17"/>
          <p:cNvCxnSpPr/>
          <p:nvPr/>
        </p:nvCxnSpPr>
        <p:spPr bwMode="auto">
          <a:xfrm flipV="1">
            <a:off x="6019801" y="2571648"/>
            <a:ext cx="857249" cy="866930"/>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20" name="Straight Arrow Connector 19"/>
          <p:cNvCxnSpPr/>
          <p:nvPr/>
        </p:nvCxnSpPr>
        <p:spPr bwMode="auto">
          <a:xfrm flipV="1">
            <a:off x="6210300" y="2637380"/>
            <a:ext cx="1333500" cy="738106"/>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cxnSp>
        <p:nvCxnSpPr>
          <p:cNvPr id="21" name="Straight Arrow Connector 20"/>
          <p:cNvCxnSpPr/>
          <p:nvPr/>
        </p:nvCxnSpPr>
        <p:spPr bwMode="auto">
          <a:xfrm flipV="1">
            <a:off x="6422972" y="2775934"/>
            <a:ext cx="1837520" cy="599552"/>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pic>
        <p:nvPicPr>
          <p:cNvPr id="24" name="Picture 23"/>
          <p:cNvPicPr>
            <a:picLocks noChangeAspect="1"/>
          </p:cNvPicPr>
          <p:nvPr/>
        </p:nvPicPr>
        <p:blipFill>
          <a:blip r:embed="rId4"/>
          <a:stretch>
            <a:fillRect/>
          </a:stretch>
        </p:blipFill>
        <p:spPr>
          <a:xfrm>
            <a:off x="4039043" y="1388310"/>
            <a:ext cx="2171257" cy="1355685"/>
          </a:xfrm>
          <a:prstGeom prst="rect">
            <a:avLst/>
          </a:prstGeom>
        </p:spPr>
      </p:pic>
      <p:cxnSp>
        <p:nvCxnSpPr>
          <p:cNvPr id="31" name="Straight Arrow Connector 30"/>
          <p:cNvCxnSpPr/>
          <p:nvPr/>
        </p:nvCxnSpPr>
        <p:spPr bwMode="auto">
          <a:xfrm flipH="1" flipV="1">
            <a:off x="5303109" y="2775934"/>
            <a:ext cx="514515" cy="614358"/>
          </a:xfrm>
          <a:prstGeom prst="straightConnector1">
            <a:avLst/>
          </a:prstGeom>
          <a:solidFill>
            <a:schemeClr val="accent1"/>
          </a:solidFill>
          <a:ln w="12700" cap="flat" cmpd="sng" algn="ctr">
            <a:solidFill>
              <a:srgbClr val="FF0000"/>
            </a:solidFill>
            <a:prstDash val="solid"/>
            <a:round/>
            <a:headEnd type="none" w="lg" len="lg"/>
            <a:tailEnd type="triangle" w="lg" len="lg"/>
          </a:ln>
          <a:effectLst/>
        </p:spPr>
      </p:cxnSp>
      <p:sp>
        <p:nvSpPr>
          <p:cNvPr id="36" name="Rectangle 35"/>
          <p:cNvSpPr/>
          <p:nvPr/>
        </p:nvSpPr>
        <p:spPr>
          <a:xfrm>
            <a:off x="1340940" y="2362736"/>
            <a:ext cx="2316660" cy="338554"/>
          </a:xfrm>
          <a:prstGeom prst="rect">
            <a:avLst/>
          </a:prstGeom>
        </p:spPr>
        <p:txBody>
          <a:bodyPr wrap="none">
            <a:spAutoFit/>
          </a:bodyPr>
          <a:lstStyle/>
          <a:p>
            <a:r>
              <a:rPr lang="en-US" sz="1600" dirty="0">
                <a:solidFill>
                  <a:srgbClr val="000000"/>
                </a:solidFill>
              </a:rPr>
              <a:t>Name of selected element</a:t>
            </a:r>
            <a:endParaRPr lang="en-US" sz="1600" dirty="0"/>
          </a:p>
        </p:txBody>
      </p:sp>
      <p:sp>
        <p:nvSpPr>
          <p:cNvPr id="37" name="Rectangle 36"/>
          <p:cNvSpPr/>
          <p:nvPr/>
        </p:nvSpPr>
        <p:spPr>
          <a:xfrm>
            <a:off x="6248400" y="1320225"/>
            <a:ext cx="2166494" cy="584775"/>
          </a:xfrm>
          <a:prstGeom prst="rect">
            <a:avLst/>
          </a:prstGeom>
        </p:spPr>
        <p:txBody>
          <a:bodyPr wrap="square">
            <a:spAutoFit/>
          </a:bodyPr>
          <a:lstStyle/>
          <a:p>
            <a:r>
              <a:rPr lang="en-US" sz="1600" dirty="0">
                <a:solidFill>
                  <a:srgbClr val="000000"/>
                </a:solidFill>
              </a:rPr>
              <a:t>Edit parameter of the selected element. </a:t>
            </a:r>
            <a:endParaRPr lang="en-US" sz="1600" dirty="0"/>
          </a:p>
        </p:txBody>
      </p:sp>
      <p:sp>
        <p:nvSpPr>
          <p:cNvPr id="38" name="Rectangle 37"/>
          <p:cNvSpPr/>
          <p:nvPr/>
        </p:nvSpPr>
        <p:spPr>
          <a:xfrm>
            <a:off x="6406449" y="2222657"/>
            <a:ext cx="871094" cy="338554"/>
          </a:xfrm>
          <a:prstGeom prst="rect">
            <a:avLst/>
          </a:prstGeom>
        </p:spPr>
        <p:txBody>
          <a:bodyPr wrap="square">
            <a:spAutoFit/>
          </a:bodyPr>
          <a:lstStyle/>
          <a:p>
            <a:r>
              <a:rPr lang="en-US" sz="1600" dirty="0">
                <a:solidFill>
                  <a:srgbClr val="000000"/>
                </a:solidFill>
              </a:rPr>
              <a:t>Current</a:t>
            </a:r>
            <a:endParaRPr lang="en-US" sz="1600" dirty="0"/>
          </a:p>
        </p:txBody>
      </p:sp>
      <p:sp>
        <p:nvSpPr>
          <p:cNvPr id="39" name="Rectangle 38"/>
          <p:cNvSpPr/>
          <p:nvPr/>
        </p:nvSpPr>
        <p:spPr>
          <a:xfrm>
            <a:off x="7277543" y="2249600"/>
            <a:ext cx="871094" cy="338554"/>
          </a:xfrm>
          <a:prstGeom prst="rect">
            <a:avLst/>
          </a:prstGeom>
        </p:spPr>
        <p:txBody>
          <a:bodyPr wrap="square">
            <a:spAutoFit/>
          </a:bodyPr>
          <a:lstStyle/>
          <a:p>
            <a:r>
              <a:rPr lang="en-US" sz="1600" dirty="0">
                <a:solidFill>
                  <a:srgbClr val="000000"/>
                </a:solidFill>
              </a:rPr>
              <a:t>Voltage</a:t>
            </a:r>
            <a:endParaRPr lang="en-US" sz="1600" dirty="0"/>
          </a:p>
        </p:txBody>
      </p:sp>
      <p:sp>
        <p:nvSpPr>
          <p:cNvPr id="40" name="Rectangle 39"/>
          <p:cNvSpPr/>
          <p:nvPr/>
        </p:nvSpPr>
        <p:spPr>
          <a:xfrm>
            <a:off x="8144518" y="2443490"/>
            <a:ext cx="871094" cy="338554"/>
          </a:xfrm>
          <a:prstGeom prst="rect">
            <a:avLst/>
          </a:prstGeom>
        </p:spPr>
        <p:txBody>
          <a:bodyPr wrap="square">
            <a:spAutoFit/>
          </a:bodyPr>
          <a:lstStyle/>
          <a:p>
            <a:r>
              <a:rPr lang="en-US" sz="1600" dirty="0">
                <a:solidFill>
                  <a:srgbClr val="000000"/>
                </a:solidFill>
              </a:rPr>
              <a:t>Power</a:t>
            </a:r>
            <a:endParaRPr lang="en-US" sz="1600" dirty="0"/>
          </a:p>
        </p:txBody>
      </p:sp>
    </p:spTree>
    <p:extLst>
      <p:ext uri="{BB962C8B-B14F-4D97-AF65-F5344CB8AC3E}">
        <p14:creationId xmlns:p14="http://schemas.microsoft.com/office/powerpoint/2010/main" val="191165816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9735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Transformer.dss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584775"/>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a:t>
            </a:r>
            <a:r>
              <a:rPr lang="en-US" sz="1600" dirty="0" err="1">
                <a:solidFill>
                  <a:srgbClr val="000000"/>
                </a:solidFill>
                <a:latin typeface="Calibri" panose="020F0502020204030204" pitchFamily="34" charset="0"/>
              </a:rPr>
              <a:t>Transformer.sub</a:t>
            </a:r>
            <a:r>
              <a:rPr lang="en-US" sz="1600" dirty="0">
                <a:solidFill>
                  <a:srgbClr val="000000"/>
                </a:solidFill>
                <a:latin typeface="Calibri" panose="020F0502020204030204" pitchFamily="34" charset="0"/>
              </a:rPr>
              <a:t>" phases=3 windings=2 buses=(</a:t>
            </a:r>
            <a:r>
              <a:rPr lang="en-US" sz="1600" dirty="0" err="1">
                <a:solidFill>
                  <a:srgbClr val="000000"/>
                </a:solidFill>
                <a:latin typeface="Calibri" panose="020F0502020204030204" pitchFamily="34" charset="0"/>
              </a:rPr>
              <a:t>bx</a:t>
            </a:r>
            <a:r>
              <a:rPr lang="en-US" sz="1600" dirty="0">
                <a:solidFill>
                  <a:srgbClr val="000000"/>
                </a:solidFill>
                <a:latin typeface="Calibri" panose="020F0502020204030204" pitchFamily="34" charset="0"/>
              </a:rPr>
              <a:t>, b0, ) conns=(delta, wye, ) </a:t>
            </a:r>
            <a:r>
              <a:rPr lang="en-US" sz="1600" dirty="0" err="1">
                <a:solidFill>
                  <a:srgbClr val="000000"/>
                </a:solidFill>
                <a:latin typeface="Calibri" panose="020F0502020204030204" pitchFamily="34" charset="0"/>
              </a:rPr>
              <a:t>kVs</a:t>
            </a:r>
            <a:r>
              <a:rPr lang="en-US" sz="1600" dirty="0">
                <a:solidFill>
                  <a:srgbClr val="000000"/>
                </a:solidFill>
                <a:latin typeface="Calibri" panose="020F0502020204030204" pitchFamily="34" charset="0"/>
              </a:rPr>
              <a:t>=(115, 12.47, ) </a:t>
            </a:r>
            <a:r>
              <a:rPr lang="en-US" sz="1600" dirty="0" err="1">
                <a:solidFill>
                  <a:srgbClr val="000000"/>
                </a:solidFill>
                <a:latin typeface="Calibri" panose="020F0502020204030204" pitchFamily="34" charset="0"/>
              </a:rPr>
              <a:t>kVAs</a:t>
            </a:r>
            <a:r>
              <a:rPr lang="en-US" sz="1600" dirty="0">
                <a:solidFill>
                  <a:srgbClr val="000000"/>
                </a:solidFill>
                <a:latin typeface="Calibri" panose="020F0502020204030204" pitchFamily="34" charset="0"/>
              </a:rPr>
              <a:t>=(20000, 20000, ) taps=(1, 1, ) </a:t>
            </a:r>
            <a:r>
              <a:rPr lang="en-US" sz="1600" dirty="0" err="1">
                <a:solidFill>
                  <a:srgbClr val="000000"/>
                </a:solidFill>
                <a:latin typeface="Calibri" panose="020F0502020204030204" pitchFamily="34" charset="0"/>
              </a:rPr>
              <a:t>Xhl</a:t>
            </a:r>
            <a:r>
              <a:rPr lang="en-US" sz="1600" dirty="0">
                <a:solidFill>
                  <a:srgbClr val="000000"/>
                </a:solidFill>
                <a:latin typeface="Calibri" panose="020F0502020204030204" pitchFamily="34" charset="0"/>
              </a:rPr>
              <a:t>=7</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1144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2" name="Title 1"/>
          <p:cNvSpPr txBox="1">
            <a:spLocks/>
          </p:cNvSpPr>
          <p:nvPr/>
        </p:nvSpPr>
        <p:spPr bwMode="auto">
          <a:xfrm>
            <a:off x="588814" y="2361694"/>
            <a:ext cx="44958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a:t>
            </a:r>
            <a:r>
              <a:rPr lang="en-US" sz="2400" kern="0" dirty="0" err="1">
                <a:latin typeface="Times New Roman" panose="02020603050405020304" pitchFamily="18" charset="0"/>
                <a:cs typeface="Times New Roman" panose="02020603050405020304" pitchFamily="18" charset="0"/>
              </a:rPr>
              <a:t>Transformer.sub</a:t>
            </a:r>
            <a:r>
              <a:rPr lang="en-US" sz="2400" kern="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1143000" y="2894805"/>
            <a:ext cx="6332838" cy="369332"/>
          </a:xfrm>
          <a:prstGeom prst="rect">
            <a:avLst/>
          </a:prstGeom>
          <a:noFill/>
        </p:spPr>
        <p:txBody>
          <a:bodyPr wrap="square" rtlCol="0">
            <a:spAutoFit/>
          </a:bodyPr>
          <a:lstStyle/>
          <a:p>
            <a:pPr lvl="0" algn="just"/>
            <a:r>
              <a:rPr lang="en-US" sz="1800" dirty="0"/>
              <a:t>Defines a transformer object named sub.</a:t>
            </a:r>
          </a:p>
        </p:txBody>
      </p:sp>
      <p:sp>
        <p:nvSpPr>
          <p:cNvPr id="14" name="Title 1"/>
          <p:cNvSpPr txBox="1">
            <a:spLocks/>
          </p:cNvSpPr>
          <p:nvPr/>
        </p:nvSpPr>
        <p:spPr bwMode="auto">
          <a:xfrm>
            <a:off x="588814" y="3048000"/>
            <a:ext cx="4495800" cy="5200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16" name="Title 1"/>
          <p:cNvSpPr txBox="1">
            <a:spLocks/>
          </p:cNvSpPr>
          <p:nvPr/>
        </p:nvSpPr>
        <p:spPr bwMode="auto">
          <a:xfrm>
            <a:off x="588814" y="3650397"/>
            <a:ext cx="4495800" cy="5406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windings</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143610" y="4050268"/>
            <a:ext cx="6332838" cy="369332"/>
          </a:xfrm>
          <a:prstGeom prst="rect">
            <a:avLst/>
          </a:prstGeom>
          <a:noFill/>
        </p:spPr>
        <p:txBody>
          <a:bodyPr wrap="square" rtlCol="0">
            <a:spAutoFit/>
          </a:bodyPr>
          <a:lstStyle/>
          <a:p>
            <a:pPr lvl="0" algn="just"/>
            <a:r>
              <a:rPr lang="en-US" sz="1800" dirty="0"/>
              <a:t>Specifies the number of windings. Default is 2.</a:t>
            </a:r>
          </a:p>
        </p:txBody>
      </p:sp>
      <p:sp>
        <p:nvSpPr>
          <p:cNvPr id="20" name="TextBox 19"/>
          <p:cNvSpPr txBox="1"/>
          <p:nvPr/>
        </p:nvSpPr>
        <p:spPr>
          <a:xfrm>
            <a:off x="1143000" y="3429000"/>
            <a:ext cx="6332838" cy="369332"/>
          </a:xfrm>
          <a:prstGeom prst="rect">
            <a:avLst/>
          </a:prstGeom>
          <a:noFill/>
        </p:spPr>
        <p:txBody>
          <a:bodyPr wrap="square" rtlCol="0">
            <a:spAutoFit/>
          </a:bodyPr>
          <a:lstStyle/>
          <a:p>
            <a:pPr lvl="0" algn="just"/>
            <a:r>
              <a:rPr lang="en-US" sz="1800" dirty="0"/>
              <a:t>Specifies the number of phases. Default is 3.  </a:t>
            </a:r>
          </a:p>
        </p:txBody>
      </p:sp>
      <p:sp>
        <p:nvSpPr>
          <p:cNvPr id="21" name="Title 1"/>
          <p:cNvSpPr txBox="1">
            <a:spLocks/>
          </p:cNvSpPr>
          <p:nvPr/>
        </p:nvSpPr>
        <p:spPr bwMode="auto">
          <a:xfrm>
            <a:off x="588814" y="4267200"/>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buses=(</a:t>
            </a:r>
            <a:r>
              <a:rPr lang="en-US" sz="2400" kern="0" dirty="0" err="1">
                <a:latin typeface="Times New Roman" panose="02020603050405020304" pitchFamily="18" charset="0"/>
                <a:cs typeface="Times New Roman" panose="02020603050405020304" pitchFamily="18" charset="0"/>
              </a:rPr>
              <a:t>bx</a:t>
            </a:r>
            <a:r>
              <a:rPr lang="en-US" sz="2400" kern="0" dirty="0">
                <a:latin typeface="Times New Roman" panose="02020603050405020304" pitchFamily="18" charset="0"/>
                <a:cs typeface="Times New Roman" panose="02020603050405020304" pitchFamily="18" charset="0"/>
              </a:rPr>
              <a:t>, b0, )</a:t>
            </a:r>
          </a:p>
        </p:txBody>
      </p:sp>
      <p:sp>
        <p:nvSpPr>
          <p:cNvPr id="22" name="Title 1"/>
          <p:cNvSpPr txBox="1">
            <a:spLocks/>
          </p:cNvSpPr>
          <p:nvPr/>
        </p:nvSpPr>
        <p:spPr bwMode="auto">
          <a:xfrm>
            <a:off x="1186587" y="5248611"/>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000" i="1" kern="0" dirty="0">
                <a:latin typeface="Times New Roman" panose="02020603050405020304" pitchFamily="18" charset="0"/>
                <a:cs typeface="Times New Roman" panose="02020603050405020304" pitchFamily="18" charset="0"/>
              </a:rPr>
              <a:t>bus1:</a:t>
            </a:r>
            <a:endParaRPr lang="en-US" sz="2400" i="1"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828800" y="5357227"/>
            <a:ext cx="7052619" cy="369332"/>
          </a:xfrm>
          <a:prstGeom prst="rect">
            <a:avLst/>
          </a:prstGeom>
          <a:noFill/>
        </p:spPr>
        <p:txBody>
          <a:bodyPr wrap="square" rtlCol="0">
            <a:spAutoFit/>
          </a:bodyPr>
          <a:lstStyle/>
          <a:p>
            <a:pPr lvl="0" algn="just"/>
            <a:r>
              <a:rPr lang="en-US" sz="1800" dirty="0"/>
              <a:t>Name of bus for terminal 1.</a:t>
            </a:r>
          </a:p>
        </p:txBody>
      </p:sp>
      <p:sp>
        <p:nvSpPr>
          <p:cNvPr id="24" name="Title 1"/>
          <p:cNvSpPr txBox="1">
            <a:spLocks/>
          </p:cNvSpPr>
          <p:nvPr/>
        </p:nvSpPr>
        <p:spPr bwMode="auto">
          <a:xfrm>
            <a:off x="1189330" y="5693170"/>
            <a:ext cx="5334000" cy="4028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000" i="1" kern="0" dirty="0">
                <a:latin typeface="Times New Roman" panose="02020603050405020304" pitchFamily="18" charset="0"/>
                <a:cs typeface="Times New Roman" panose="02020603050405020304" pitchFamily="18" charset="0"/>
              </a:rPr>
              <a:t>bus2:</a:t>
            </a:r>
          </a:p>
        </p:txBody>
      </p:sp>
      <p:sp>
        <p:nvSpPr>
          <p:cNvPr id="25" name="TextBox 24"/>
          <p:cNvSpPr txBox="1"/>
          <p:nvPr/>
        </p:nvSpPr>
        <p:spPr>
          <a:xfrm>
            <a:off x="1828800" y="5704030"/>
            <a:ext cx="7052619" cy="369332"/>
          </a:xfrm>
          <a:prstGeom prst="rect">
            <a:avLst/>
          </a:prstGeom>
          <a:noFill/>
        </p:spPr>
        <p:txBody>
          <a:bodyPr wrap="square" rtlCol="0">
            <a:spAutoFit/>
          </a:bodyPr>
          <a:lstStyle/>
          <a:p>
            <a:pPr lvl="0" algn="just"/>
            <a:r>
              <a:rPr lang="en-US" sz="1800" dirty="0"/>
              <a:t>Name of bus for terminal 2.</a:t>
            </a:r>
          </a:p>
        </p:txBody>
      </p:sp>
      <p:sp>
        <p:nvSpPr>
          <p:cNvPr id="27" name="TextBox 26"/>
          <p:cNvSpPr txBox="1"/>
          <p:nvPr/>
        </p:nvSpPr>
        <p:spPr>
          <a:xfrm>
            <a:off x="1186587" y="4763869"/>
            <a:ext cx="7749392" cy="646331"/>
          </a:xfrm>
          <a:prstGeom prst="rect">
            <a:avLst/>
          </a:prstGeom>
          <a:noFill/>
        </p:spPr>
        <p:txBody>
          <a:bodyPr wrap="square" rtlCol="0">
            <a:spAutoFit/>
          </a:bodyPr>
          <a:lstStyle/>
          <a:p>
            <a:pPr lvl="0" algn="just"/>
            <a:r>
              <a:rPr lang="en-US" sz="1800" dirty="0"/>
              <a:t>Specifies an array of names of buses to which the windings are connected. The above code equals: bus1=bx bus2=b0</a:t>
            </a:r>
          </a:p>
        </p:txBody>
      </p:sp>
    </p:spTree>
    <p:extLst>
      <p:ext uri="{BB962C8B-B14F-4D97-AF65-F5344CB8AC3E}">
        <p14:creationId xmlns:p14="http://schemas.microsoft.com/office/powerpoint/2010/main" val="110961335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9735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Transformer.dss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buses=(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b0, ) conns=(delta, wye,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=(20000, 20000, ) taps=(1, 1,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Xhl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1144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6" name="Title 1"/>
          <p:cNvSpPr txBox="1">
            <a:spLocks/>
          </p:cNvSpPr>
          <p:nvPr/>
        </p:nvSpPr>
        <p:spPr bwMode="auto">
          <a:xfrm>
            <a:off x="618075" y="2286000"/>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conns=(delta, wye, )</a:t>
            </a:r>
          </a:p>
        </p:txBody>
      </p:sp>
      <p:sp>
        <p:nvSpPr>
          <p:cNvPr id="28" name="TextBox 27"/>
          <p:cNvSpPr txBox="1"/>
          <p:nvPr/>
        </p:nvSpPr>
        <p:spPr>
          <a:xfrm>
            <a:off x="1066801" y="2782669"/>
            <a:ext cx="7323674" cy="646331"/>
          </a:xfrm>
          <a:prstGeom prst="rect">
            <a:avLst/>
          </a:prstGeom>
          <a:noFill/>
        </p:spPr>
        <p:txBody>
          <a:bodyPr wrap="square" rtlCol="0">
            <a:spAutoFit/>
          </a:bodyPr>
          <a:lstStyle/>
          <a:p>
            <a:pPr lvl="0" algn="just"/>
            <a:r>
              <a:rPr lang="en-US" sz="1800" dirty="0"/>
              <a:t>Specifies an array of connections for windings. The connection of winding1 is ‘delta’. The connection of winding2 is ‘wye’.</a:t>
            </a:r>
          </a:p>
        </p:txBody>
      </p:sp>
      <p:sp>
        <p:nvSpPr>
          <p:cNvPr id="37" name="Title 1"/>
          <p:cNvSpPr txBox="1">
            <a:spLocks/>
          </p:cNvSpPr>
          <p:nvPr/>
        </p:nvSpPr>
        <p:spPr bwMode="auto">
          <a:xfrm>
            <a:off x="639412" y="3276600"/>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kvs=(115, 12.47,)</a:t>
            </a:r>
          </a:p>
        </p:txBody>
      </p:sp>
      <p:sp>
        <p:nvSpPr>
          <p:cNvPr id="38" name="TextBox 37"/>
          <p:cNvSpPr txBox="1"/>
          <p:nvPr/>
        </p:nvSpPr>
        <p:spPr>
          <a:xfrm>
            <a:off x="1094231" y="3791991"/>
            <a:ext cx="7314531" cy="646331"/>
          </a:xfrm>
          <a:prstGeom prst="rect">
            <a:avLst/>
          </a:prstGeom>
          <a:noFill/>
        </p:spPr>
        <p:txBody>
          <a:bodyPr wrap="square" rtlCol="0">
            <a:spAutoFit/>
          </a:bodyPr>
          <a:lstStyle/>
          <a:p>
            <a:pPr lvl="0" algn="just"/>
            <a:r>
              <a:rPr lang="en-US" sz="1800" dirty="0"/>
              <a:t>Specifies an array of kV ratings for windings. The rated voltage of winding1 is 115 kV. The rated voltage of winding2 is 12.47kV. </a:t>
            </a:r>
          </a:p>
        </p:txBody>
      </p:sp>
      <p:sp>
        <p:nvSpPr>
          <p:cNvPr id="20" name="Title 1">
            <a:extLst>
              <a:ext uri="{FF2B5EF4-FFF2-40B4-BE49-F238E27FC236}">
                <a16:creationId xmlns:a16="http://schemas.microsoft.com/office/drawing/2014/main" id="{79379646-B4D4-4955-850C-A0C0BEA54D65}"/>
              </a:ext>
            </a:extLst>
          </p:cNvPr>
          <p:cNvSpPr txBox="1">
            <a:spLocks/>
          </p:cNvSpPr>
          <p:nvPr/>
        </p:nvSpPr>
        <p:spPr bwMode="auto">
          <a:xfrm>
            <a:off x="608931" y="4346828"/>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kvas</a:t>
            </a:r>
            <a:r>
              <a:rPr lang="en-US" sz="2400" kern="0" dirty="0">
                <a:latin typeface="Times New Roman" panose="02020603050405020304" pitchFamily="18" charset="0"/>
                <a:cs typeface="Times New Roman" panose="02020603050405020304" pitchFamily="18" charset="0"/>
              </a:rPr>
              <a:t>=(20000, 20000,)</a:t>
            </a:r>
          </a:p>
        </p:txBody>
      </p:sp>
      <p:sp>
        <p:nvSpPr>
          <p:cNvPr id="21" name="TextBox 20">
            <a:extLst>
              <a:ext uri="{FF2B5EF4-FFF2-40B4-BE49-F238E27FC236}">
                <a16:creationId xmlns:a16="http://schemas.microsoft.com/office/drawing/2014/main" id="{DDD8592C-32E7-4BCD-B392-D44AFE4F98CB}"/>
              </a:ext>
            </a:extLst>
          </p:cNvPr>
          <p:cNvSpPr txBox="1"/>
          <p:nvPr/>
        </p:nvSpPr>
        <p:spPr>
          <a:xfrm>
            <a:off x="1045020" y="4840069"/>
            <a:ext cx="7619999" cy="646331"/>
          </a:xfrm>
          <a:prstGeom prst="rect">
            <a:avLst/>
          </a:prstGeom>
          <a:noFill/>
        </p:spPr>
        <p:txBody>
          <a:bodyPr wrap="square" rtlCol="0">
            <a:spAutoFit/>
          </a:bodyPr>
          <a:lstStyle/>
          <a:p>
            <a:pPr algn="just"/>
            <a:r>
              <a:rPr lang="en-US" sz="1800" dirty="0"/>
              <a:t>Specifies an array of kVA ratings for windings. The base kVA rating of winding1 is 20000 kVA. The base kVA rating of winding2 is 20000kVA. </a:t>
            </a:r>
          </a:p>
        </p:txBody>
      </p:sp>
    </p:spTree>
    <p:extLst>
      <p:ext uri="{BB962C8B-B14F-4D97-AF65-F5344CB8AC3E}">
        <p14:creationId xmlns:p14="http://schemas.microsoft.com/office/powerpoint/2010/main" val="285381883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9735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Transformer.dss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Transformer.sub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phases=3 windings=2 buses=(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b0, ) conns=(delta, wye,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=(115, 12.47,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=(20000, 20000, ) taps=(1, 1, )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Xhl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1144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4" name="Title 1"/>
          <p:cNvSpPr txBox="1">
            <a:spLocks/>
          </p:cNvSpPr>
          <p:nvPr/>
        </p:nvSpPr>
        <p:spPr bwMode="auto">
          <a:xfrm>
            <a:off x="616246" y="3491164"/>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xhl</a:t>
            </a:r>
            <a:endParaRPr lang="en-US" sz="24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66799" y="4050268"/>
            <a:ext cx="7052619" cy="369332"/>
          </a:xfrm>
          <a:prstGeom prst="rect">
            <a:avLst/>
          </a:prstGeom>
          <a:noFill/>
        </p:spPr>
        <p:txBody>
          <a:bodyPr wrap="square" rtlCol="0">
            <a:spAutoFit/>
          </a:bodyPr>
          <a:lstStyle/>
          <a:p>
            <a:pPr algn="just"/>
            <a:r>
              <a:rPr lang="en-US" sz="1800" dirty="0"/>
              <a:t>Specifies the percent reactance high‐to‐low (winding 1 to winding 2).</a:t>
            </a:r>
          </a:p>
        </p:txBody>
      </p:sp>
      <p:sp>
        <p:nvSpPr>
          <p:cNvPr id="27" name="Title 1"/>
          <p:cNvSpPr txBox="1">
            <a:spLocks/>
          </p:cNvSpPr>
          <p:nvPr/>
        </p:nvSpPr>
        <p:spPr bwMode="auto">
          <a:xfrm>
            <a:off x="608931" y="2438400"/>
            <a:ext cx="5334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taps(1, 1, )</a:t>
            </a:r>
          </a:p>
        </p:txBody>
      </p:sp>
      <p:sp>
        <p:nvSpPr>
          <p:cNvPr id="39" name="TextBox 38"/>
          <p:cNvSpPr txBox="1"/>
          <p:nvPr/>
        </p:nvSpPr>
        <p:spPr>
          <a:xfrm>
            <a:off x="1066800" y="2993946"/>
            <a:ext cx="7052619" cy="646331"/>
          </a:xfrm>
          <a:prstGeom prst="rect">
            <a:avLst/>
          </a:prstGeom>
          <a:noFill/>
        </p:spPr>
        <p:txBody>
          <a:bodyPr wrap="square" rtlCol="0">
            <a:spAutoFit/>
          </a:bodyPr>
          <a:lstStyle/>
          <a:p>
            <a:pPr algn="just"/>
            <a:r>
              <a:rPr lang="en-US" sz="1800" dirty="0"/>
              <a:t>Specifies an array of  tap positions for windings. The tap position of winding1 is 1. The tap position of winding2 is 1.</a:t>
            </a:r>
          </a:p>
        </p:txBody>
      </p:sp>
    </p:spTree>
    <p:extLst>
      <p:ext uri="{BB962C8B-B14F-4D97-AF65-F5344CB8AC3E}">
        <p14:creationId xmlns:p14="http://schemas.microsoft.com/office/powerpoint/2010/main" val="23741720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2259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RegControl.dss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"RegControl.reg1a" transformer=Reg1a winding=2 </a:t>
            </a:r>
            <a:r>
              <a:rPr lang="en-US" sz="1600" dirty="0" err="1">
                <a:solidFill>
                  <a:srgbClr val="000000"/>
                </a:solidFill>
                <a:latin typeface="Calibri" panose="020F0502020204030204" pitchFamily="34" charset="0"/>
              </a:rPr>
              <a:t>vreg</a:t>
            </a:r>
            <a:r>
              <a:rPr lang="en-US" sz="1600" dirty="0">
                <a:solidFill>
                  <a:srgbClr val="000000"/>
                </a:solidFill>
                <a:latin typeface="Calibri" panose="020F0502020204030204" pitchFamily="34" charset="0"/>
              </a:rPr>
              <a:t>=119.9926 band=3 </a:t>
            </a:r>
            <a:r>
              <a:rPr lang="en-US" sz="1600" dirty="0" err="1">
                <a:solidFill>
                  <a:srgbClr val="000000"/>
                </a:solidFill>
                <a:latin typeface="Calibri" panose="020F0502020204030204" pitchFamily="34" charset="0"/>
              </a:rPr>
              <a:t>ptratio</a:t>
            </a:r>
            <a:r>
              <a:rPr lang="en-US" sz="1600" dirty="0">
                <a:solidFill>
                  <a:srgbClr val="000000"/>
                </a:solidFill>
                <a:latin typeface="Calibri" panose="020F0502020204030204" pitchFamily="34" charset="0"/>
              </a:rPr>
              <a:t>=60 delay=15 </a:t>
            </a:r>
            <a:r>
              <a:rPr lang="en-US" sz="1600" dirty="0" err="1">
                <a:solidFill>
                  <a:srgbClr val="000000"/>
                </a:solidFill>
                <a:latin typeface="Calibri" panose="020F0502020204030204" pitchFamily="34" charset="0"/>
              </a:rPr>
              <a:t>tapdelay</a:t>
            </a:r>
            <a:r>
              <a:rPr lang="en-US" sz="1600" dirty="0">
                <a:solidFill>
                  <a:srgbClr val="000000"/>
                </a:solidFill>
                <a:latin typeface="Calibri" panose="020F0502020204030204" pitchFamily="34" charset="0"/>
              </a:rPr>
              <a:t>=2 reversible=yes </a:t>
            </a:r>
            <a:r>
              <a:rPr lang="en-US" sz="1600" dirty="0" err="1">
                <a:solidFill>
                  <a:srgbClr val="000000"/>
                </a:solidFill>
                <a:latin typeface="Calibri" panose="020F0502020204030204" pitchFamily="34" charset="0"/>
              </a:rPr>
              <a:t>revvreg</a:t>
            </a:r>
            <a:r>
              <a:rPr lang="en-US" sz="1600" dirty="0">
                <a:solidFill>
                  <a:srgbClr val="000000"/>
                </a:solidFill>
                <a:latin typeface="Calibri" panose="020F0502020204030204" pitchFamily="34" charset="0"/>
              </a:rPr>
              <a:t>=119.9926 </a:t>
            </a:r>
            <a:r>
              <a:rPr lang="en-US" sz="1600" dirty="0" err="1">
                <a:solidFill>
                  <a:srgbClr val="000000"/>
                </a:solidFill>
                <a:latin typeface="Calibri" panose="020F0502020204030204" pitchFamily="34" charset="0"/>
              </a:rPr>
              <a:t>revband</a:t>
            </a:r>
            <a:r>
              <a:rPr lang="en-US" sz="1600" dirty="0">
                <a:solidFill>
                  <a:srgbClr val="000000"/>
                </a:solidFill>
                <a:latin typeface="Calibri" panose="020F0502020204030204" pitchFamily="34" charset="0"/>
              </a:rPr>
              <a:t>=3 </a:t>
            </a:r>
            <a:r>
              <a:rPr lang="en-US" sz="1600" dirty="0" err="1">
                <a:solidFill>
                  <a:srgbClr val="000000"/>
                </a:solidFill>
                <a:latin typeface="Calibri" panose="020F0502020204030204" pitchFamily="34" charset="0"/>
              </a:rPr>
              <a:t>CTprim</a:t>
            </a:r>
            <a:r>
              <a:rPr lang="en-US" sz="1600" dirty="0">
                <a:solidFill>
                  <a:srgbClr val="000000"/>
                </a:solidFill>
                <a:latin typeface="Calibri" panose="020F0502020204030204" pitchFamily="34" charset="0"/>
              </a:rPr>
              <a:t>=600 R=5 X=3 </a:t>
            </a:r>
            <a:r>
              <a:rPr lang="en-US" sz="1600" dirty="0" err="1">
                <a:solidFill>
                  <a:srgbClr val="000000"/>
                </a:solidFill>
                <a:latin typeface="Calibri" panose="020F0502020204030204" pitchFamily="34" charset="0"/>
              </a:rPr>
              <a:t>revR</a:t>
            </a:r>
            <a:r>
              <a:rPr lang="en-US" sz="1600" dirty="0">
                <a:solidFill>
                  <a:srgbClr val="000000"/>
                </a:solidFill>
                <a:latin typeface="Calibri" panose="020F0502020204030204" pitchFamily="34" charset="0"/>
              </a:rPr>
              <a:t>=5 </a:t>
            </a:r>
            <a:r>
              <a:rPr lang="en-US" sz="1600" dirty="0" err="1">
                <a:solidFill>
                  <a:srgbClr val="000000"/>
                </a:solidFill>
                <a:latin typeface="Calibri" panose="020F0502020204030204" pitchFamily="34" charset="0"/>
              </a:rPr>
              <a:t>revX</a:t>
            </a:r>
            <a:r>
              <a:rPr lang="en-US" sz="1600" dirty="0">
                <a:solidFill>
                  <a:srgbClr val="000000"/>
                </a:solidFill>
                <a:latin typeface="Calibri" panose="020F0502020204030204" pitchFamily="34" charset="0"/>
              </a:rPr>
              <a:t>=3</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9" name="Title 1"/>
          <p:cNvSpPr txBox="1">
            <a:spLocks/>
          </p:cNvSpPr>
          <p:nvPr/>
        </p:nvSpPr>
        <p:spPr bwMode="auto">
          <a:xfrm>
            <a:off x="605883" y="2531815"/>
            <a:ext cx="5486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"RegControl.reg1a"</a:t>
            </a:r>
          </a:p>
        </p:txBody>
      </p:sp>
      <p:sp>
        <p:nvSpPr>
          <p:cNvPr id="20" name="TextBox 19"/>
          <p:cNvSpPr txBox="1"/>
          <p:nvPr/>
        </p:nvSpPr>
        <p:spPr>
          <a:xfrm>
            <a:off x="1100355" y="3010160"/>
            <a:ext cx="7052618" cy="369332"/>
          </a:xfrm>
          <a:prstGeom prst="rect">
            <a:avLst/>
          </a:prstGeom>
          <a:noFill/>
        </p:spPr>
        <p:txBody>
          <a:bodyPr wrap="square" rtlCol="0">
            <a:spAutoFit/>
          </a:bodyPr>
          <a:lstStyle/>
          <a:p>
            <a:pPr lvl="0" algn="just"/>
            <a:r>
              <a:rPr lang="en-US" sz="1800" dirty="0"/>
              <a:t>Defines a regulator control object named reg1a.</a:t>
            </a:r>
            <a:r>
              <a:rPr lang="en-US" sz="1800" baseline="30000" dirty="0"/>
              <a:t> </a:t>
            </a:r>
            <a:endParaRPr lang="en-US" sz="1800" dirty="0"/>
          </a:p>
        </p:txBody>
      </p:sp>
      <p:sp>
        <p:nvSpPr>
          <p:cNvPr id="21" name="Title 1"/>
          <p:cNvSpPr txBox="1">
            <a:spLocks/>
          </p:cNvSpPr>
          <p:nvPr/>
        </p:nvSpPr>
        <p:spPr bwMode="auto">
          <a:xfrm>
            <a:off x="605883" y="3994221"/>
            <a:ext cx="4495800" cy="475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winding</a:t>
            </a:r>
          </a:p>
        </p:txBody>
      </p:sp>
      <p:sp>
        <p:nvSpPr>
          <p:cNvPr id="26" name="TextBox 25"/>
          <p:cNvSpPr txBox="1"/>
          <p:nvPr/>
        </p:nvSpPr>
        <p:spPr>
          <a:xfrm>
            <a:off x="1066800" y="4394620"/>
            <a:ext cx="7620000" cy="646331"/>
          </a:xfrm>
          <a:prstGeom prst="rect">
            <a:avLst/>
          </a:prstGeom>
          <a:noFill/>
        </p:spPr>
        <p:txBody>
          <a:bodyPr wrap="square" rtlCol="0">
            <a:spAutoFit/>
          </a:bodyPr>
          <a:lstStyle/>
          <a:p>
            <a:pPr lvl="0" algn="just"/>
            <a:r>
              <a:rPr lang="en-US" sz="1800" dirty="0"/>
              <a:t>Specifies the number of the winding of the transformer that the </a:t>
            </a:r>
            <a:r>
              <a:rPr lang="en-US" sz="1800" dirty="0" err="1"/>
              <a:t>RegControl</a:t>
            </a:r>
            <a:r>
              <a:rPr lang="en-US" sz="1800" dirty="0"/>
              <a:t> is monitoring. 1 or 2, typically.</a:t>
            </a:r>
          </a:p>
        </p:txBody>
      </p:sp>
      <p:sp>
        <p:nvSpPr>
          <p:cNvPr id="28" name="Title 1"/>
          <p:cNvSpPr txBox="1">
            <a:spLocks/>
          </p:cNvSpPr>
          <p:nvPr/>
        </p:nvSpPr>
        <p:spPr bwMode="auto">
          <a:xfrm>
            <a:off x="618684" y="4913531"/>
            <a:ext cx="4495800" cy="6490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vreg</a:t>
            </a:r>
            <a:endParaRPr lang="en-US" sz="2800" kern="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66800" y="5373469"/>
            <a:ext cx="7620000" cy="646331"/>
          </a:xfrm>
          <a:prstGeom prst="rect">
            <a:avLst/>
          </a:prstGeom>
          <a:noFill/>
        </p:spPr>
        <p:txBody>
          <a:bodyPr wrap="square" rtlCol="0">
            <a:spAutoFit/>
          </a:bodyPr>
          <a:lstStyle/>
          <a:p>
            <a:pPr lvl="0" algn="just"/>
            <a:r>
              <a:rPr lang="en-US" sz="1800" dirty="0"/>
              <a:t>Specifies the voltage regulator setting, in volts, for the winding being controlled. Default is 120.0 </a:t>
            </a:r>
          </a:p>
        </p:txBody>
      </p:sp>
      <p:sp>
        <p:nvSpPr>
          <p:cNvPr id="30" name="Title 1"/>
          <p:cNvSpPr txBox="1">
            <a:spLocks/>
          </p:cNvSpPr>
          <p:nvPr/>
        </p:nvSpPr>
        <p:spPr bwMode="auto">
          <a:xfrm>
            <a:off x="588814" y="3269137"/>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transformer</a:t>
            </a:r>
            <a:endParaRPr lang="en-US" sz="2800" kern="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100355" y="3657600"/>
            <a:ext cx="7738845" cy="369332"/>
          </a:xfrm>
          <a:prstGeom prst="rect">
            <a:avLst/>
          </a:prstGeom>
          <a:noFill/>
        </p:spPr>
        <p:txBody>
          <a:bodyPr wrap="square" rtlCol="0">
            <a:spAutoFit/>
          </a:bodyPr>
          <a:lstStyle/>
          <a:p>
            <a:pPr lvl="0" algn="just"/>
            <a:r>
              <a:rPr lang="en-US" sz="1800" dirty="0"/>
              <a:t>Specifies the name of transformer to which the </a:t>
            </a:r>
            <a:r>
              <a:rPr lang="en-US" sz="1800" dirty="0" err="1"/>
              <a:t>RegControl</a:t>
            </a:r>
            <a:r>
              <a:rPr lang="en-US" sz="1800" dirty="0"/>
              <a:t> is connected.</a:t>
            </a:r>
          </a:p>
        </p:txBody>
      </p:sp>
    </p:spTree>
    <p:extLst>
      <p:ext uri="{BB962C8B-B14F-4D97-AF65-F5344CB8AC3E}">
        <p14:creationId xmlns:p14="http://schemas.microsoft.com/office/powerpoint/2010/main" val="294816067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2259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RegControl.dss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"RegControl.reg1a" transformer=Reg1a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band=3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tapdelay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reversible=yes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revband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R=5 X=3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2" name="Title 1"/>
          <p:cNvSpPr txBox="1">
            <a:spLocks/>
          </p:cNvSpPr>
          <p:nvPr/>
        </p:nvSpPr>
        <p:spPr bwMode="auto">
          <a:xfrm>
            <a:off x="588814" y="2514600"/>
            <a:ext cx="4495800" cy="496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band</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066800" y="2930585"/>
            <a:ext cx="7205019" cy="369332"/>
          </a:xfrm>
          <a:prstGeom prst="rect">
            <a:avLst/>
          </a:prstGeom>
          <a:noFill/>
        </p:spPr>
        <p:txBody>
          <a:bodyPr wrap="square" rtlCol="0">
            <a:spAutoFit/>
          </a:bodyPr>
          <a:lstStyle/>
          <a:p>
            <a:pPr lvl="0" algn="just"/>
            <a:r>
              <a:rPr lang="en-US" sz="1800" dirty="0"/>
              <a:t>Specifies the bandwidth, in volts, for the controlled bus. Default is 3.0 </a:t>
            </a:r>
          </a:p>
        </p:txBody>
      </p:sp>
      <p:sp>
        <p:nvSpPr>
          <p:cNvPr id="24" name="Title 1"/>
          <p:cNvSpPr txBox="1">
            <a:spLocks/>
          </p:cNvSpPr>
          <p:nvPr/>
        </p:nvSpPr>
        <p:spPr bwMode="auto">
          <a:xfrm>
            <a:off x="588814" y="315452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ptratio</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66800" y="3605310"/>
            <a:ext cx="7620000" cy="923330"/>
          </a:xfrm>
          <a:prstGeom prst="rect">
            <a:avLst/>
          </a:prstGeom>
          <a:noFill/>
        </p:spPr>
        <p:txBody>
          <a:bodyPr wrap="square" rtlCol="0">
            <a:spAutoFit/>
          </a:bodyPr>
          <a:lstStyle/>
          <a:p>
            <a:pPr lvl="0" algn="just"/>
            <a:r>
              <a:rPr lang="en-US" sz="1800" dirty="0"/>
              <a:t>Specifies the ratio of the PT that converts the controlled winding voltage to the regulator voltage. Default is 60. If the winding is Wye, the line‐to‐neutral voltage is used. Else, the line‐to‐line voltage is used.</a:t>
            </a:r>
          </a:p>
        </p:txBody>
      </p:sp>
      <p:sp>
        <p:nvSpPr>
          <p:cNvPr id="27" name="Title 1"/>
          <p:cNvSpPr txBox="1">
            <a:spLocks/>
          </p:cNvSpPr>
          <p:nvPr/>
        </p:nvSpPr>
        <p:spPr bwMode="auto">
          <a:xfrm>
            <a:off x="593081" y="4332816"/>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delay</a:t>
            </a:r>
            <a:endParaRPr lang="en-US" sz="2800" kern="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47902" y="4867870"/>
            <a:ext cx="7715098" cy="923330"/>
          </a:xfrm>
          <a:prstGeom prst="rect">
            <a:avLst/>
          </a:prstGeom>
          <a:noFill/>
        </p:spPr>
        <p:txBody>
          <a:bodyPr wrap="square" rtlCol="0">
            <a:spAutoFit/>
          </a:bodyPr>
          <a:lstStyle/>
          <a:p>
            <a:pPr lvl="0" algn="just"/>
            <a:r>
              <a:rPr lang="en-US" sz="1800" dirty="0"/>
              <a:t>Specifies the time delay, in seconds, from when the voltage goes out of band to when the tap changing begins. This is used to determine which regulator control will act first. Default is 15.</a:t>
            </a:r>
          </a:p>
        </p:txBody>
      </p:sp>
    </p:spTree>
    <p:extLst>
      <p:ext uri="{BB962C8B-B14F-4D97-AF65-F5344CB8AC3E}">
        <p14:creationId xmlns:p14="http://schemas.microsoft.com/office/powerpoint/2010/main" val="41158771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2259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RegControl.dss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"RegControl.reg1a" transformer=Reg1a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band=3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tapdelay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reversible=yes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revband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R=5 X=3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626000" y="2564726"/>
            <a:ext cx="4495800" cy="496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tapdelay</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990600" y="3011269"/>
            <a:ext cx="7696200" cy="646331"/>
          </a:xfrm>
          <a:prstGeom prst="rect">
            <a:avLst/>
          </a:prstGeom>
          <a:noFill/>
        </p:spPr>
        <p:txBody>
          <a:bodyPr wrap="square" rtlCol="0">
            <a:spAutoFit/>
          </a:bodyPr>
          <a:lstStyle/>
          <a:p>
            <a:pPr lvl="0" algn="just"/>
            <a:r>
              <a:rPr lang="en-US" sz="1800" dirty="0"/>
              <a:t>Specifies the delay, in seconds, between tap changes. Default is 2. This is how long it takes between changes after the first change. </a:t>
            </a:r>
          </a:p>
        </p:txBody>
      </p:sp>
      <p:sp>
        <p:nvSpPr>
          <p:cNvPr id="20" name="Title 1"/>
          <p:cNvSpPr txBox="1">
            <a:spLocks/>
          </p:cNvSpPr>
          <p:nvPr/>
        </p:nvSpPr>
        <p:spPr bwMode="auto">
          <a:xfrm>
            <a:off x="626000" y="35052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reversible</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90600" y="3962400"/>
            <a:ext cx="7772400" cy="646331"/>
          </a:xfrm>
          <a:prstGeom prst="rect">
            <a:avLst/>
          </a:prstGeom>
          <a:noFill/>
        </p:spPr>
        <p:txBody>
          <a:bodyPr wrap="square" rtlCol="0">
            <a:spAutoFit/>
          </a:bodyPr>
          <a:lstStyle/>
          <a:p>
            <a:pPr lvl="0" algn="just"/>
            <a:r>
              <a:rPr lang="en-US" sz="1800" dirty="0"/>
              <a:t>Indicates whether or not the regulator can be switched to regulate in the reverse direction. Default is No. {Yes |No*} </a:t>
            </a:r>
          </a:p>
        </p:txBody>
      </p:sp>
      <p:sp>
        <p:nvSpPr>
          <p:cNvPr id="26" name="Title 1"/>
          <p:cNvSpPr txBox="1">
            <a:spLocks/>
          </p:cNvSpPr>
          <p:nvPr/>
        </p:nvSpPr>
        <p:spPr bwMode="auto">
          <a:xfrm>
            <a:off x="626000" y="4481395"/>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revvreg</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990600" y="5008097"/>
            <a:ext cx="7205019" cy="369332"/>
          </a:xfrm>
          <a:prstGeom prst="rect">
            <a:avLst/>
          </a:prstGeom>
          <a:noFill/>
        </p:spPr>
        <p:txBody>
          <a:bodyPr wrap="square" rtlCol="0">
            <a:spAutoFit/>
          </a:bodyPr>
          <a:lstStyle/>
          <a:p>
            <a:pPr lvl="0" algn="just"/>
            <a:r>
              <a:rPr lang="en-US" sz="1800" dirty="0"/>
              <a:t>Specifies the voltage setting, in volts, for operation in the reverse direction. </a:t>
            </a:r>
          </a:p>
        </p:txBody>
      </p:sp>
    </p:spTree>
    <p:extLst>
      <p:ext uri="{BB962C8B-B14F-4D97-AF65-F5344CB8AC3E}">
        <p14:creationId xmlns:p14="http://schemas.microsoft.com/office/powerpoint/2010/main" val="296085535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2259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RegControl.dss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"RegControl.reg1a" transformer=Reg1a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band=3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tapdelay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reversible=yes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revband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R=5 X=3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2" name="Title 1"/>
          <p:cNvSpPr txBox="1">
            <a:spLocks/>
          </p:cNvSpPr>
          <p:nvPr/>
        </p:nvSpPr>
        <p:spPr bwMode="auto">
          <a:xfrm>
            <a:off x="588814" y="2594953"/>
            <a:ext cx="4495800" cy="4966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revband</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066800" y="3047479"/>
            <a:ext cx="7205019" cy="369332"/>
          </a:xfrm>
          <a:prstGeom prst="rect">
            <a:avLst/>
          </a:prstGeom>
          <a:noFill/>
        </p:spPr>
        <p:txBody>
          <a:bodyPr wrap="square" rtlCol="0">
            <a:spAutoFit/>
          </a:bodyPr>
          <a:lstStyle/>
          <a:p>
            <a:pPr lvl="0" algn="just"/>
            <a:r>
              <a:rPr lang="en-US" sz="1800" dirty="0"/>
              <a:t>Specifies the bandwidth for operating in the reverse direction. </a:t>
            </a:r>
          </a:p>
        </p:txBody>
      </p:sp>
      <p:sp>
        <p:nvSpPr>
          <p:cNvPr id="24" name="Title 1"/>
          <p:cNvSpPr txBox="1">
            <a:spLocks/>
          </p:cNvSpPr>
          <p:nvPr/>
        </p:nvSpPr>
        <p:spPr bwMode="auto">
          <a:xfrm>
            <a:off x="588813" y="3311084"/>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CTprim</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66799" y="3871421"/>
            <a:ext cx="7696201" cy="646331"/>
          </a:xfrm>
          <a:prstGeom prst="rect">
            <a:avLst/>
          </a:prstGeom>
          <a:noFill/>
        </p:spPr>
        <p:txBody>
          <a:bodyPr wrap="square" rtlCol="0">
            <a:spAutoFit/>
          </a:bodyPr>
          <a:lstStyle/>
          <a:p>
            <a:pPr lvl="0" algn="just"/>
            <a:r>
              <a:rPr lang="en-US" sz="1800" dirty="0"/>
              <a:t>Specifies the rating, in Amperes, of the primary CT rating for converting the line amps to control amps. The typical default secondary ampere rating is 0.2 Amps.</a:t>
            </a:r>
          </a:p>
        </p:txBody>
      </p:sp>
      <p:sp>
        <p:nvSpPr>
          <p:cNvPr id="27" name="Title 1"/>
          <p:cNvSpPr txBox="1">
            <a:spLocks/>
          </p:cNvSpPr>
          <p:nvPr/>
        </p:nvSpPr>
        <p:spPr bwMode="auto">
          <a:xfrm>
            <a:off x="588813" y="4388703"/>
            <a:ext cx="4495800" cy="6168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a:t>
            </a:r>
            <a:endParaRPr lang="en-US" sz="2800" kern="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55316" y="4840069"/>
            <a:ext cx="7205019" cy="646331"/>
          </a:xfrm>
          <a:prstGeom prst="rect">
            <a:avLst/>
          </a:prstGeom>
          <a:noFill/>
        </p:spPr>
        <p:txBody>
          <a:bodyPr wrap="square" rtlCol="0">
            <a:spAutoFit/>
          </a:bodyPr>
          <a:lstStyle/>
          <a:p>
            <a:pPr lvl="0" algn="just"/>
            <a:r>
              <a:rPr lang="en-US" sz="1800" dirty="0"/>
              <a:t>Specifies the R setting on the line drop compensator in the regulator, in volts. </a:t>
            </a:r>
          </a:p>
        </p:txBody>
      </p:sp>
    </p:spTree>
    <p:extLst>
      <p:ext uri="{BB962C8B-B14F-4D97-AF65-F5344CB8AC3E}">
        <p14:creationId xmlns:p14="http://schemas.microsoft.com/office/powerpoint/2010/main" val="220129992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92259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RegControl.dss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"RegControl.reg1a" transformer=Reg1a winding=2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band=3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ptratio</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 delay=15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tapdelay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reversible=yes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revvreg</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=119.9926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revband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CTprim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=600 R=5 X=3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revX</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629245" y="2646097"/>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X</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066800" y="3048000"/>
            <a:ext cx="7696200" cy="369332"/>
          </a:xfrm>
          <a:prstGeom prst="rect">
            <a:avLst/>
          </a:prstGeom>
          <a:noFill/>
        </p:spPr>
        <p:txBody>
          <a:bodyPr wrap="square" rtlCol="0">
            <a:spAutoFit/>
          </a:bodyPr>
          <a:lstStyle/>
          <a:p>
            <a:pPr lvl="0" algn="just"/>
            <a:r>
              <a:rPr lang="en-US" sz="1800" dirty="0"/>
              <a:t>Specifies the X setting on the line drop compensator in the regulator,  in volts. </a:t>
            </a:r>
          </a:p>
        </p:txBody>
      </p:sp>
      <p:sp>
        <p:nvSpPr>
          <p:cNvPr id="20" name="Title 1"/>
          <p:cNvSpPr txBox="1">
            <a:spLocks/>
          </p:cNvSpPr>
          <p:nvPr/>
        </p:nvSpPr>
        <p:spPr bwMode="auto">
          <a:xfrm>
            <a:off x="644268" y="3429000"/>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revR</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66800" y="3870752"/>
            <a:ext cx="7315200" cy="369332"/>
          </a:xfrm>
          <a:prstGeom prst="rect">
            <a:avLst/>
          </a:prstGeom>
          <a:noFill/>
        </p:spPr>
        <p:txBody>
          <a:bodyPr wrap="square" rtlCol="0">
            <a:spAutoFit/>
          </a:bodyPr>
          <a:lstStyle/>
          <a:p>
            <a:pPr lvl="0" algn="just"/>
            <a:r>
              <a:rPr lang="en-US" sz="1800" dirty="0"/>
              <a:t>Specifies the R line drop compensator setting for reverse direction, in volts. </a:t>
            </a:r>
          </a:p>
        </p:txBody>
      </p:sp>
      <p:sp>
        <p:nvSpPr>
          <p:cNvPr id="26" name="Title 1"/>
          <p:cNvSpPr txBox="1">
            <a:spLocks/>
          </p:cNvSpPr>
          <p:nvPr/>
        </p:nvSpPr>
        <p:spPr bwMode="auto">
          <a:xfrm>
            <a:off x="644268" y="4209030"/>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revX</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66800" y="4694654"/>
            <a:ext cx="7391400" cy="369332"/>
          </a:xfrm>
          <a:prstGeom prst="rect">
            <a:avLst/>
          </a:prstGeom>
          <a:noFill/>
        </p:spPr>
        <p:txBody>
          <a:bodyPr wrap="square" rtlCol="0">
            <a:spAutoFit/>
          </a:bodyPr>
          <a:lstStyle/>
          <a:p>
            <a:pPr lvl="0" algn="just"/>
            <a:r>
              <a:rPr lang="en-US" sz="1800" dirty="0"/>
              <a:t>Specifies the X line drop compensator setting for reverse direction, in volts. </a:t>
            </a:r>
          </a:p>
        </p:txBody>
      </p:sp>
    </p:spTree>
    <p:extLst>
      <p:ext uri="{BB962C8B-B14F-4D97-AF65-F5344CB8AC3E}">
        <p14:creationId xmlns:p14="http://schemas.microsoft.com/office/powerpoint/2010/main" val="156381751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66515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Capacitor.dss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"Capacitor.c1" conn=wye bus1=B1 phases=3 </a:t>
            </a:r>
            <a:r>
              <a:rPr lang="en-US" sz="1600" dirty="0" err="1">
                <a:solidFill>
                  <a:srgbClr val="000000"/>
                </a:solidFill>
                <a:latin typeface="Calibri" panose="020F0502020204030204" pitchFamily="34" charset="0"/>
              </a:rPr>
              <a:t>kvar</a:t>
            </a:r>
            <a:r>
              <a:rPr lang="en-US" sz="1600" dirty="0">
                <a:solidFill>
                  <a:srgbClr val="000000"/>
                </a:solidFill>
                <a:latin typeface="Calibri" panose="020F0502020204030204" pitchFamily="34" charset="0"/>
              </a:rPr>
              <a:t>=( 600) </a:t>
            </a:r>
            <a:r>
              <a:rPr lang="en-US" sz="1600" dirty="0" err="1">
                <a:solidFill>
                  <a:srgbClr val="000000"/>
                </a:solidFill>
                <a:latin typeface="Calibri" panose="020F0502020204030204" pitchFamily="34" charset="0"/>
              </a:rPr>
              <a:t>kv</a:t>
            </a:r>
            <a:r>
              <a:rPr lang="en-US" sz="1600" dirty="0">
                <a:solidFill>
                  <a:srgbClr val="000000"/>
                </a:solidFill>
                <a:latin typeface="Calibri" panose="020F0502020204030204" pitchFamily="34" charset="0"/>
              </a:rPr>
              <a:t>=12.47</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809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2" name="Title 1"/>
          <p:cNvSpPr txBox="1">
            <a:spLocks/>
          </p:cNvSpPr>
          <p:nvPr/>
        </p:nvSpPr>
        <p:spPr bwMode="auto">
          <a:xfrm>
            <a:off x="601616" y="2128356"/>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"Capacitor.c1"</a:t>
            </a:r>
          </a:p>
        </p:txBody>
      </p:sp>
      <p:sp>
        <p:nvSpPr>
          <p:cNvPr id="23" name="TextBox 22"/>
          <p:cNvSpPr txBox="1"/>
          <p:nvPr/>
        </p:nvSpPr>
        <p:spPr>
          <a:xfrm>
            <a:off x="1123435" y="2526376"/>
            <a:ext cx="6332838" cy="369332"/>
          </a:xfrm>
          <a:prstGeom prst="rect">
            <a:avLst/>
          </a:prstGeom>
          <a:noFill/>
        </p:spPr>
        <p:txBody>
          <a:bodyPr wrap="square" rtlCol="0">
            <a:spAutoFit/>
          </a:bodyPr>
          <a:lstStyle/>
          <a:p>
            <a:pPr lvl="0" algn="just"/>
            <a:r>
              <a:rPr lang="en-US" sz="1800" dirty="0"/>
              <a:t>Defines a capacitor object named c1.</a:t>
            </a:r>
          </a:p>
        </p:txBody>
      </p:sp>
      <p:sp>
        <p:nvSpPr>
          <p:cNvPr id="24" name="Title 1"/>
          <p:cNvSpPr txBox="1">
            <a:spLocks/>
          </p:cNvSpPr>
          <p:nvPr/>
        </p:nvSpPr>
        <p:spPr bwMode="auto">
          <a:xfrm>
            <a:off x="601616" y="2807219"/>
            <a:ext cx="4495800" cy="5614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123435" y="3276600"/>
            <a:ext cx="6332838" cy="369332"/>
          </a:xfrm>
          <a:prstGeom prst="rect">
            <a:avLst/>
          </a:prstGeom>
          <a:noFill/>
        </p:spPr>
        <p:txBody>
          <a:bodyPr wrap="square" rtlCol="0">
            <a:spAutoFit/>
          </a:bodyPr>
          <a:lstStyle/>
          <a:p>
            <a:pPr lvl="0" algn="just"/>
            <a:r>
              <a:rPr lang="en-US" sz="1800" dirty="0"/>
              <a:t>Specifies the name of bus to which the first bus is connected.</a:t>
            </a:r>
          </a:p>
        </p:txBody>
      </p:sp>
      <p:sp>
        <p:nvSpPr>
          <p:cNvPr id="27" name="Title 1"/>
          <p:cNvSpPr txBox="1">
            <a:spLocks/>
          </p:cNvSpPr>
          <p:nvPr/>
        </p:nvSpPr>
        <p:spPr bwMode="auto">
          <a:xfrm>
            <a:off x="603347" y="3521691"/>
            <a:ext cx="4495800" cy="5614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a:t>
            </a:r>
            <a:endParaRPr lang="en-US" sz="2800" kern="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66800" y="4038600"/>
            <a:ext cx="7620000" cy="646331"/>
          </a:xfrm>
          <a:prstGeom prst="rect">
            <a:avLst/>
          </a:prstGeom>
          <a:noFill/>
        </p:spPr>
        <p:txBody>
          <a:bodyPr wrap="square" rtlCol="0">
            <a:spAutoFit/>
          </a:bodyPr>
          <a:lstStyle/>
          <a:p>
            <a:pPr lvl="0" algn="just"/>
            <a:r>
              <a:rPr lang="en-US" sz="1800" dirty="0"/>
              <a:t>Specifies the connection of bank. One of {wye | ln} for wye connected banks or {delta | </a:t>
            </a:r>
            <a:r>
              <a:rPr lang="en-US" sz="1800" dirty="0" err="1"/>
              <a:t>ll</a:t>
            </a:r>
            <a:r>
              <a:rPr lang="en-US" sz="1800" dirty="0"/>
              <a:t>} for delta (line-line) connected banks.</a:t>
            </a:r>
          </a:p>
        </p:txBody>
      </p:sp>
      <p:sp>
        <p:nvSpPr>
          <p:cNvPr id="30" name="Title 1"/>
          <p:cNvSpPr txBox="1">
            <a:spLocks/>
          </p:cNvSpPr>
          <p:nvPr/>
        </p:nvSpPr>
        <p:spPr bwMode="auto">
          <a:xfrm>
            <a:off x="595520" y="4633213"/>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66800" y="5076236"/>
            <a:ext cx="6332838" cy="369332"/>
          </a:xfrm>
          <a:prstGeom prst="rect">
            <a:avLst/>
          </a:prstGeom>
          <a:noFill/>
        </p:spPr>
        <p:txBody>
          <a:bodyPr wrap="square" rtlCol="0">
            <a:spAutoFit/>
          </a:bodyPr>
          <a:lstStyle/>
          <a:p>
            <a:pPr lvl="0" algn="just"/>
            <a:r>
              <a:rPr lang="en-US" sz="1800" dirty="0"/>
              <a:t>Specifies the number of phases.</a:t>
            </a:r>
          </a:p>
        </p:txBody>
      </p:sp>
    </p:spTree>
    <p:extLst>
      <p:ext uri="{BB962C8B-B14F-4D97-AF65-F5344CB8AC3E}">
        <p14:creationId xmlns:p14="http://schemas.microsoft.com/office/powerpoint/2010/main" val="158946425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66515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Capacitor.dss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"Capacitor.c1" conn=wye bus1=B1 phases=3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=( 600)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=12.47</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809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9" name="Title 1"/>
          <p:cNvSpPr txBox="1">
            <a:spLocks/>
          </p:cNvSpPr>
          <p:nvPr/>
        </p:nvSpPr>
        <p:spPr bwMode="auto">
          <a:xfrm>
            <a:off x="594910" y="2134310"/>
            <a:ext cx="4495800" cy="6168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kVAR</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90600" y="2651228"/>
            <a:ext cx="7558490" cy="646331"/>
          </a:xfrm>
          <a:prstGeom prst="rect">
            <a:avLst/>
          </a:prstGeom>
          <a:noFill/>
        </p:spPr>
        <p:txBody>
          <a:bodyPr wrap="square" rtlCol="0">
            <a:spAutoFit/>
          </a:bodyPr>
          <a:lstStyle/>
          <a:p>
            <a:pPr lvl="0" algn="just"/>
            <a:r>
              <a:rPr lang="en-US" sz="1800" dirty="0"/>
              <a:t>Specifies the rated </a:t>
            </a:r>
            <a:r>
              <a:rPr lang="en-US" sz="1800" dirty="0" err="1"/>
              <a:t>kvar</a:t>
            </a:r>
            <a:r>
              <a:rPr lang="en-US" sz="1800" dirty="0"/>
              <a:t> at rated kV, total of all phases. Each phase is assumed equal.</a:t>
            </a:r>
          </a:p>
        </p:txBody>
      </p:sp>
      <p:sp>
        <p:nvSpPr>
          <p:cNvPr id="21" name="Title 1"/>
          <p:cNvSpPr txBox="1">
            <a:spLocks/>
          </p:cNvSpPr>
          <p:nvPr/>
        </p:nvSpPr>
        <p:spPr bwMode="auto">
          <a:xfrm>
            <a:off x="594910" y="3274347"/>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kV</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990600" y="3801070"/>
            <a:ext cx="7620000" cy="923330"/>
          </a:xfrm>
          <a:prstGeom prst="rect">
            <a:avLst/>
          </a:prstGeom>
          <a:noFill/>
        </p:spPr>
        <p:txBody>
          <a:bodyPr wrap="square" rtlCol="0">
            <a:spAutoFit/>
          </a:bodyPr>
          <a:lstStyle/>
          <a:p>
            <a:pPr lvl="0" algn="just"/>
            <a:r>
              <a:rPr lang="en-US" sz="1800" dirty="0"/>
              <a:t>Specifies the kV rating of the capacitor bank. For Phases=2 or Phases=3, enter line‐to‐line (phase‐to‐phase) rated voltage. For all other numbers of phases, enter actual can rating. (For Delta connection this is always line‐to‐line rated voltage).</a:t>
            </a:r>
          </a:p>
        </p:txBody>
      </p:sp>
    </p:spTree>
    <p:extLst>
      <p:ext uri="{BB962C8B-B14F-4D97-AF65-F5344CB8AC3E}">
        <p14:creationId xmlns:p14="http://schemas.microsoft.com/office/powerpoint/2010/main" val="2558749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85800" y="1417454"/>
            <a:ext cx="8150486" cy="4502914"/>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369332"/>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[4] Script tools: allow us to select which of the current opened scripts to run.</a:t>
            </a:r>
          </a:p>
        </p:txBody>
      </p:sp>
      <p:sp>
        <p:nvSpPr>
          <p:cNvPr id="9" name="Rectangle 8"/>
          <p:cNvSpPr/>
          <p:nvPr/>
        </p:nvSpPr>
        <p:spPr bwMode="auto">
          <a:xfrm>
            <a:off x="650789" y="1905000"/>
            <a:ext cx="4302211" cy="24925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09255140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19491" cy="461665"/>
          </a:xfrm>
          <a:prstGeom prst="rect">
            <a:avLst/>
          </a:prstGeom>
        </p:spPr>
        <p:txBody>
          <a:bodyPr wrap="none">
            <a:spAutoFit/>
          </a:bodyPr>
          <a:lstStyle/>
          <a:p>
            <a:pPr marL="342900" lvl="0" indent="-342900">
              <a:buFont typeface="Arial" panose="020B0604020202020204" pitchFamily="34" charset="0"/>
              <a:buChar char="•"/>
              <a:defRPr/>
            </a:pPr>
            <a:r>
              <a:rPr lang="en-US" dirty="0">
                <a:solidFill>
                  <a:srgbClr val="000000"/>
                </a:solidFill>
              </a:rPr>
              <a:t>Fault.dss </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a:t>
            </a:r>
            <a:r>
              <a:rPr lang="en-US" sz="1600" dirty="0" err="1">
                <a:solidFill>
                  <a:srgbClr val="000000"/>
                </a:solidFill>
                <a:latin typeface="Calibri" panose="020F0502020204030204" pitchFamily="34" charset="0"/>
              </a:rPr>
              <a:t>Fault.thefault</a:t>
            </a:r>
            <a:r>
              <a:rPr lang="en-US" sz="1600" dirty="0">
                <a:solidFill>
                  <a:srgbClr val="000000"/>
                </a:solidFill>
                <a:latin typeface="Calibri" panose="020F0502020204030204" pitchFamily="34" charset="0"/>
              </a:rPr>
              <a:t>"  bus1=B3.1 bus2=B3.0 phases=1 r=0.0001 </a:t>
            </a:r>
            <a:r>
              <a:rPr lang="en-US" sz="1600" dirty="0" err="1">
                <a:solidFill>
                  <a:srgbClr val="000000"/>
                </a:solidFill>
                <a:latin typeface="Calibri" panose="020F0502020204030204" pitchFamily="34" charset="0"/>
              </a:rPr>
              <a:t>ONtime</a:t>
            </a:r>
            <a:r>
              <a:rPr lang="en-US" sz="1600" dirty="0">
                <a:solidFill>
                  <a:srgbClr val="000000"/>
                </a:solidFill>
                <a:latin typeface="Calibri" panose="020F0502020204030204" pitchFamily="34" charset="0"/>
              </a:rPr>
              <a:t>=.3 temporary=yes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8288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txBox="1">
            <a:spLocks/>
          </p:cNvSpPr>
          <p:nvPr/>
        </p:nvSpPr>
        <p:spPr bwMode="auto">
          <a:xfrm>
            <a:off x="588814" y="2703897"/>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a:t>
            </a:r>
            <a:r>
              <a:rPr lang="en-US" sz="2400" kern="0" dirty="0" err="1">
                <a:latin typeface="Times New Roman" panose="02020603050405020304" pitchFamily="18" charset="0"/>
                <a:cs typeface="Times New Roman" panose="02020603050405020304" pitchFamily="18" charset="0"/>
              </a:rPr>
              <a:t>Fault.thefault</a:t>
            </a:r>
            <a:r>
              <a:rPr lang="en-US" sz="2400" kern="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1210962" y="3123539"/>
            <a:ext cx="6332838" cy="369332"/>
          </a:xfrm>
          <a:prstGeom prst="rect">
            <a:avLst/>
          </a:prstGeom>
          <a:noFill/>
        </p:spPr>
        <p:txBody>
          <a:bodyPr wrap="square" rtlCol="0">
            <a:spAutoFit/>
          </a:bodyPr>
          <a:lstStyle/>
          <a:p>
            <a:pPr lvl="0" algn="just"/>
            <a:r>
              <a:rPr lang="en-US" sz="1800" dirty="0"/>
              <a:t>Defines a fault object named </a:t>
            </a:r>
            <a:r>
              <a:rPr lang="en-US" sz="1800" dirty="0" err="1"/>
              <a:t>thefault</a:t>
            </a:r>
            <a:r>
              <a:rPr lang="en-US" sz="1800" dirty="0"/>
              <a:t>.</a:t>
            </a:r>
          </a:p>
        </p:txBody>
      </p:sp>
      <p:sp>
        <p:nvSpPr>
          <p:cNvPr id="22" name="Title 1"/>
          <p:cNvSpPr txBox="1">
            <a:spLocks/>
          </p:cNvSpPr>
          <p:nvPr/>
        </p:nvSpPr>
        <p:spPr bwMode="auto">
          <a:xfrm>
            <a:off x="609658" y="3352566"/>
            <a:ext cx="4495800" cy="5614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210962" y="3805287"/>
            <a:ext cx="6332838" cy="369332"/>
          </a:xfrm>
          <a:prstGeom prst="rect">
            <a:avLst/>
          </a:prstGeom>
          <a:noFill/>
        </p:spPr>
        <p:txBody>
          <a:bodyPr wrap="square" rtlCol="0">
            <a:spAutoFit/>
          </a:bodyPr>
          <a:lstStyle/>
          <a:p>
            <a:pPr lvl="0" algn="just"/>
            <a:r>
              <a:rPr lang="en-US" sz="1800" dirty="0"/>
              <a:t>Specifies the name of first bus the resistor is connected to.</a:t>
            </a:r>
          </a:p>
        </p:txBody>
      </p:sp>
      <p:sp>
        <p:nvSpPr>
          <p:cNvPr id="24" name="Title 1"/>
          <p:cNvSpPr txBox="1">
            <a:spLocks/>
          </p:cNvSpPr>
          <p:nvPr/>
        </p:nvSpPr>
        <p:spPr bwMode="auto">
          <a:xfrm>
            <a:off x="609658" y="4101303"/>
            <a:ext cx="4495800" cy="5614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bus2</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210962" y="4571279"/>
            <a:ext cx="7286136" cy="369332"/>
          </a:xfrm>
          <a:prstGeom prst="rect">
            <a:avLst/>
          </a:prstGeom>
          <a:noFill/>
        </p:spPr>
        <p:txBody>
          <a:bodyPr wrap="square" rtlCol="0">
            <a:spAutoFit/>
          </a:bodyPr>
          <a:lstStyle/>
          <a:p>
            <a:pPr lvl="0" algn="just"/>
            <a:r>
              <a:rPr lang="en-US" sz="1800" dirty="0"/>
              <a:t>Specifies the name of second bus the resistor is connected to.</a:t>
            </a:r>
          </a:p>
        </p:txBody>
      </p:sp>
      <p:sp>
        <p:nvSpPr>
          <p:cNvPr id="27" name="Title 1"/>
          <p:cNvSpPr txBox="1">
            <a:spLocks/>
          </p:cNvSpPr>
          <p:nvPr/>
        </p:nvSpPr>
        <p:spPr bwMode="auto">
          <a:xfrm>
            <a:off x="613925" y="4830846"/>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phases</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210962" y="5269468"/>
            <a:ext cx="6332838" cy="369332"/>
          </a:xfrm>
          <a:prstGeom prst="rect">
            <a:avLst/>
          </a:prstGeom>
          <a:noFill/>
        </p:spPr>
        <p:txBody>
          <a:bodyPr wrap="square" rtlCol="0">
            <a:spAutoFit/>
          </a:bodyPr>
          <a:lstStyle/>
          <a:p>
            <a:pPr lvl="0" algn="just"/>
            <a:r>
              <a:rPr lang="en-US" sz="1800" dirty="0"/>
              <a:t>Specifies the number of phases. Default is 1. </a:t>
            </a:r>
          </a:p>
        </p:txBody>
      </p:sp>
      <p:sp>
        <p:nvSpPr>
          <p:cNvPr id="19" name="TextBox 18">
            <a:extLst>
              <a:ext uri="{FF2B5EF4-FFF2-40B4-BE49-F238E27FC236}">
                <a16:creationId xmlns:a16="http://schemas.microsoft.com/office/drawing/2014/main" id="{869CBD80-3A8E-46B1-9BE6-661E9C776DE4}"/>
              </a:ext>
            </a:extLst>
          </p:cNvPr>
          <p:cNvSpPr txBox="1"/>
          <p:nvPr/>
        </p:nvSpPr>
        <p:spPr>
          <a:xfrm>
            <a:off x="601362" y="2279899"/>
            <a:ext cx="8161638" cy="369332"/>
          </a:xfrm>
          <a:prstGeom prst="rect">
            <a:avLst/>
          </a:prstGeom>
          <a:noFill/>
        </p:spPr>
        <p:txBody>
          <a:bodyPr wrap="square" rtlCol="0">
            <a:spAutoFit/>
          </a:bodyPr>
          <a:lstStyle/>
          <a:p>
            <a:pPr lvl="0" algn="just"/>
            <a:r>
              <a:rPr lang="en-US" sz="1800" dirty="0"/>
              <a:t>A fault object is nothing more than a resistor network with a variety of configurations. </a:t>
            </a:r>
          </a:p>
        </p:txBody>
      </p:sp>
    </p:spTree>
    <p:extLst>
      <p:ext uri="{BB962C8B-B14F-4D97-AF65-F5344CB8AC3E}">
        <p14:creationId xmlns:p14="http://schemas.microsoft.com/office/powerpoint/2010/main" val="42484857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1949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Fault.dss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Fault.thefault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bus1=B3.1 bus2=B3.0 phases=1 r=0.0001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ONtime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temporary=yes</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18288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9" name="Title 1"/>
          <p:cNvSpPr txBox="1">
            <a:spLocks/>
          </p:cNvSpPr>
          <p:nvPr/>
        </p:nvSpPr>
        <p:spPr bwMode="auto">
          <a:xfrm>
            <a:off x="615833" y="2134310"/>
            <a:ext cx="4495800" cy="6168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r</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19200" y="2653985"/>
            <a:ext cx="7232450" cy="369332"/>
          </a:xfrm>
          <a:prstGeom prst="rect">
            <a:avLst/>
          </a:prstGeom>
          <a:noFill/>
        </p:spPr>
        <p:txBody>
          <a:bodyPr wrap="square" rtlCol="0">
            <a:spAutoFit/>
          </a:bodyPr>
          <a:lstStyle/>
          <a:p>
            <a:pPr lvl="0" algn="just"/>
            <a:r>
              <a:rPr lang="en-US" sz="1800" dirty="0"/>
              <a:t>Specifies the resistance of each phase, in ohms. Default is 0.0001. </a:t>
            </a:r>
          </a:p>
        </p:txBody>
      </p:sp>
      <p:sp>
        <p:nvSpPr>
          <p:cNvPr id="21" name="Title 1"/>
          <p:cNvSpPr txBox="1">
            <a:spLocks/>
          </p:cNvSpPr>
          <p:nvPr/>
        </p:nvSpPr>
        <p:spPr bwMode="auto">
          <a:xfrm>
            <a:off x="615833" y="2895600"/>
            <a:ext cx="4495800"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ontime</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219200" y="3413677"/>
            <a:ext cx="7205019" cy="646331"/>
          </a:xfrm>
          <a:prstGeom prst="rect">
            <a:avLst/>
          </a:prstGeom>
          <a:noFill/>
        </p:spPr>
        <p:txBody>
          <a:bodyPr wrap="square" rtlCol="0">
            <a:spAutoFit/>
          </a:bodyPr>
          <a:lstStyle/>
          <a:p>
            <a:pPr lvl="0" algn="just"/>
            <a:r>
              <a:rPr lang="en-US" sz="1800" dirty="0"/>
              <a:t>Specifies the time, in seconds, at which the fault is established for time varying simulations.</a:t>
            </a:r>
          </a:p>
        </p:txBody>
      </p:sp>
      <p:sp>
        <p:nvSpPr>
          <p:cNvPr id="29" name="Title 1"/>
          <p:cNvSpPr txBox="1">
            <a:spLocks/>
          </p:cNvSpPr>
          <p:nvPr/>
        </p:nvSpPr>
        <p:spPr bwMode="auto">
          <a:xfrm>
            <a:off x="591449" y="3936492"/>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Temporary</a:t>
            </a:r>
            <a:endParaRPr lang="en-US" sz="2800" kern="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210962" y="4408679"/>
            <a:ext cx="6332838" cy="646331"/>
          </a:xfrm>
          <a:prstGeom prst="rect">
            <a:avLst/>
          </a:prstGeom>
          <a:noFill/>
        </p:spPr>
        <p:txBody>
          <a:bodyPr wrap="square" rtlCol="0">
            <a:spAutoFit/>
          </a:bodyPr>
          <a:lstStyle/>
          <a:p>
            <a:pPr lvl="0" algn="just"/>
            <a:r>
              <a:rPr lang="en-US" sz="1800" dirty="0"/>
              <a:t>Designates whether the fault is temporary or not. </a:t>
            </a:r>
          </a:p>
          <a:p>
            <a:pPr lvl="0" algn="just"/>
            <a:r>
              <a:rPr lang="en-US" sz="1800" dirty="0"/>
              <a:t>{Yes | No} Default is No. </a:t>
            </a:r>
          </a:p>
        </p:txBody>
      </p:sp>
    </p:spTree>
    <p:extLst>
      <p:ext uri="{BB962C8B-B14F-4D97-AF65-F5344CB8AC3E}">
        <p14:creationId xmlns:p14="http://schemas.microsoft.com/office/powerpoint/2010/main" val="250115824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3060453" cy="461665"/>
          </a:xfrm>
          <a:prstGeom prst="rect">
            <a:avLst/>
          </a:prstGeom>
        </p:spPr>
        <p:txBody>
          <a:bodyPr wrap="none">
            <a:spAutoFit/>
          </a:bodyPr>
          <a:lstStyle/>
          <a:p>
            <a:pPr marL="342900" lvl="0" indent="-342900">
              <a:buFont typeface="Arial" panose="020B0604020202020204" pitchFamily="34" charset="0"/>
              <a:buChar char="•"/>
              <a:defRPr/>
            </a:pPr>
            <a:r>
              <a:rPr lang="en-US" dirty="0">
                <a:solidFill>
                  <a:srgbClr val="000000"/>
                </a:solidFill>
              </a:rPr>
              <a:t>IndMach012.dss </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"IndMach012.Motor1" bus1=Bg2 kW=1200 conn=delta kVA=1500.000 H=6 duty=Wind2400 </a:t>
            </a:r>
            <a:r>
              <a:rPr lang="en-US" sz="1600" dirty="0" err="1">
                <a:solidFill>
                  <a:srgbClr val="000000"/>
                </a:solidFill>
                <a:latin typeface="Calibri" panose="020F0502020204030204" pitchFamily="34" charset="0"/>
              </a:rPr>
              <a:t>purs</a:t>
            </a:r>
            <a:r>
              <a:rPr lang="en-US" sz="1600" dirty="0">
                <a:solidFill>
                  <a:srgbClr val="000000"/>
                </a:solidFill>
                <a:latin typeface="Calibri" panose="020F0502020204030204" pitchFamily="34" charset="0"/>
              </a:rPr>
              <a:t>=0.048 </a:t>
            </a:r>
            <a:r>
              <a:rPr lang="en-US" sz="1600" dirty="0" err="1">
                <a:solidFill>
                  <a:srgbClr val="000000"/>
                </a:solidFill>
                <a:latin typeface="Calibri" panose="020F0502020204030204" pitchFamily="34" charset="0"/>
              </a:rPr>
              <a:t>puxs</a:t>
            </a:r>
            <a:r>
              <a:rPr lang="en-US" sz="1600" dirty="0">
                <a:solidFill>
                  <a:srgbClr val="000000"/>
                </a:solidFill>
                <a:latin typeface="Calibri" panose="020F0502020204030204" pitchFamily="34" charset="0"/>
              </a:rPr>
              <a:t>=0.075 purr=0.018 </a:t>
            </a:r>
            <a:r>
              <a:rPr lang="en-US" sz="1600" dirty="0" err="1">
                <a:solidFill>
                  <a:srgbClr val="000000"/>
                </a:solidFill>
                <a:latin typeface="Calibri" panose="020F0502020204030204" pitchFamily="34" charset="0"/>
              </a:rPr>
              <a:t>puxr</a:t>
            </a:r>
            <a:r>
              <a:rPr lang="en-US" sz="1600" dirty="0">
                <a:solidFill>
                  <a:srgbClr val="000000"/>
                </a:solidFill>
                <a:latin typeface="Calibri" panose="020F0502020204030204" pitchFamily="34" charset="0"/>
              </a:rPr>
              <a:t>=0.12 </a:t>
            </a:r>
            <a:r>
              <a:rPr lang="en-US" sz="1600" dirty="0" err="1">
                <a:solidFill>
                  <a:srgbClr val="000000"/>
                </a:solidFill>
                <a:latin typeface="Calibri" panose="020F0502020204030204" pitchFamily="34" charset="0"/>
              </a:rPr>
              <a:t>puxm</a:t>
            </a:r>
            <a:r>
              <a:rPr lang="en-US" sz="1600" dirty="0">
                <a:solidFill>
                  <a:srgbClr val="000000"/>
                </a:solidFill>
                <a:latin typeface="Calibri" panose="020F0502020204030204" pitchFamily="34" charset="0"/>
              </a:rPr>
              <a:t>=3.8 slip=0.02 </a:t>
            </a:r>
            <a:r>
              <a:rPr lang="en-US" sz="1600" dirty="0" err="1">
                <a:solidFill>
                  <a:srgbClr val="000000"/>
                </a:solidFill>
                <a:latin typeface="Calibri" panose="020F0502020204030204" pitchFamily="34" charset="0"/>
              </a:rPr>
              <a:t>SlipOption</a:t>
            </a:r>
            <a:r>
              <a:rPr lang="en-US" sz="1600" dirty="0">
                <a:solidFill>
                  <a:srgbClr val="000000"/>
                </a:solidFill>
                <a:latin typeface="Calibri" panose="020F0502020204030204" pitchFamily="34" charset="0"/>
              </a:rPr>
              <a:t>=</a:t>
            </a:r>
            <a:r>
              <a:rPr lang="en-US" sz="1600" dirty="0" err="1">
                <a:solidFill>
                  <a:srgbClr val="000000"/>
                </a:solidFill>
                <a:latin typeface="Calibri" panose="020F0502020204030204" pitchFamily="34" charset="0"/>
              </a:rPr>
              <a:t>variableslip</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kv</a:t>
            </a:r>
            <a:r>
              <a:rPr lang="en-US" sz="1600" dirty="0">
                <a:solidFill>
                  <a:srgbClr val="000000"/>
                </a:solidFill>
                <a:latin typeface="Calibri" panose="020F0502020204030204" pitchFamily="34" charset="0"/>
              </a:rPr>
              <a:t>=0.48</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extBox 15"/>
          <p:cNvSpPr txBox="1"/>
          <p:nvPr/>
        </p:nvSpPr>
        <p:spPr>
          <a:xfrm>
            <a:off x="1066800" y="2619792"/>
            <a:ext cx="7696200" cy="369332"/>
          </a:xfrm>
          <a:prstGeom prst="rect">
            <a:avLst/>
          </a:prstGeom>
          <a:noFill/>
        </p:spPr>
        <p:txBody>
          <a:bodyPr wrap="square" rtlCol="0">
            <a:spAutoFit/>
          </a:bodyPr>
          <a:lstStyle/>
          <a:p>
            <a:pPr lvl="0" algn="just"/>
            <a:r>
              <a:rPr lang="en-US" sz="1800" dirty="0"/>
              <a:t>INDMACH012 is an induction machine (asynchronous machine) model.</a:t>
            </a:r>
          </a:p>
        </p:txBody>
      </p:sp>
      <p:sp>
        <p:nvSpPr>
          <p:cNvPr id="31" name="Title 1"/>
          <p:cNvSpPr txBox="1">
            <a:spLocks/>
          </p:cNvSpPr>
          <p:nvPr/>
        </p:nvSpPr>
        <p:spPr bwMode="auto">
          <a:xfrm>
            <a:off x="607909" y="2889921"/>
            <a:ext cx="5077968"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"IndMach012.Motor1"</a:t>
            </a:r>
            <a:endParaRPr lang="en-US" sz="2800" kern="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143001" y="3363150"/>
            <a:ext cx="4419600" cy="338554"/>
          </a:xfrm>
          <a:prstGeom prst="rect">
            <a:avLst/>
          </a:prstGeom>
          <a:noFill/>
        </p:spPr>
        <p:txBody>
          <a:bodyPr wrap="square" rtlCol="0">
            <a:spAutoFit/>
          </a:bodyPr>
          <a:lstStyle/>
          <a:p>
            <a:pPr lvl="0" algn="just"/>
            <a:r>
              <a:rPr lang="en-US" sz="1600" dirty="0"/>
              <a:t>Defines an IndMach012 object named Motor1. </a:t>
            </a:r>
          </a:p>
        </p:txBody>
      </p:sp>
      <p:sp>
        <p:nvSpPr>
          <p:cNvPr id="33" name="Title 1"/>
          <p:cNvSpPr txBox="1">
            <a:spLocks/>
          </p:cNvSpPr>
          <p:nvPr/>
        </p:nvSpPr>
        <p:spPr bwMode="auto">
          <a:xfrm>
            <a:off x="588814" y="3629126"/>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bus1</a:t>
            </a:r>
            <a:endParaRPr lang="en-US" sz="2800" kern="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1123435" y="4114800"/>
            <a:ext cx="4210565" cy="584775"/>
          </a:xfrm>
          <a:prstGeom prst="rect">
            <a:avLst/>
          </a:prstGeom>
          <a:noFill/>
        </p:spPr>
        <p:txBody>
          <a:bodyPr wrap="square" rtlCol="0">
            <a:spAutoFit/>
          </a:bodyPr>
          <a:lstStyle/>
          <a:p>
            <a:pPr lvl="0" algn="just"/>
            <a:r>
              <a:rPr lang="en-US" sz="1600" dirty="0"/>
              <a:t>Specifies the name of bus to which the machine is connected.</a:t>
            </a:r>
          </a:p>
        </p:txBody>
      </p:sp>
      <p:sp>
        <p:nvSpPr>
          <p:cNvPr id="35" name="Title 1"/>
          <p:cNvSpPr txBox="1">
            <a:spLocks/>
          </p:cNvSpPr>
          <p:nvPr/>
        </p:nvSpPr>
        <p:spPr bwMode="auto">
          <a:xfrm>
            <a:off x="597958" y="4648200"/>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kW</a:t>
            </a:r>
            <a:endParaRPr lang="en-US" sz="2800" kern="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1102100" y="5094982"/>
            <a:ext cx="4118654" cy="1077218"/>
          </a:xfrm>
          <a:prstGeom prst="rect">
            <a:avLst/>
          </a:prstGeom>
          <a:noFill/>
        </p:spPr>
        <p:txBody>
          <a:bodyPr wrap="square" rtlCol="0">
            <a:spAutoFit/>
          </a:bodyPr>
          <a:lstStyle/>
          <a:p>
            <a:pPr lvl="0" algn="just"/>
            <a:r>
              <a:rPr lang="en-US" sz="1600" dirty="0"/>
              <a:t>Specifies the shaft power, in kW, for the Induction Machine. A positive value denotes power for a load. Negative value denotes an induction generator. Total of all phases. </a:t>
            </a:r>
          </a:p>
        </p:txBody>
      </p:sp>
      <p:sp>
        <p:nvSpPr>
          <p:cNvPr id="3" name="Rectangle 2"/>
          <p:cNvSpPr/>
          <p:nvPr/>
        </p:nvSpPr>
        <p:spPr>
          <a:xfrm>
            <a:off x="5220753" y="5897562"/>
            <a:ext cx="3764919" cy="246221"/>
          </a:xfrm>
          <a:prstGeom prst="rect">
            <a:avLst/>
          </a:prstGeom>
        </p:spPr>
        <p:txBody>
          <a:bodyPr wrap="square">
            <a:spAutoFit/>
          </a:bodyPr>
          <a:lstStyle/>
          <a:p>
            <a:r>
              <a:rPr lang="en-US" sz="1000" dirty="0"/>
              <a:t>https://ieeexplore.ieee.org/stamp/stamp.jsp?tp=&amp;arnumber=1626370</a:t>
            </a:r>
          </a:p>
        </p:txBody>
      </p:sp>
      <p:pic>
        <p:nvPicPr>
          <p:cNvPr id="7" name="Picture 6"/>
          <p:cNvPicPr>
            <a:picLocks noChangeAspect="1"/>
          </p:cNvPicPr>
          <p:nvPr/>
        </p:nvPicPr>
        <p:blipFill>
          <a:blip r:embed="rId3"/>
          <a:stretch>
            <a:fillRect/>
          </a:stretch>
        </p:blipFill>
        <p:spPr>
          <a:xfrm>
            <a:off x="5357560" y="2971800"/>
            <a:ext cx="3733757" cy="1364358"/>
          </a:xfrm>
          <a:prstGeom prst="rect">
            <a:avLst/>
          </a:prstGeom>
        </p:spPr>
      </p:pic>
      <p:pic>
        <p:nvPicPr>
          <p:cNvPr id="12" name="Picture 11">
            <a:extLst>
              <a:ext uri="{FF2B5EF4-FFF2-40B4-BE49-F238E27FC236}">
                <a16:creationId xmlns:a16="http://schemas.microsoft.com/office/drawing/2014/main" id="{94E0E757-398B-48A8-8B35-D473B6C5C5C5}"/>
              </a:ext>
            </a:extLst>
          </p:cNvPr>
          <p:cNvPicPr>
            <a:picLocks noChangeAspect="1"/>
          </p:cNvPicPr>
          <p:nvPr/>
        </p:nvPicPr>
        <p:blipFill>
          <a:blip r:embed="rId4"/>
          <a:stretch>
            <a:fillRect/>
          </a:stretch>
        </p:blipFill>
        <p:spPr>
          <a:xfrm>
            <a:off x="5846777" y="4379937"/>
            <a:ext cx="2628900" cy="1504950"/>
          </a:xfrm>
          <a:prstGeom prst="rect">
            <a:avLst/>
          </a:prstGeom>
        </p:spPr>
      </p:pic>
    </p:spTree>
    <p:extLst>
      <p:ext uri="{BB962C8B-B14F-4D97-AF65-F5344CB8AC3E}">
        <p14:creationId xmlns:p14="http://schemas.microsoft.com/office/powerpoint/2010/main" val="219198623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306045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IndMach012.dss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"IndMach012.Motor1" bus1=Bg2 kW=1200 conn=delta kVA=1500.000 H=6 duty=Wind2400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=0.048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=0.075 purr=0.018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=0.12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=3.8 slip=0.02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SlipOption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variableslip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=0.48</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9" name="Title 1"/>
          <p:cNvSpPr txBox="1">
            <a:spLocks/>
          </p:cNvSpPr>
          <p:nvPr/>
        </p:nvSpPr>
        <p:spPr bwMode="auto">
          <a:xfrm>
            <a:off x="623149" y="3327799"/>
            <a:ext cx="5077968"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kVA</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170431" y="3850646"/>
            <a:ext cx="7205019" cy="369332"/>
          </a:xfrm>
          <a:prstGeom prst="rect">
            <a:avLst/>
          </a:prstGeom>
          <a:noFill/>
        </p:spPr>
        <p:txBody>
          <a:bodyPr wrap="square" rtlCol="0">
            <a:spAutoFit/>
          </a:bodyPr>
          <a:lstStyle/>
          <a:p>
            <a:pPr lvl="0" algn="just"/>
            <a:r>
              <a:rPr lang="en-US" sz="1800" dirty="0"/>
              <a:t>Specifies the rated kVA for the machine. </a:t>
            </a:r>
          </a:p>
        </p:txBody>
      </p:sp>
      <p:sp>
        <p:nvSpPr>
          <p:cNvPr id="21" name="Title 1"/>
          <p:cNvSpPr txBox="1">
            <a:spLocks/>
          </p:cNvSpPr>
          <p:nvPr/>
        </p:nvSpPr>
        <p:spPr bwMode="auto">
          <a:xfrm>
            <a:off x="651191" y="4111647"/>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H</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144424" y="4507468"/>
            <a:ext cx="7257031" cy="646331"/>
          </a:xfrm>
          <a:prstGeom prst="rect">
            <a:avLst/>
          </a:prstGeom>
          <a:noFill/>
        </p:spPr>
        <p:txBody>
          <a:bodyPr wrap="square" rtlCol="0">
            <a:spAutoFit/>
          </a:bodyPr>
          <a:lstStyle/>
          <a:p>
            <a:pPr lvl="0" algn="just"/>
            <a:r>
              <a:rPr lang="en-US" sz="1800" dirty="0"/>
              <a:t>Specifies the per unit mass constant of the machine. In MW-sec/MVA. Default is 1.0.</a:t>
            </a:r>
          </a:p>
        </p:txBody>
      </p:sp>
      <p:sp>
        <p:nvSpPr>
          <p:cNvPr id="23" name="Title 1"/>
          <p:cNvSpPr txBox="1">
            <a:spLocks/>
          </p:cNvSpPr>
          <p:nvPr/>
        </p:nvSpPr>
        <p:spPr bwMode="auto">
          <a:xfrm>
            <a:off x="595717" y="2634423"/>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conn</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143000" y="3039778"/>
            <a:ext cx="7232450" cy="369332"/>
          </a:xfrm>
          <a:prstGeom prst="rect">
            <a:avLst/>
          </a:prstGeom>
          <a:noFill/>
        </p:spPr>
        <p:txBody>
          <a:bodyPr wrap="square" rtlCol="0">
            <a:spAutoFit/>
          </a:bodyPr>
          <a:lstStyle/>
          <a:p>
            <a:pPr lvl="0" algn="just"/>
            <a:r>
              <a:rPr lang="en-US" sz="1800" dirty="0"/>
              <a:t>Specifies the connection of stator: Delta or Wye. Default is Delta. </a:t>
            </a:r>
          </a:p>
        </p:txBody>
      </p:sp>
      <p:sp>
        <p:nvSpPr>
          <p:cNvPr id="25" name="Title 1"/>
          <p:cNvSpPr txBox="1">
            <a:spLocks/>
          </p:cNvSpPr>
          <p:nvPr/>
        </p:nvSpPr>
        <p:spPr bwMode="auto">
          <a:xfrm>
            <a:off x="623149" y="5040868"/>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duty</a:t>
            </a:r>
            <a:endParaRPr lang="en-US" sz="2800" kern="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143000" y="5574268"/>
            <a:ext cx="7205018" cy="369332"/>
          </a:xfrm>
          <a:prstGeom prst="rect">
            <a:avLst/>
          </a:prstGeom>
          <a:noFill/>
        </p:spPr>
        <p:txBody>
          <a:bodyPr wrap="square" rtlCol="0">
            <a:spAutoFit/>
          </a:bodyPr>
          <a:lstStyle/>
          <a:p>
            <a:pPr lvl="0" algn="just"/>
            <a:r>
              <a:rPr lang="en-US" sz="1800" dirty="0"/>
              <a:t>Specifies the load shape to use for simulations.</a:t>
            </a:r>
          </a:p>
        </p:txBody>
      </p:sp>
    </p:spTree>
    <p:extLst>
      <p:ext uri="{BB962C8B-B14F-4D97-AF65-F5344CB8AC3E}">
        <p14:creationId xmlns:p14="http://schemas.microsoft.com/office/powerpoint/2010/main" val="147785469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306045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IndMach012.dss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"IndMach012.Motor1" bus1=Bg2 kW=1200 conn=delta kVA=1500.000 H=6 duty=Wind2400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=0.048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=0.075 purr=0.018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=0.12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=3.8 slip=0.02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SlipOption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variableslip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=0.48</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7" name="Title 1"/>
          <p:cNvSpPr txBox="1">
            <a:spLocks/>
          </p:cNvSpPr>
          <p:nvPr/>
        </p:nvSpPr>
        <p:spPr bwMode="auto">
          <a:xfrm>
            <a:off x="606492" y="3505200"/>
            <a:ext cx="5077968"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puxs</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102157" y="3983328"/>
            <a:ext cx="3774643" cy="646331"/>
          </a:xfrm>
          <a:prstGeom prst="rect">
            <a:avLst/>
          </a:prstGeom>
          <a:noFill/>
        </p:spPr>
        <p:txBody>
          <a:bodyPr wrap="square" rtlCol="0">
            <a:spAutoFit/>
          </a:bodyPr>
          <a:lstStyle/>
          <a:p>
            <a:pPr lvl="0" algn="just"/>
            <a:r>
              <a:rPr lang="en-US" sz="1800" dirty="0"/>
              <a:t>Specifies the per unit stator leakage reactance. Default is 0.106.</a:t>
            </a:r>
          </a:p>
        </p:txBody>
      </p:sp>
      <p:sp>
        <p:nvSpPr>
          <p:cNvPr id="29" name="Title 1"/>
          <p:cNvSpPr txBox="1">
            <a:spLocks/>
          </p:cNvSpPr>
          <p:nvPr/>
        </p:nvSpPr>
        <p:spPr bwMode="auto">
          <a:xfrm>
            <a:off x="611369" y="4480813"/>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purr</a:t>
            </a:r>
            <a:endParaRPr lang="en-US" sz="2800" kern="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074186" y="4953000"/>
            <a:ext cx="7257031" cy="369332"/>
          </a:xfrm>
          <a:prstGeom prst="rect">
            <a:avLst/>
          </a:prstGeom>
          <a:noFill/>
        </p:spPr>
        <p:txBody>
          <a:bodyPr wrap="square" rtlCol="0">
            <a:spAutoFit/>
          </a:bodyPr>
          <a:lstStyle/>
          <a:p>
            <a:pPr lvl="0" algn="just"/>
            <a:r>
              <a:rPr lang="en-US" sz="1800" dirty="0"/>
              <a:t>Specifies the per unit rotor resistance. Default is 0.007.</a:t>
            </a:r>
          </a:p>
        </p:txBody>
      </p:sp>
      <p:sp>
        <p:nvSpPr>
          <p:cNvPr id="31" name="Title 1"/>
          <p:cNvSpPr txBox="1">
            <a:spLocks/>
          </p:cNvSpPr>
          <p:nvPr/>
        </p:nvSpPr>
        <p:spPr bwMode="auto">
          <a:xfrm>
            <a:off x="598155" y="2634423"/>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purs</a:t>
            </a:r>
            <a:endParaRPr lang="en-US" sz="2800" kern="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102157" y="3055901"/>
            <a:ext cx="3698443" cy="646331"/>
          </a:xfrm>
          <a:prstGeom prst="rect">
            <a:avLst/>
          </a:prstGeom>
          <a:noFill/>
        </p:spPr>
        <p:txBody>
          <a:bodyPr wrap="square" rtlCol="0">
            <a:spAutoFit/>
          </a:bodyPr>
          <a:lstStyle/>
          <a:p>
            <a:pPr lvl="0" algn="just"/>
            <a:r>
              <a:rPr lang="en-US" sz="1800" dirty="0"/>
              <a:t>Specifies the per unit stator resistance. Default is 0.0053.</a:t>
            </a:r>
          </a:p>
        </p:txBody>
      </p:sp>
      <p:sp>
        <p:nvSpPr>
          <p:cNvPr id="33" name="Title 1"/>
          <p:cNvSpPr txBox="1">
            <a:spLocks/>
          </p:cNvSpPr>
          <p:nvPr/>
        </p:nvSpPr>
        <p:spPr bwMode="auto">
          <a:xfrm>
            <a:off x="625542" y="5242813"/>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puxr</a:t>
            </a:r>
            <a:endParaRPr lang="en-US" sz="2800" kern="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1066800" y="5726668"/>
            <a:ext cx="7205018" cy="369332"/>
          </a:xfrm>
          <a:prstGeom prst="rect">
            <a:avLst/>
          </a:prstGeom>
          <a:noFill/>
        </p:spPr>
        <p:txBody>
          <a:bodyPr wrap="square" rtlCol="0">
            <a:spAutoFit/>
          </a:bodyPr>
          <a:lstStyle/>
          <a:p>
            <a:pPr lvl="0" algn="just"/>
            <a:r>
              <a:rPr lang="en-US" sz="1800" dirty="0"/>
              <a:t>Specifies the per unit rotor leakage reactance. Default is 0.12.</a:t>
            </a:r>
          </a:p>
        </p:txBody>
      </p:sp>
      <p:pic>
        <p:nvPicPr>
          <p:cNvPr id="19" name="Picture 18">
            <a:extLst>
              <a:ext uri="{FF2B5EF4-FFF2-40B4-BE49-F238E27FC236}">
                <a16:creationId xmlns:a16="http://schemas.microsoft.com/office/drawing/2014/main" id="{FC3CCCA1-24EA-46F2-A8AC-26BDEF720EE8}"/>
              </a:ext>
            </a:extLst>
          </p:cNvPr>
          <p:cNvPicPr>
            <a:picLocks noChangeAspect="1"/>
          </p:cNvPicPr>
          <p:nvPr/>
        </p:nvPicPr>
        <p:blipFill>
          <a:blip r:embed="rId3"/>
          <a:stretch>
            <a:fillRect/>
          </a:stretch>
        </p:blipFill>
        <p:spPr>
          <a:xfrm>
            <a:off x="5136692" y="2957759"/>
            <a:ext cx="3409154" cy="1951617"/>
          </a:xfrm>
          <a:prstGeom prst="rect">
            <a:avLst/>
          </a:prstGeom>
        </p:spPr>
      </p:pic>
    </p:spTree>
    <p:extLst>
      <p:ext uri="{BB962C8B-B14F-4D97-AF65-F5344CB8AC3E}">
        <p14:creationId xmlns:p14="http://schemas.microsoft.com/office/powerpoint/2010/main" val="255062009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306045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IndMach012.dss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"IndMach012.Motor1" bus1=Bg2 kW=1200 conn=delta kVA=1500.000 H=6 duty=Wind2400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=0.048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=0.075 purr=0.018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=0.12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=3.8 slip=0.02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SlipOption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variableslip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=0.48</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9" name="Title 1"/>
          <p:cNvSpPr txBox="1">
            <a:spLocks/>
          </p:cNvSpPr>
          <p:nvPr/>
        </p:nvSpPr>
        <p:spPr bwMode="auto">
          <a:xfrm>
            <a:off x="588814" y="3505200"/>
            <a:ext cx="5077968" cy="6118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slip</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19201" y="4031325"/>
            <a:ext cx="3657599" cy="646331"/>
          </a:xfrm>
          <a:prstGeom prst="rect">
            <a:avLst/>
          </a:prstGeom>
          <a:noFill/>
        </p:spPr>
        <p:txBody>
          <a:bodyPr wrap="square" rtlCol="0">
            <a:spAutoFit/>
          </a:bodyPr>
          <a:lstStyle/>
          <a:p>
            <a:pPr lvl="0" algn="just"/>
            <a:r>
              <a:rPr lang="en-US" sz="1800" dirty="0"/>
              <a:t>Specifies the initial slip value. Default is 0.007.</a:t>
            </a:r>
          </a:p>
        </p:txBody>
      </p:sp>
      <p:sp>
        <p:nvSpPr>
          <p:cNvPr id="21" name="Title 1"/>
          <p:cNvSpPr txBox="1">
            <a:spLocks/>
          </p:cNvSpPr>
          <p:nvPr/>
        </p:nvSpPr>
        <p:spPr bwMode="auto">
          <a:xfrm>
            <a:off x="566868" y="4683327"/>
            <a:ext cx="4495800" cy="548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SlipOption</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167188" y="5172670"/>
            <a:ext cx="7595812" cy="923330"/>
          </a:xfrm>
          <a:prstGeom prst="rect">
            <a:avLst/>
          </a:prstGeom>
          <a:noFill/>
        </p:spPr>
        <p:txBody>
          <a:bodyPr wrap="square" rtlCol="0">
            <a:spAutoFit/>
          </a:bodyPr>
          <a:lstStyle/>
          <a:p>
            <a:pPr lvl="0" algn="just"/>
            <a:r>
              <a:rPr lang="en-US" sz="1800" dirty="0"/>
              <a:t>Specifies the option for slip model. One of {</a:t>
            </a:r>
            <a:r>
              <a:rPr lang="en-US" sz="1800" dirty="0" err="1"/>
              <a:t>fixedslip</a:t>
            </a:r>
            <a:r>
              <a:rPr lang="en-US" sz="1800" dirty="0"/>
              <a:t> | </a:t>
            </a:r>
            <a:r>
              <a:rPr lang="en-US" sz="1800" dirty="0" err="1"/>
              <a:t>variableslip</a:t>
            </a:r>
            <a:r>
              <a:rPr lang="en-US" sz="1800" dirty="0"/>
              <a:t>* }. Variable slip is the default and slip will be computed to satisfy the power specification. If fixed slip, kW is computed to match the slip specification. </a:t>
            </a:r>
          </a:p>
        </p:txBody>
      </p:sp>
      <p:sp>
        <p:nvSpPr>
          <p:cNvPr id="23" name="Title 1"/>
          <p:cNvSpPr txBox="1">
            <a:spLocks/>
          </p:cNvSpPr>
          <p:nvPr/>
        </p:nvSpPr>
        <p:spPr bwMode="auto">
          <a:xfrm>
            <a:off x="588814" y="2610294"/>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puxm</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219200" y="3019543"/>
            <a:ext cx="3657600" cy="646331"/>
          </a:xfrm>
          <a:prstGeom prst="rect">
            <a:avLst/>
          </a:prstGeom>
          <a:noFill/>
        </p:spPr>
        <p:txBody>
          <a:bodyPr wrap="square" rtlCol="0">
            <a:spAutoFit/>
          </a:bodyPr>
          <a:lstStyle/>
          <a:p>
            <a:pPr lvl="0" algn="just"/>
            <a:r>
              <a:rPr lang="en-US" sz="1800" dirty="0"/>
              <a:t>Specifies the per unit magnetizing reactance. Default is 4.0.</a:t>
            </a:r>
          </a:p>
        </p:txBody>
      </p:sp>
      <p:pic>
        <p:nvPicPr>
          <p:cNvPr id="16" name="Picture 15">
            <a:extLst>
              <a:ext uri="{FF2B5EF4-FFF2-40B4-BE49-F238E27FC236}">
                <a16:creationId xmlns:a16="http://schemas.microsoft.com/office/drawing/2014/main" id="{AE80D1A4-F8F4-440F-A317-0E32738473AB}"/>
              </a:ext>
            </a:extLst>
          </p:cNvPr>
          <p:cNvPicPr>
            <a:picLocks noChangeAspect="1"/>
          </p:cNvPicPr>
          <p:nvPr/>
        </p:nvPicPr>
        <p:blipFill>
          <a:blip r:embed="rId3"/>
          <a:stretch>
            <a:fillRect/>
          </a:stretch>
        </p:blipFill>
        <p:spPr>
          <a:xfrm>
            <a:off x="5181600" y="2792516"/>
            <a:ext cx="3581400" cy="2050222"/>
          </a:xfrm>
          <a:prstGeom prst="rect">
            <a:avLst/>
          </a:prstGeom>
        </p:spPr>
      </p:pic>
    </p:spTree>
    <p:extLst>
      <p:ext uri="{BB962C8B-B14F-4D97-AF65-F5344CB8AC3E}">
        <p14:creationId xmlns:p14="http://schemas.microsoft.com/office/powerpoint/2010/main" val="196591254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3060453"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IndMach012.dss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"IndMach012.Motor1" bus1=Bg2 kW=1200 conn=delta kVA=1500.000 H=6 duty=Wind2400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=0.048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=0.075 purr=0.018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=0.12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puxm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=3.8 slip=0.02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SlipOption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variableslip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=0.48</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2860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613198" y="2640537"/>
            <a:ext cx="4495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kv</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66800" y="3048000"/>
            <a:ext cx="7498629" cy="1477328"/>
          </a:xfrm>
          <a:prstGeom prst="rect">
            <a:avLst/>
          </a:prstGeom>
          <a:noFill/>
        </p:spPr>
        <p:txBody>
          <a:bodyPr wrap="square" rtlCol="0">
            <a:spAutoFit/>
          </a:bodyPr>
          <a:lstStyle/>
          <a:p>
            <a:pPr lvl="0" algn="just"/>
            <a:r>
              <a:rPr lang="en-US" sz="1800" dirty="0"/>
              <a:t>Specifies the Base voltage for the induction machine. For 2- or 3-phase generators, specified in phase-to-phase kV. For all other generators, the actual kV across the generator branch. If wye (star) connected, specify the phase-to-neutral (L-N) kV. If delta or phase-to-phase connected, specify the phase-to-phase (L-L) kV. </a:t>
            </a:r>
          </a:p>
        </p:txBody>
      </p:sp>
    </p:spTree>
    <p:extLst>
      <p:ext uri="{BB962C8B-B14F-4D97-AF65-F5344CB8AC3E}">
        <p14:creationId xmlns:p14="http://schemas.microsoft.com/office/powerpoint/2010/main" val="259402560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84444"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Relay.dss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8077200" cy="1169551"/>
          </a:xfrm>
          <a:prstGeom prst="rect">
            <a:avLst/>
          </a:prstGeom>
        </p:spPr>
        <p:txBody>
          <a:bodyPr wrap="square">
            <a:spAutoFit/>
          </a:bodyPr>
          <a:lstStyle/>
          <a:p>
            <a:pPr lvl="0">
              <a:defRPr/>
            </a:pPr>
            <a:r>
              <a:rPr lang="en-US" sz="1400" dirty="0">
                <a:solidFill>
                  <a:srgbClr val="000000"/>
                </a:solidFill>
                <a:latin typeface="Calibri" panose="020F0502020204030204" pitchFamily="34" charset="0"/>
              </a:rPr>
              <a:t>New "</a:t>
            </a:r>
            <a:r>
              <a:rPr lang="en-US" sz="1400" dirty="0" err="1">
                <a:solidFill>
                  <a:srgbClr val="000000"/>
                </a:solidFill>
                <a:latin typeface="Calibri" panose="020F0502020204030204" pitchFamily="34" charset="0"/>
              </a:rPr>
              <a:t>Relay.mfrov</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uv</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type=voltage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Delay=0  </a:t>
            </a:r>
          </a:p>
          <a:p>
            <a:pPr lvl="0">
              <a:defRPr/>
            </a:pPr>
            <a:r>
              <a:rPr lang="en-US" sz="1400" dirty="0">
                <a:solidFill>
                  <a:srgbClr val="000000"/>
                </a:solidFill>
                <a:latin typeface="Calibri" panose="020F0502020204030204" pitchFamily="34" charset="0"/>
              </a:rPr>
              <a:t>New "Relay.mfr46"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type=46 46BaseAmps=1800 46%Pickup=20 46isqt=1 Delay=0.1</a:t>
            </a:r>
          </a:p>
          <a:p>
            <a:pPr lvl="0">
              <a:defRPr/>
            </a:pPr>
            <a:r>
              <a:rPr lang="en-US" sz="1400" dirty="0">
                <a:solidFill>
                  <a:srgbClr val="000000"/>
                </a:solidFill>
                <a:latin typeface="Calibri" panose="020F0502020204030204" pitchFamily="34" charset="0"/>
              </a:rPr>
              <a:t>New "Relay.mfr47"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type=47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47%Pickup=2 Delay=0.1</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6478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2" name="Title 1"/>
          <p:cNvSpPr txBox="1">
            <a:spLocks/>
          </p:cNvSpPr>
          <p:nvPr/>
        </p:nvSpPr>
        <p:spPr bwMode="auto">
          <a:xfrm>
            <a:off x="597368" y="3962400"/>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"Relay.mfrov/</a:t>
            </a:r>
            <a:r>
              <a:rPr lang="en-US" sz="2400" kern="0" dirty="0" err="1">
                <a:latin typeface="Times New Roman" panose="02020603050405020304" pitchFamily="18" charset="0"/>
                <a:cs typeface="Times New Roman" panose="02020603050405020304" pitchFamily="18" charset="0"/>
              </a:rPr>
              <a:t>uv</a:t>
            </a:r>
            <a:r>
              <a:rPr lang="en-US" sz="2400" kern="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1153166" y="4431268"/>
            <a:ext cx="7362336" cy="369332"/>
          </a:xfrm>
          <a:prstGeom prst="rect">
            <a:avLst/>
          </a:prstGeom>
          <a:noFill/>
        </p:spPr>
        <p:txBody>
          <a:bodyPr wrap="square" rtlCol="0">
            <a:spAutoFit/>
          </a:bodyPr>
          <a:lstStyle/>
          <a:p>
            <a:pPr lvl="0" algn="just"/>
            <a:r>
              <a:rPr lang="en-US" sz="1800" dirty="0"/>
              <a:t>Defines a relay object named </a:t>
            </a:r>
            <a:r>
              <a:rPr lang="en-US" sz="1800" dirty="0" err="1"/>
              <a:t>mfrov</a:t>
            </a:r>
            <a:r>
              <a:rPr lang="en-US" sz="1800" dirty="0"/>
              <a:t>/</a:t>
            </a:r>
            <a:r>
              <a:rPr lang="en-US" sz="1800" dirty="0" err="1"/>
              <a:t>uv</a:t>
            </a:r>
            <a:r>
              <a:rPr lang="en-US" sz="1800" dirty="0"/>
              <a:t>. </a:t>
            </a:r>
          </a:p>
        </p:txBody>
      </p:sp>
      <p:sp>
        <p:nvSpPr>
          <p:cNvPr id="14" name="Title 1"/>
          <p:cNvSpPr txBox="1">
            <a:spLocks/>
          </p:cNvSpPr>
          <p:nvPr/>
        </p:nvSpPr>
        <p:spPr bwMode="auto">
          <a:xfrm>
            <a:off x="604074" y="4724400"/>
            <a:ext cx="4495800" cy="535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MonitoredObj</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153166" y="5181600"/>
            <a:ext cx="7609834" cy="923330"/>
          </a:xfrm>
          <a:prstGeom prst="rect">
            <a:avLst/>
          </a:prstGeom>
          <a:noFill/>
        </p:spPr>
        <p:txBody>
          <a:bodyPr wrap="square" rtlCol="0">
            <a:spAutoFit/>
          </a:bodyPr>
          <a:lstStyle/>
          <a:p>
            <a:pPr lvl="0" algn="just"/>
            <a:r>
              <a:rPr lang="en-US" sz="1800" dirty="0"/>
              <a:t>Specifies the full object name of the circuit element, typically a line, transformer, load, or generator, to which the relay's PT and/or CT are connected. This is the "monitored" element. There is no default; must be specified.</a:t>
            </a:r>
          </a:p>
        </p:txBody>
      </p:sp>
      <p:sp>
        <p:nvSpPr>
          <p:cNvPr id="3" name="Rectangle 2"/>
          <p:cNvSpPr/>
          <p:nvPr/>
        </p:nvSpPr>
        <p:spPr>
          <a:xfrm>
            <a:off x="1066800" y="3039070"/>
            <a:ext cx="8001000" cy="923330"/>
          </a:xfrm>
          <a:prstGeom prst="rect">
            <a:avLst/>
          </a:prstGeom>
        </p:spPr>
        <p:txBody>
          <a:bodyPr wrap="square">
            <a:spAutoFit/>
          </a:bodyPr>
          <a:lstStyle/>
          <a:p>
            <a:r>
              <a:rPr lang="en-US" sz="1800" dirty="0"/>
              <a:t>Relays are used to control distribution circuit breakers. The inverse time overcurrent characteristics is commonly used. An inverse time-current characteristic means that the relay will operate faster with increased current.</a:t>
            </a:r>
          </a:p>
        </p:txBody>
      </p:sp>
    </p:spTree>
    <p:extLst>
      <p:ext uri="{BB962C8B-B14F-4D97-AF65-F5344CB8AC3E}">
        <p14:creationId xmlns:p14="http://schemas.microsoft.com/office/powerpoint/2010/main" val="353835017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84444"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Relay.dss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8194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601104" y="4194835"/>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type</a:t>
            </a:r>
          </a:p>
        </p:txBody>
      </p:sp>
      <p:sp>
        <p:nvSpPr>
          <p:cNvPr id="22" name="TextBox 21"/>
          <p:cNvSpPr txBox="1"/>
          <p:nvPr/>
        </p:nvSpPr>
        <p:spPr>
          <a:xfrm>
            <a:off x="1179636" y="4715470"/>
            <a:ext cx="7683005" cy="923330"/>
          </a:xfrm>
          <a:prstGeom prst="rect">
            <a:avLst/>
          </a:prstGeom>
          <a:noFill/>
        </p:spPr>
        <p:txBody>
          <a:bodyPr wrap="square" rtlCol="0">
            <a:spAutoFit/>
          </a:bodyPr>
          <a:lstStyle/>
          <a:p>
            <a:pPr lvl="0" algn="just"/>
            <a:r>
              <a:rPr lang="en-US" sz="1800" dirty="0"/>
              <a:t>Specifies the type of the relay. Voltage: undervoltage and overvoltage protection.</a:t>
            </a:r>
          </a:p>
          <a:p>
            <a:pPr lvl="0" algn="just"/>
            <a:r>
              <a:rPr lang="en-US" sz="1800" dirty="0"/>
              <a:t>46: negative sequence current protection.</a:t>
            </a:r>
          </a:p>
          <a:p>
            <a:pPr lvl="0" algn="just"/>
            <a:r>
              <a:rPr lang="en-US" sz="1800" dirty="0"/>
              <a:t>47: negative sequence voltage protection.</a:t>
            </a:r>
          </a:p>
        </p:txBody>
      </p:sp>
      <p:sp>
        <p:nvSpPr>
          <p:cNvPr id="27" name="Title 1"/>
          <p:cNvSpPr txBox="1">
            <a:spLocks/>
          </p:cNvSpPr>
          <p:nvPr/>
        </p:nvSpPr>
        <p:spPr bwMode="auto">
          <a:xfrm>
            <a:off x="604074" y="3276600"/>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MonitoredTerm</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170844" y="3661435"/>
            <a:ext cx="7592156" cy="646331"/>
          </a:xfrm>
          <a:prstGeom prst="rect">
            <a:avLst/>
          </a:prstGeom>
          <a:noFill/>
        </p:spPr>
        <p:txBody>
          <a:bodyPr wrap="square" rtlCol="0">
            <a:spAutoFit/>
          </a:bodyPr>
          <a:lstStyle/>
          <a:p>
            <a:pPr lvl="0" algn="just"/>
            <a:r>
              <a:rPr lang="en-US" sz="1800" dirty="0"/>
              <a:t>Specifies the number of the terminal of the circuit element to which the Relay is connected. 1 or 2, typically. Default is 1.</a:t>
            </a:r>
          </a:p>
        </p:txBody>
      </p:sp>
      <p:sp>
        <p:nvSpPr>
          <p:cNvPr id="19" name="Rectangle 18">
            <a:extLst>
              <a:ext uri="{FF2B5EF4-FFF2-40B4-BE49-F238E27FC236}">
                <a16:creationId xmlns:a16="http://schemas.microsoft.com/office/drawing/2014/main" id="{2BF4BE43-9D98-45D5-AEDB-699F8240E23F}"/>
              </a:ext>
            </a:extLst>
          </p:cNvPr>
          <p:cNvSpPr/>
          <p:nvPr/>
        </p:nvSpPr>
        <p:spPr>
          <a:xfrm>
            <a:off x="1066800" y="1551281"/>
            <a:ext cx="8077200" cy="1169551"/>
          </a:xfrm>
          <a:prstGeom prst="rect">
            <a:avLst/>
          </a:prstGeom>
        </p:spPr>
        <p:txBody>
          <a:bodyPr wrap="square">
            <a:spAutoFit/>
          </a:bodyPr>
          <a:lstStyle/>
          <a:p>
            <a:pPr lvl="0">
              <a:defRPr/>
            </a:pPr>
            <a:r>
              <a:rPr lang="en-US" sz="1400" dirty="0">
                <a:solidFill>
                  <a:srgbClr val="000000"/>
                </a:solidFill>
                <a:latin typeface="Calibri" panose="020F0502020204030204" pitchFamily="34" charset="0"/>
              </a:rPr>
              <a:t>New "</a:t>
            </a:r>
            <a:r>
              <a:rPr lang="en-US" sz="1400" dirty="0" err="1">
                <a:solidFill>
                  <a:srgbClr val="000000"/>
                </a:solidFill>
                <a:latin typeface="Calibri" panose="020F0502020204030204" pitchFamily="34" charset="0"/>
              </a:rPr>
              <a:t>Relay.mfrov</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uv</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type=voltage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Delay=0  </a:t>
            </a:r>
          </a:p>
          <a:p>
            <a:pPr lvl="0">
              <a:defRPr/>
            </a:pPr>
            <a:r>
              <a:rPr lang="en-US" sz="1400" dirty="0">
                <a:solidFill>
                  <a:srgbClr val="000000"/>
                </a:solidFill>
                <a:latin typeface="Calibri" panose="020F0502020204030204" pitchFamily="34" charset="0"/>
              </a:rPr>
              <a:t>New "Relay.mfr46"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type=46 46BaseAmps=1800 46%Pickup=20 46isqt=1 Delay=0.1</a:t>
            </a:r>
          </a:p>
          <a:p>
            <a:pPr lvl="0">
              <a:defRPr/>
            </a:pPr>
            <a:r>
              <a:rPr lang="en-US" sz="1400" dirty="0">
                <a:solidFill>
                  <a:srgbClr val="000000"/>
                </a:solidFill>
                <a:latin typeface="Calibri" panose="020F0502020204030204" pitchFamily="34" charset="0"/>
              </a:rPr>
              <a:t>New "Relay.mfr47"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type=47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47%Pickup=2 Delay=0.1</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50363175"/>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84444"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Relay.dss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8194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5" name="Title 1"/>
          <p:cNvSpPr txBox="1">
            <a:spLocks/>
          </p:cNvSpPr>
          <p:nvPr/>
        </p:nvSpPr>
        <p:spPr bwMode="auto">
          <a:xfrm>
            <a:off x="611369" y="3080922"/>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solidFill>
                  <a:srgbClr val="C8102E"/>
                </a:solidFill>
                <a:effectLst/>
                <a:uLnTx/>
                <a:uFillTx/>
                <a:latin typeface="Times New Roman" panose="02020603050405020304" pitchFamily="18" charset="0"/>
                <a:ea typeface="+mj-ea"/>
                <a:cs typeface="Times New Roman" panose="02020603050405020304" pitchFamily="18" charset="0"/>
              </a:rPr>
              <a:t>kvase</a:t>
            </a:r>
            <a:endPar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endParaRPr>
          </a:p>
        </p:txBody>
      </p:sp>
      <p:sp>
        <p:nvSpPr>
          <p:cNvPr id="26" name="TextBox 25"/>
          <p:cNvSpPr txBox="1"/>
          <p:nvPr/>
        </p:nvSpPr>
        <p:spPr>
          <a:xfrm>
            <a:off x="1219200" y="3505200"/>
            <a:ext cx="7362336" cy="64633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Specifies the voltage base (kV) for the relay. Specify line‐line for 3 phase devices); line-neutral for 1‐phase devices.</a:t>
            </a:r>
          </a:p>
        </p:txBody>
      </p:sp>
      <p:sp>
        <p:nvSpPr>
          <p:cNvPr id="21" name="Title 1"/>
          <p:cNvSpPr txBox="1">
            <a:spLocks/>
          </p:cNvSpPr>
          <p:nvPr/>
        </p:nvSpPr>
        <p:spPr bwMode="auto">
          <a:xfrm>
            <a:off x="626097" y="4155133"/>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delay</a:t>
            </a:r>
          </a:p>
        </p:txBody>
      </p:sp>
      <p:sp>
        <p:nvSpPr>
          <p:cNvPr id="27" name="TextBox 26"/>
          <p:cNvSpPr txBox="1"/>
          <p:nvPr/>
        </p:nvSpPr>
        <p:spPr>
          <a:xfrm>
            <a:off x="1219200" y="4659868"/>
            <a:ext cx="7362336" cy="369332"/>
          </a:xfrm>
          <a:prstGeom prst="rect">
            <a:avLst/>
          </a:prstGeom>
          <a:noFill/>
        </p:spPr>
        <p:txBody>
          <a:bodyPr wrap="square" rtlCol="0">
            <a:spAutoFit/>
          </a:bodyPr>
          <a:lstStyle/>
          <a:p>
            <a:pPr lvl="0" algn="just"/>
            <a:r>
              <a:rPr lang="en-US" sz="1800" dirty="0"/>
              <a:t>Specifies the trip time delay, in seconds, for definite time relays.</a:t>
            </a:r>
          </a:p>
        </p:txBody>
      </p:sp>
      <p:sp>
        <p:nvSpPr>
          <p:cNvPr id="28" name="Title 1"/>
          <p:cNvSpPr txBox="1">
            <a:spLocks/>
          </p:cNvSpPr>
          <p:nvPr/>
        </p:nvSpPr>
        <p:spPr bwMode="auto">
          <a:xfrm>
            <a:off x="612608" y="5029200"/>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46BaseAmps</a:t>
            </a:r>
          </a:p>
        </p:txBody>
      </p:sp>
      <p:sp>
        <p:nvSpPr>
          <p:cNvPr id="29" name="TextBox 28"/>
          <p:cNvSpPr txBox="1"/>
          <p:nvPr/>
        </p:nvSpPr>
        <p:spPr>
          <a:xfrm>
            <a:off x="1219200" y="5498068"/>
            <a:ext cx="7362336" cy="369332"/>
          </a:xfrm>
          <a:prstGeom prst="rect">
            <a:avLst/>
          </a:prstGeom>
          <a:noFill/>
        </p:spPr>
        <p:txBody>
          <a:bodyPr wrap="square" rtlCol="0">
            <a:spAutoFit/>
          </a:bodyPr>
          <a:lstStyle/>
          <a:p>
            <a:pPr lvl="0" algn="just"/>
            <a:r>
              <a:rPr lang="en-US" sz="1800" dirty="0"/>
              <a:t>Specifies the Base current, in amps, for 46 relay (neg seq current).</a:t>
            </a:r>
          </a:p>
        </p:txBody>
      </p:sp>
      <p:sp>
        <p:nvSpPr>
          <p:cNvPr id="22" name="Rectangle 21">
            <a:extLst>
              <a:ext uri="{FF2B5EF4-FFF2-40B4-BE49-F238E27FC236}">
                <a16:creationId xmlns:a16="http://schemas.microsoft.com/office/drawing/2014/main" id="{76D26456-A1B3-4152-827D-69340D24D159}"/>
              </a:ext>
            </a:extLst>
          </p:cNvPr>
          <p:cNvSpPr/>
          <p:nvPr/>
        </p:nvSpPr>
        <p:spPr>
          <a:xfrm>
            <a:off x="1066800" y="1551281"/>
            <a:ext cx="8077200" cy="1169551"/>
          </a:xfrm>
          <a:prstGeom prst="rect">
            <a:avLst/>
          </a:prstGeom>
        </p:spPr>
        <p:txBody>
          <a:bodyPr wrap="square">
            <a:spAutoFit/>
          </a:bodyPr>
          <a:lstStyle/>
          <a:p>
            <a:pPr lvl="0">
              <a:defRPr/>
            </a:pPr>
            <a:r>
              <a:rPr lang="en-US" sz="1400" dirty="0">
                <a:solidFill>
                  <a:srgbClr val="000000"/>
                </a:solidFill>
                <a:latin typeface="Calibri" panose="020F0502020204030204" pitchFamily="34" charset="0"/>
              </a:rPr>
              <a:t>New "</a:t>
            </a:r>
            <a:r>
              <a:rPr lang="en-US" sz="1400" dirty="0" err="1">
                <a:solidFill>
                  <a:srgbClr val="000000"/>
                </a:solidFill>
                <a:latin typeface="Calibri" panose="020F0502020204030204" pitchFamily="34" charset="0"/>
              </a:rPr>
              <a:t>Relay.mfrov</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uv</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type=voltage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Delay=0  </a:t>
            </a:r>
          </a:p>
          <a:p>
            <a:pPr lvl="0">
              <a:defRPr/>
            </a:pPr>
            <a:r>
              <a:rPr lang="en-US" sz="1400" dirty="0">
                <a:solidFill>
                  <a:srgbClr val="000000"/>
                </a:solidFill>
                <a:latin typeface="Calibri" panose="020F0502020204030204" pitchFamily="34" charset="0"/>
              </a:rPr>
              <a:t>New "Relay.mfr46"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type=46 46BaseAmps=1800 46%Pickup=20 46isqt=1 Delay=0.1</a:t>
            </a:r>
          </a:p>
          <a:p>
            <a:pPr lvl="0">
              <a:defRPr/>
            </a:pPr>
            <a:r>
              <a:rPr lang="en-US" sz="1400" dirty="0">
                <a:solidFill>
                  <a:srgbClr val="000000"/>
                </a:solidFill>
                <a:latin typeface="Calibri" panose="020F0502020204030204" pitchFamily="34" charset="0"/>
              </a:rPr>
              <a:t>New "Relay.mfr47"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type=47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47%Pickup=2 Delay=0.1</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201720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0449" y="1371250"/>
            <a:ext cx="8458200" cy="4700637"/>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39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369332"/>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[5] Results bar: provides a condensed version of the results.</a:t>
            </a:r>
          </a:p>
        </p:txBody>
      </p:sp>
      <p:sp>
        <p:nvSpPr>
          <p:cNvPr id="9" name="Rectangle 8"/>
          <p:cNvSpPr/>
          <p:nvPr/>
        </p:nvSpPr>
        <p:spPr bwMode="auto">
          <a:xfrm>
            <a:off x="4876801" y="1828800"/>
            <a:ext cx="3048000" cy="24925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49302833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184444"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Relay.dss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81940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3" name="Title 1"/>
          <p:cNvSpPr txBox="1">
            <a:spLocks/>
          </p:cNvSpPr>
          <p:nvPr/>
        </p:nvSpPr>
        <p:spPr bwMode="auto">
          <a:xfrm>
            <a:off x="620902" y="3124200"/>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46%Pickup</a:t>
            </a:r>
          </a:p>
        </p:txBody>
      </p:sp>
      <p:sp>
        <p:nvSpPr>
          <p:cNvPr id="24" name="TextBox 23"/>
          <p:cNvSpPr txBox="1"/>
          <p:nvPr/>
        </p:nvSpPr>
        <p:spPr>
          <a:xfrm>
            <a:off x="1219200" y="3526548"/>
            <a:ext cx="7924800" cy="369332"/>
          </a:xfrm>
          <a:prstGeom prst="rect">
            <a:avLst/>
          </a:prstGeom>
          <a:noFill/>
        </p:spPr>
        <p:txBody>
          <a:bodyPr wrap="square" rtlCol="0">
            <a:spAutoFit/>
          </a:bodyPr>
          <a:lstStyle/>
          <a:p>
            <a:pPr lvl="0" algn="just"/>
            <a:r>
              <a:rPr lang="en-US" sz="1800" dirty="0"/>
              <a:t>Specifies the percent pickup current for 46 relay (neg seq current). Default is 20.0.</a:t>
            </a:r>
          </a:p>
        </p:txBody>
      </p:sp>
      <p:sp>
        <p:nvSpPr>
          <p:cNvPr id="28" name="Title 1"/>
          <p:cNvSpPr txBox="1">
            <a:spLocks/>
          </p:cNvSpPr>
          <p:nvPr/>
        </p:nvSpPr>
        <p:spPr bwMode="auto">
          <a:xfrm>
            <a:off x="670501" y="4953000"/>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47%Pickup</a:t>
            </a:r>
          </a:p>
        </p:txBody>
      </p:sp>
      <p:sp>
        <p:nvSpPr>
          <p:cNvPr id="29" name="TextBox 28"/>
          <p:cNvSpPr txBox="1"/>
          <p:nvPr/>
        </p:nvSpPr>
        <p:spPr>
          <a:xfrm>
            <a:off x="1230172" y="5410200"/>
            <a:ext cx="7685227" cy="369332"/>
          </a:xfrm>
          <a:prstGeom prst="rect">
            <a:avLst/>
          </a:prstGeom>
          <a:noFill/>
        </p:spPr>
        <p:txBody>
          <a:bodyPr wrap="square" rtlCol="0">
            <a:spAutoFit/>
          </a:bodyPr>
          <a:lstStyle/>
          <a:p>
            <a:pPr lvl="0" algn="just"/>
            <a:r>
              <a:rPr lang="en-US" sz="1800" dirty="0"/>
              <a:t>Specifies the percent voltage pickup for 47 relay (Neg seq voltage). Default is 2.</a:t>
            </a:r>
          </a:p>
        </p:txBody>
      </p:sp>
      <p:sp>
        <p:nvSpPr>
          <p:cNvPr id="30" name="Title 1"/>
          <p:cNvSpPr txBox="1">
            <a:spLocks/>
          </p:cNvSpPr>
          <p:nvPr/>
        </p:nvSpPr>
        <p:spPr bwMode="auto">
          <a:xfrm>
            <a:off x="645095" y="3886200"/>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46isqt</a:t>
            </a:r>
          </a:p>
        </p:txBody>
      </p:sp>
      <p:sp>
        <p:nvSpPr>
          <p:cNvPr id="31" name="TextBox 30"/>
          <p:cNvSpPr txBox="1"/>
          <p:nvPr/>
        </p:nvSpPr>
        <p:spPr>
          <a:xfrm>
            <a:off x="1219200" y="4306669"/>
            <a:ext cx="7772400" cy="646331"/>
          </a:xfrm>
          <a:prstGeom prst="rect">
            <a:avLst/>
          </a:prstGeom>
          <a:noFill/>
        </p:spPr>
        <p:txBody>
          <a:bodyPr wrap="square" rtlCol="0">
            <a:spAutoFit/>
          </a:bodyPr>
          <a:lstStyle/>
          <a:p>
            <a:pPr lvl="0" algn="just"/>
            <a:r>
              <a:rPr lang="en-US" sz="1800" dirty="0"/>
              <a:t>Specifies the negative-sequence I‐squared‐t trip value for 46 relay. Default is 1 (trips in 1 sec for 1 per unit neg-seq current). Should be 1 to 99.</a:t>
            </a:r>
          </a:p>
        </p:txBody>
      </p:sp>
      <p:sp>
        <p:nvSpPr>
          <p:cNvPr id="16" name="Rectangle 15">
            <a:extLst>
              <a:ext uri="{FF2B5EF4-FFF2-40B4-BE49-F238E27FC236}">
                <a16:creationId xmlns:a16="http://schemas.microsoft.com/office/drawing/2014/main" id="{9E8705F0-A6E0-4E39-BB62-866247A6DA8B}"/>
              </a:ext>
            </a:extLst>
          </p:cNvPr>
          <p:cNvSpPr/>
          <p:nvPr/>
        </p:nvSpPr>
        <p:spPr>
          <a:xfrm>
            <a:off x="1066800" y="1551281"/>
            <a:ext cx="8077200" cy="1169551"/>
          </a:xfrm>
          <a:prstGeom prst="rect">
            <a:avLst/>
          </a:prstGeom>
        </p:spPr>
        <p:txBody>
          <a:bodyPr wrap="square">
            <a:spAutoFit/>
          </a:bodyPr>
          <a:lstStyle/>
          <a:p>
            <a:pPr lvl="0">
              <a:defRPr/>
            </a:pPr>
            <a:r>
              <a:rPr lang="en-US" sz="1400" dirty="0">
                <a:solidFill>
                  <a:srgbClr val="000000"/>
                </a:solidFill>
                <a:latin typeface="Calibri" panose="020F0502020204030204" pitchFamily="34" charset="0"/>
              </a:rPr>
              <a:t>New "</a:t>
            </a:r>
            <a:r>
              <a:rPr lang="en-US" sz="1400" dirty="0" err="1">
                <a:solidFill>
                  <a:srgbClr val="000000"/>
                </a:solidFill>
                <a:latin typeface="Calibri" panose="020F0502020204030204" pitchFamily="34" charset="0"/>
              </a:rPr>
              <a:t>Relay.mfrov</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uv</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type=voltage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Delay=0  </a:t>
            </a:r>
          </a:p>
          <a:p>
            <a:pPr lvl="0">
              <a:defRPr/>
            </a:pPr>
            <a:r>
              <a:rPr lang="en-US" sz="1400" dirty="0">
                <a:solidFill>
                  <a:srgbClr val="000000"/>
                </a:solidFill>
                <a:latin typeface="Calibri" panose="020F0502020204030204" pitchFamily="34" charset="0"/>
              </a:rPr>
              <a:t>New "Relay.mfr46"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type=46 46BaseAmps=1800 46%Pickup=20 46isqt=1 Delay=0.1</a:t>
            </a:r>
          </a:p>
          <a:p>
            <a:pPr lvl="0">
              <a:defRPr/>
            </a:pPr>
            <a:r>
              <a:rPr lang="en-US" sz="1400" dirty="0">
                <a:solidFill>
                  <a:srgbClr val="000000"/>
                </a:solidFill>
                <a:latin typeface="Calibri" panose="020F0502020204030204" pitchFamily="34" charset="0"/>
              </a:rPr>
              <a:t>New "Relay.mfr47" </a:t>
            </a:r>
            <a:r>
              <a:rPr lang="en-US" sz="1400" dirty="0" err="1">
                <a:solidFill>
                  <a:srgbClr val="000000"/>
                </a:solidFill>
                <a:latin typeface="Calibri" panose="020F0502020204030204" pitchFamily="34" charset="0"/>
              </a:rPr>
              <a:t>MonitoredObj</a:t>
            </a:r>
            <a:r>
              <a:rPr lang="en-US" sz="1400" dirty="0">
                <a:solidFill>
                  <a:srgbClr val="000000"/>
                </a:solidFill>
                <a:latin typeface="Calibri" panose="020F0502020204030204" pitchFamily="34" charset="0"/>
              </a:rPr>
              <a:t>=</a:t>
            </a:r>
            <a:r>
              <a:rPr lang="en-US" sz="1400" dirty="0" err="1">
                <a:solidFill>
                  <a:srgbClr val="000000"/>
                </a:solidFill>
                <a:latin typeface="Calibri" panose="020F0502020204030204" pitchFamily="34" charset="0"/>
              </a:rPr>
              <a:t>line.MotorLeads</a:t>
            </a:r>
            <a:r>
              <a:rPr lang="en-US" sz="1400" dirty="0">
                <a:solidFill>
                  <a:srgbClr val="000000"/>
                </a:solidFill>
                <a:latin typeface="Calibri" panose="020F0502020204030204" pitchFamily="34" charset="0"/>
              </a:rPr>
              <a:t> </a:t>
            </a:r>
            <a:r>
              <a:rPr lang="en-US" sz="1400" dirty="0" err="1">
                <a:solidFill>
                  <a:srgbClr val="000000"/>
                </a:solidFill>
                <a:latin typeface="Calibri" panose="020F0502020204030204" pitchFamily="34" charset="0"/>
              </a:rPr>
              <a:t>MonitoredTerm</a:t>
            </a:r>
            <a:r>
              <a:rPr lang="en-US" sz="1400" dirty="0">
                <a:solidFill>
                  <a:srgbClr val="000000"/>
                </a:solidFill>
                <a:latin typeface="Calibri" panose="020F0502020204030204" pitchFamily="34" charset="0"/>
              </a:rPr>
              <a:t>=1 type=47 </a:t>
            </a:r>
            <a:r>
              <a:rPr lang="en-US" sz="1400" dirty="0" err="1">
                <a:solidFill>
                  <a:srgbClr val="000000"/>
                </a:solidFill>
                <a:latin typeface="Calibri" panose="020F0502020204030204" pitchFamily="34" charset="0"/>
              </a:rPr>
              <a:t>kvbase</a:t>
            </a:r>
            <a:r>
              <a:rPr lang="en-US" sz="1400" dirty="0">
                <a:solidFill>
                  <a:srgbClr val="000000"/>
                </a:solidFill>
                <a:latin typeface="Calibri" panose="020F0502020204030204" pitchFamily="34" charset="0"/>
              </a:rPr>
              <a:t>=0.48 47%Pickup=2 Delay=0.1</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1807943836"/>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4653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Recloser.dss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"Recloser.cb1"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NumFast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 Shots=4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RecloseIntervals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 2, 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24" name="TextBox 23"/>
          <p:cNvSpPr txBox="1"/>
          <p:nvPr/>
        </p:nvSpPr>
        <p:spPr>
          <a:xfrm>
            <a:off x="1447800" y="3096855"/>
            <a:ext cx="3810000" cy="2246769"/>
          </a:xfrm>
          <a:prstGeom prst="rect">
            <a:avLst/>
          </a:prstGeom>
          <a:noFill/>
        </p:spPr>
        <p:txBody>
          <a:bodyPr wrap="square" rtlCol="0">
            <a:spAutoFit/>
          </a:bodyPr>
          <a:lstStyle/>
          <a:p>
            <a:pPr lvl="0" algn="just"/>
            <a:r>
              <a:rPr lang="en-US" sz="2000" dirty="0">
                <a:solidFill>
                  <a:srgbClr val="000000"/>
                </a:solidFill>
              </a:rPr>
              <a:t>A recloser is a self-controlled device for automatically </a:t>
            </a:r>
            <a:r>
              <a:rPr lang="en-US" sz="2000" b="1" i="1" dirty="0">
                <a:solidFill>
                  <a:srgbClr val="000000"/>
                </a:solidFill>
              </a:rPr>
              <a:t>interrupting</a:t>
            </a:r>
            <a:r>
              <a:rPr lang="en-US" sz="2000" dirty="0">
                <a:solidFill>
                  <a:srgbClr val="000000"/>
                </a:solidFill>
              </a:rPr>
              <a:t> and </a:t>
            </a:r>
            <a:r>
              <a:rPr lang="en-US" sz="2000" b="1" i="1" dirty="0">
                <a:solidFill>
                  <a:srgbClr val="000000"/>
                </a:solidFill>
              </a:rPr>
              <a:t>reclosing</a:t>
            </a:r>
            <a:r>
              <a:rPr lang="en-US" sz="2000" dirty="0">
                <a:solidFill>
                  <a:srgbClr val="000000"/>
                </a:solidFill>
              </a:rPr>
              <a:t> an alternating-current circuit, with a predetermined </a:t>
            </a:r>
            <a:r>
              <a:rPr lang="en-US" sz="2000" b="1" i="1" dirty="0">
                <a:solidFill>
                  <a:srgbClr val="000000"/>
                </a:solidFill>
              </a:rPr>
              <a:t>sequence</a:t>
            </a:r>
            <a:r>
              <a:rPr lang="en-US" sz="2000" dirty="0">
                <a:solidFill>
                  <a:srgbClr val="000000"/>
                </a:solidFill>
              </a:rPr>
              <a:t> of opening and reclosing followed by resetting, hold closed, or lockout.</a:t>
            </a:r>
            <a:endParaRPr kumimoji="0" lang="en-US" sz="2000" b="0" i="0" u="none" strike="noStrike" kern="1200" cap="none" spc="0" normalizeH="0" baseline="0" noProof="0" dirty="0">
              <a:ln>
                <a:noFill/>
              </a:ln>
              <a:solidFill>
                <a:srgbClr val="000000"/>
              </a:solidFill>
              <a:effectLst/>
              <a:uLnTx/>
              <a:uFillTx/>
            </a:endParaRPr>
          </a:p>
        </p:txBody>
      </p:sp>
      <p:pic>
        <p:nvPicPr>
          <p:cNvPr id="16" name="Picture 2" descr="Recloser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930342"/>
            <a:ext cx="2286000" cy="26572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16480" y="5783216"/>
            <a:ext cx="6477000" cy="2616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charset="0"/>
                <a:ea typeface="+mn-ea"/>
                <a:cs typeface="+mn-cs"/>
              </a:rPr>
              <a:t>http://c03.apogee.net/contentplayer/?coursetype=foe&amp;utilityid=mp&amp;id=4488</a:t>
            </a:r>
          </a:p>
        </p:txBody>
      </p:sp>
    </p:spTree>
    <p:extLst>
      <p:ext uri="{BB962C8B-B14F-4D97-AF65-F5344CB8AC3E}">
        <p14:creationId xmlns:p14="http://schemas.microsoft.com/office/powerpoint/2010/main" val="259831794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4653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Recloser.dss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"Recloser.cb1"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NumFast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 Shots=4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RecloseIntervals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 2, 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571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3" name="Title 1"/>
          <p:cNvSpPr txBox="1">
            <a:spLocks/>
          </p:cNvSpPr>
          <p:nvPr/>
        </p:nvSpPr>
        <p:spPr bwMode="auto">
          <a:xfrm>
            <a:off x="604683" y="2935933"/>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"Recloser.cb1"</a:t>
            </a:r>
          </a:p>
        </p:txBody>
      </p:sp>
      <p:sp>
        <p:nvSpPr>
          <p:cNvPr id="14" name="TextBox 13"/>
          <p:cNvSpPr txBox="1"/>
          <p:nvPr/>
        </p:nvSpPr>
        <p:spPr>
          <a:xfrm>
            <a:off x="1066800" y="3364468"/>
            <a:ext cx="7362336" cy="369332"/>
          </a:xfrm>
          <a:prstGeom prst="rect">
            <a:avLst/>
          </a:prstGeom>
          <a:noFill/>
        </p:spPr>
        <p:txBody>
          <a:bodyPr wrap="square" rtlCol="0">
            <a:spAutoFit/>
          </a:bodyPr>
          <a:lstStyle/>
          <a:p>
            <a:pPr lvl="0" algn="just"/>
            <a:r>
              <a:rPr lang="en-US" sz="1800" dirty="0"/>
              <a:t>Defines a recloser object named cb1. </a:t>
            </a:r>
          </a:p>
        </p:txBody>
      </p:sp>
      <p:sp>
        <p:nvSpPr>
          <p:cNvPr id="19" name="Title 1"/>
          <p:cNvSpPr txBox="1">
            <a:spLocks/>
          </p:cNvSpPr>
          <p:nvPr/>
        </p:nvSpPr>
        <p:spPr bwMode="auto">
          <a:xfrm>
            <a:off x="613827" y="5002510"/>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MonitoredTerm</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59426" y="5373469"/>
            <a:ext cx="7703574" cy="646331"/>
          </a:xfrm>
          <a:prstGeom prst="rect">
            <a:avLst/>
          </a:prstGeom>
          <a:noFill/>
        </p:spPr>
        <p:txBody>
          <a:bodyPr wrap="square" rtlCol="0">
            <a:spAutoFit/>
          </a:bodyPr>
          <a:lstStyle/>
          <a:p>
            <a:pPr lvl="0" algn="just"/>
            <a:r>
              <a:rPr lang="en-US" sz="1800" dirty="0"/>
              <a:t>Specifies the number of the terminal of the circuit element to which the Recloser is connected. 1 or 2, typically. Default is 1.</a:t>
            </a:r>
          </a:p>
        </p:txBody>
      </p:sp>
      <p:sp>
        <p:nvSpPr>
          <p:cNvPr id="21" name="Title 1"/>
          <p:cNvSpPr txBox="1">
            <a:spLocks/>
          </p:cNvSpPr>
          <p:nvPr/>
        </p:nvSpPr>
        <p:spPr bwMode="auto">
          <a:xfrm>
            <a:off x="597309" y="3707110"/>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MonitoredObj</a:t>
            </a:r>
            <a:endParaRPr lang="en-US" sz="28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071676" y="4105870"/>
            <a:ext cx="7767523" cy="923330"/>
          </a:xfrm>
          <a:prstGeom prst="rect">
            <a:avLst/>
          </a:prstGeom>
          <a:noFill/>
        </p:spPr>
        <p:txBody>
          <a:bodyPr wrap="square" rtlCol="0">
            <a:spAutoFit/>
          </a:bodyPr>
          <a:lstStyle/>
          <a:p>
            <a:pPr lvl="0" algn="just"/>
            <a:r>
              <a:rPr lang="en-US" sz="1800" dirty="0"/>
              <a:t>Specifies the full object name of the circuit element, typically a line, transformer, load, or generator, to which the Recloser's PT and/or CT are connected. This is the "monitored" element. There is no default; must be specified.</a:t>
            </a:r>
          </a:p>
        </p:txBody>
      </p:sp>
    </p:spTree>
    <p:extLst>
      <p:ext uri="{BB962C8B-B14F-4D97-AF65-F5344CB8AC3E}">
        <p14:creationId xmlns:p14="http://schemas.microsoft.com/office/powerpoint/2010/main" val="275856669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4653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Recloser.dss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"Recloser.cb1"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NumFast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 Shots=4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RecloseIntervals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 2, 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571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extBox 15"/>
          <p:cNvSpPr txBox="1"/>
          <p:nvPr/>
        </p:nvSpPr>
        <p:spPr>
          <a:xfrm>
            <a:off x="1066800" y="3302675"/>
            <a:ext cx="7696200" cy="2031325"/>
          </a:xfrm>
          <a:prstGeom prst="rect">
            <a:avLst/>
          </a:prstGeom>
          <a:noFill/>
        </p:spPr>
        <p:txBody>
          <a:bodyPr wrap="square" rtlCol="0">
            <a:spAutoFit/>
          </a:bodyPr>
          <a:lstStyle/>
          <a:p>
            <a:pPr lvl="0" algn="just"/>
            <a:r>
              <a:rPr lang="en-US" sz="1800" dirty="0"/>
              <a:t>Specifies the number of Fast (fuse saving) operations. Default is 1.</a:t>
            </a:r>
            <a:endParaRPr lang="en-US" sz="1800" b="1" dirty="0"/>
          </a:p>
          <a:p>
            <a:pPr lvl="0" algn="just"/>
            <a:r>
              <a:rPr lang="en-US" sz="1800" b="1" dirty="0"/>
              <a:t>Fast and delayed operation: </a:t>
            </a:r>
            <a:r>
              <a:rPr lang="en-US" sz="1800" dirty="0"/>
              <a:t>The trip operations of the recloser can be all fast, all delayed, or any combination of fast operations, followed by delayed operations up to a maximum total of four. Fast operations clear temporary faults before branch line fuses are damaged. Delayed operations allow time for fuses or other downline protective devices to clear to limit permanent faults to the smallest section of line.</a:t>
            </a:r>
          </a:p>
        </p:txBody>
      </p:sp>
      <p:sp>
        <p:nvSpPr>
          <p:cNvPr id="23" name="Title 1"/>
          <p:cNvSpPr txBox="1">
            <a:spLocks/>
          </p:cNvSpPr>
          <p:nvPr/>
        </p:nvSpPr>
        <p:spPr bwMode="auto">
          <a:xfrm>
            <a:off x="601616" y="2872974"/>
            <a:ext cx="4495800" cy="535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NumFast</a:t>
            </a:r>
            <a:endParaRPr lang="en-US" sz="2800" kern="0" dirty="0">
              <a:latin typeface="Times New Roman" panose="02020603050405020304" pitchFamily="18" charset="0"/>
              <a:cs typeface="Times New Roman" panose="02020603050405020304" pitchFamily="18" charset="0"/>
            </a:endParaRPr>
          </a:p>
        </p:txBody>
      </p:sp>
      <p:sp>
        <p:nvSpPr>
          <p:cNvPr id="24" name="Title 1"/>
          <p:cNvSpPr txBox="1">
            <a:spLocks/>
          </p:cNvSpPr>
          <p:nvPr/>
        </p:nvSpPr>
        <p:spPr bwMode="auto">
          <a:xfrm>
            <a:off x="601616" y="5221933"/>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phaseFast</a:t>
            </a:r>
          </a:p>
        </p:txBody>
      </p:sp>
      <p:sp>
        <p:nvSpPr>
          <p:cNvPr id="25" name="TextBox 24"/>
          <p:cNvSpPr txBox="1"/>
          <p:nvPr/>
        </p:nvSpPr>
        <p:spPr>
          <a:xfrm>
            <a:off x="1066800" y="5650468"/>
            <a:ext cx="7696200" cy="369332"/>
          </a:xfrm>
          <a:prstGeom prst="rect">
            <a:avLst/>
          </a:prstGeom>
          <a:noFill/>
        </p:spPr>
        <p:txBody>
          <a:bodyPr wrap="square" rtlCol="0">
            <a:spAutoFit/>
          </a:bodyPr>
          <a:lstStyle/>
          <a:p>
            <a:pPr lvl="0" algn="just"/>
            <a:r>
              <a:rPr lang="en-US" sz="1800" dirty="0"/>
              <a:t>Specifies the name of the TCC Curve object that determines the Phase Fast trip.</a:t>
            </a:r>
          </a:p>
        </p:txBody>
      </p:sp>
    </p:spTree>
    <p:extLst>
      <p:ext uri="{BB962C8B-B14F-4D97-AF65-F5344CB8AC3E}">
        <p14:creationId xmlns:p14="http://schemas.microsoft.com/office/powerpoint/2010/main" val="12178133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4653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Recloser.dss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"Recloser.cb1"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NumFast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 Shots=4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RecloseIntervals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 2, 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571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4" name="Title 1"/>
          <p:cNvSpPr txBox="1">
            <a:spLocks/>
          </p:cNvSpPr>
          <p:nvPr/>
        </p:nvSpPr>
        <p:spPr bwMode="auto">
          <a:xfrm>
            <a:off x="588814" y="3505200"/>
            <a:ext cx="4495800" cy="535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PhaseTrip</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066800" y="3897868"/>
            <a:ext cx="8077200" cy="369332"/>
          </a:xfrm>
          <a:prstGeom prst="rect">
            <a:avLst/>
          </a:prstGeom>
          <a:noFill/>
        </p:spPr>
        <p:txBody>
          <a:bodyPr wrap="square" rtlCol="0">
            <a:spAutoFit/>
          </a:bodyPr>
          <a:lstStyle/>
          <a:p>
            <a:pPr lvl="0" algn="just"/>
            <a:r>
              <a:rPr lang="en-US" sz="1800" dirty="0"/>
              <a:t>Specifies a Multiplier or actual phase amps for the phase TCC curve. Defaults to 1.0.</a:t>
            </a:r>
          </a:p>
        </p:txBody>
      </p:sp>
      <p:sp>
        <p:nvSpPr>
          <p:cNvPr id="20" name="Title 1"/>
          <p:cNvSpPr txBox="1">
            <a:spLocks/>
          </p:cNvSpPr>
          <p:nvPr/>
        </p:nvSpPr>
        <p:spPr bwMode="auto">
          <a:xfrm>
            <a:off x="588814" y="2956115"/>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PhaseDelayed</a:t>
            </a:r>
            <a:endParaRPr lang="en-US" sz="28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74408" y="3318956"/>
            <a:ext cx="7917191" cy="369332"/>
          </a:xfrm>
          <a:prstGeom prst="rect">
            <a:avLst/>
          </a:prstGeom>
          <a:noFill/>
        </p:spPr>
        <p:txBody>
          <a:bodyPr wrap="square" rtlCol="0">
            <a:spAutoFit/>
          </a:bodyPr>
          <a:lstStyle/>
          <a:p>
            <a:pPr lvl="0" algn="just"/>
            <a:r>
              <a:rPr lang="en-US" sz="1800" dirty="0"/>
              <a:t>Specifies the name of the TCC Curve object that determines the Phase Delayed trip.</a:t>
            </a:r>
          </a:p>
        </p:txBody>
      </p:sp>
      <p:sp>
        <p:nvSpPr>
          <p:cNvPr id="22" name="Title 1"/>
          <p:cNvSpPr txBox="1">
            <a:spLocks/>
          </p:cNvSpPr>
          <p:nvPr/>
        </p:nvSpPr>
        <p:spPr bwMode="auto">
          <a:xfrm>
            <a:off x="596931" y="4191000"/>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TDPhFast</a:t>
            </a:r>
          </a:p>
        </p:txBody>
      </p:sp>
      <p:sp>
        <p:nvSpPr>
          <p:cNvPr id="26" name="TextBox 25"/>
          <p:cNvSpPr txBox="1"/>
          <p:nvPr/>
        </p:nvSpPr>
        <p:spPr>
          <a:xfrm>
            <a:off x="1052462" y="4572000"/>
            <a:ext cx="7786737" cy="646331"/>
          </a:xfrm>
          <a:prstGeom prst="rect">
            <a:avLst/>
          </a:prstGeom>
          <a:noFill/>
        </p:spPr>
        <p:txBody>
          <a:bodyPr wrap="square" rtlCol="0">
            <a:spAutoFit/>
          </a:bodyPr>
          <a:lstStyle/>
          <a:p>
            <a:pPr lvl="0" algn="just"/>
            <a:r>
              <a:rPr lang="en-US" sz="1800" dirty="0"/>
              <a:t>Specifies a time dial for Phase Fast trip curve. It is a multiplier on time axis of specified curve. Default=1.0.</a:t>
            </a:r>
          </a:p>
        </p:txBody>
      </p:sp>
      <p:sp>
        <p:nvSpPr>
          <p:cNvPr id="27" name="Title 1"/>
          <p:cNvSpPr txBox="1">
            <a:spLocks/>
          </p:cNvSpPr>
          <p:nvPr/>
        </p:nvSpPr>
        <p:spPr bwMode="auto">
          <a:xfrm>
            <a:off x="616856" y="5154910"/>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TDPhDelayed</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52462" y="5486400"/>
            <a:ext cx="7710538" cy="646331"/>
          </a:xfrm>
          <a:prstGeom prst="rect">
            <a:avLst/>
          </a:prstGeom>
          <a:noFill/>
        </p:spPr>
        <p:txBody>
          <a:bodyPr wrap="square" rtlCol="0">
            <a:spAutoFit/>
          </a:bodyPr>
          <a:lstStyle/>
          <a:p>
            <a:pPr lvl="0" algn="just"/>
            <a:r>
              <a:rPr lang="en-US" sz="1800" dirty="0"/>
              <a:t>Specifies a time dial for Phase Delayed trip curve. It is a multiplier on time axis of specified curve. Default=1.0.</a:t>
            </a:r>
          </a:p>
        </p:txBody>
      </p:sp>
    </p:spTree>
    <p:extLst>
      <p:ext uri="{BB962C8B-B14F-4D97-AF65-F5344CB8AC3E}">
        <p14:creationId xmlns:p14="http://schemas.microsoft.com/office/powerpoint/2010/main" val="190798254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4653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Recloser.dss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"Recloser.cb1"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NumFast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 Shots=4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RecloseIntervals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 2, 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571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3" name="Title 1"/>
          <p:cNvSpPr txBox="1">
            <a:spLocks/>
          </p:cNvSpPr>
          <p:nvPr/>
        </p:nvSpPr>
        <p:spPr bwMode="auto">
          <a:xfrm>
            <a:off x="617465" y="2868707"/>
            <a:ext cx="4495800" cy="535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PhaseInst</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66800" y="3293685"/>
            <a:ext cx="7772400" cy="923330"/>
          </a:xfrm>
          <a:prstGeom prst="rect">
            <a:avLst/>
          </a:prstGeom>
          <a:noFill/>
        </p:spPr>
        <p:txBody>
          <a:bodyPr wrap="square" rtlCol="0">
            <a:spAutoFit/>
          </a:bodyPr>
          <a:lstStyle/>
          <a:p>
            <a:pPr lvl="0" algn="just"/>
            <a:r>
              <a:rPr lang="en-US" sz="1800" dirty="0"/>
              <a:t>Specifies the actual amps (Current relay) or kW (reverse power relay) for instantaneous phase trip which is assumed to happen in 0.01 sec + Delay Time. Default is 0.0, which signifies no instantaneous trip.</a:t>
            </a:r>
          </a:p>
        </p:txBody>
      </p:sp>
      <p:sp>
        <p:nvSpPr>
          <p:cNvPr id="25" name="Title 1"/>
          <p:cNvSpPr txBox="1">
            <a:spLocks/>
          </p:cNvSpPr>
          <p:nvPr/>
        </p:nvSpPr>
        <p:spPr bwMode="auto">
          <a:xfrm>
            <a:off x="588814" y="4155133"/>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GroundFast</a:t>
            </a:r>
          </a:p>
        </p:txBody>
      </p:sp>
      <p:sp>
        <p:nvSpPr>
          <p:cNvPr id="29" name="TextBox 28"/>
          <p:cNvSpPr txBox="1"/>
          <p:nvPr/>
        </p:nvSpPr>
        <p:spPr>
          <a:xfrm>
            <a:off x="1093622" y="4547951"/>
            <a:ext cx="7772400" cy="369332"/>
          </a:xfrm>
          <a:prstGeom prst="rect">
            <a:avLst/>
          </a:prstGeom>
          <a:noFill/>
        </p:spPr>
        <p:txBody>
          <a:bodyPr wrap="square" rtlCol="0">
            <a:spAutoFit/>
          </a:bodyPr>
          <a:lstStyle/>
          <a:p>
            <a:pPr lvl="0" algn="just"/>
            <a:r>
              <a:rPr lang="en-US" sz="1800" dirty="0"/>
              <a:t>Specifies the name of the TCC Curve object that determines the Ground Fast trip.</a:t>
            </a:r>
          </a:p>
        </p:txBody>
      </p:sp>
      <p:sp>
        <p:nvSpPr>
          <p:cNvPr id="30" name="Title 1"/>
          <p:cNvSpPr txBox="1">
            <a:spLocks/>
          </p:cNvSpPr>
          <p:nvPr/>
        </p:nvSpPr>
        <p:spPr bwMode="auto">
          <a:xfrm>
            <a:off x="588814" y="4890735"/>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GroundDelayed</a:t>
            </a:r>
            <a:endParaRPr lang="en-US" sz="2800" kern="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66800" y="5285859"/>
            <a:ext cx="7799222" cy="646331"/>
          </a:xfrm>
          <a:prstGeom prst="rect">
            <a:avLst/>
          </a:prstGeom>
          <a:noFill/>
        </p:spPr>
        <p:txBody>
          <a:bodyPr wrap="square" rtlCol="0">
            <a:spAutoFit/>
          </a:bodyPr>
          <a:lstStyle/>
          <a:p>
            <a:pPr lvl="0" algn="just"/>
            <a:r>
              <a:rPr lang="en-US" sz="1800" dirty="0"/>
              <a:t>Specifies the name of the TCC Curve object that determines the Ground Delayed trip.</a:t>
            </a:r>
          </a:p>
        </p:txBody>
      </p:sp>
    </p:spTree>
    <p:extLst>
      <p:ext uri="{BB962C8B-B14F-4D97-AF65-F5344CB8AC3E}">
        <p14:creationId xmlns:p14="http://schemas.microsoft.com/office/powerpoint/2010/main" val="424245054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4653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Recloser.dss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"Recloser.cb1"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NumFast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 Shots=4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RecloseIntervals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 2, 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571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585157" y="2849809"/>
            <a:ext cx="4495800" cy="535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GroundTrip</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074725" y="3309101"/>
            <a:ext cx="7688275" cy="646331"/>
          </a:xfrm>
          <a:prstGeom prst="rect">
            <a:avLst/>
          </a:prstGeom>
          <a:noFill/>
        </p:spPr>
        <p:txBody>
          <a:bodyPr wrap="square" rtlCol="0">
            <a:spAutoFit/>
          </a:bodyPr>
          <a:lstStyle/>
          <a:p>
            <a:pPr lvl="0" algn="just"/>
            <a:r>
              <a:rPr lang="en-US" sz="1800" dirty="0"/>
              <a:t>Specifies a multiplier or actual ground amps (3I0) for the ground TCC curve. Defaults to 1.0.</a:t>
            </a:r>
          </a:p>
        </p:txBody>
      </p:sp>
      <p:sp>
        <p:nvSpPr>
          <p:cNvPr id="20" name="Title 1"/>
          <p:cNvSpPr txBox="1">
            <a:spLocks/>
          </p:cNvSpPr>
          <p:nvPr/>
        </p:nvSpPr>
        <p:spPr bwMode="auto">
          <a:xfrm>
            <a:off x="561992" y="3884722"/>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TDGrFast</a:t>
            </a:r>
            <a:endParaRPr lang="en-US" sz="2400" kern="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66800" y="4234911"/>
            <a:ext cx="7620000" cy="646331"/>
          </a:xfrm>
          <a:prstGeom prst="rect">
            <a:avLst/>
          </a:prstGeom>
          <a:noFill/>
        </p:spPr>
        <p:txBody>
          <a:bodyPr wrap="square" rtlCol="0">
            <a:spAutoFit/>
          </a:bodyPr>
          <a:lstStyle/>
          <a:p>
            <a:pPr lvl="0" algn="just"/>
            <a:r>
              <a:rPr lang="en-US" sz="1800" dirty="0"/>
              <a:t>Specifies the time dial for Ground Fast trip curve. It is a multiplier on time axis of specified curve. Default=1.0.</a:t>
            </a:r>
          </a:p>
        </p:txBody>
      </p:sp>
      <p:sp>
        <p:nvSpPr>
          <p:cNvPr id="27" name="Title 1"/>
          <p:cNvSpPr txBox="1">
            <a:spLocks/>
          </p:cNvSpPr>
          <p:nvPr/>
        </p:nvSpPr>
        <p:spPr bwMode="auto">
          <a:xfrm>
            <a:off x="580831" y="4876800"/>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TDGrDelayed</a:t>
            </a:r>
            <a:endParaRPr lang="en-US" sz="2800" kern="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66800" y="5239603"/>
            <a:ext cx="7696200" cy="646331"/>
          </a:xfrm>
          <a:prstGeom prst="rect">
            <a:avLst/>
          </a:prstGeom>
          <a:noFill/>
        </p:spPr>
        <p:txBody>
          <a:bodyPr wrap="square" rtlCol="0">
            <a:spAutoFit/>
          </a:bodyPr>
          <a:lstStyle/>
          <a:p>
            <a:pPr lvl="0" algn="just"/>
            <a:r>
              <a:rPr lang="en-US" sz="1800" dirty="0"/>
              <a:t>Specifies the time dial for Ground Delayed trip curve. It is a multiplier on time axis of specified curve. Default=1.0.</a:t>
            </a:r>
          </a:p>
        </p:txBody>
      </p:sp>
    </p:spTree>
    <p:extLst>
      <p:ext uri="{BB962C8B-B14F-4D97-AF65-F5344CB8AC3E}">
        <p14:creationId xmlns:p14="http://schemas.microsoft.com/office/powerpoint/2010/main" val="159872041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546531"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Recloser.dss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"Recloser.cb1"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NumFast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TDPhDelayed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PhaseInst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=2400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Ext_Inv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GroundTrip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=800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TDGrFast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TDGrDelayed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GroundInst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 Shots=4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RecloseIntervals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=(0.5, 2, 2, )</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9" name="Rectangle 2"/>
          <p:cNvSpPr>
            <a:spLocks noChangeArrowheads="1"/>
          </p:cNvSpPr>
          <p:nvPr/>
        </p:nvSpPr>
        <p:spPr bwMode="auto">
          <a:xfrm>
            <a:off x="588814" y="25716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2" name="Title 1"/>
          <p:cNvSpPr txBox="1">
            <a:spLocks/>
          </p:cNvSpPr>
          <p:nvPr/>
        </p:nvSpPr>
        <p:spPr bwMode="auto">
          <a:xfrm>
            <a:off x="617465" y="2872974"/>
            <a:ext cx="4495800" cy="535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GroundInst</a:t>
            </a:r>
            <a:endParaRPr lang="en-US" sz="2800" kern="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066800" y="3300368"/>
            <a:ext cx="7696200" cy="923330"/>
          </a:xfrm>
          <a:prstGeom prst="rect">
            <a:avLst/>
          </a:prstGeom>
          <a:noFill/>
        </p:spPr>
        <p:txBody>
          <a:bodyPr wrap="square" rtlCol="0">
            <a:spAutoFit/>
          </a:bodyPr>
          <a:lstStyle/>
          <a:p>
            <a:pPr lvl="0" algn="just"/>
            <a:r>
              <a:rPr lang="en-US" sz="1800" dirty="0"/>
              <a:t>Specifies the actual amps for instantaneous ground trip which is assumed to happen in 0.01 sec + Delay Time. Default is 0.0, which signifies no instantaneous trip.</a:t>
            </a:r>
          </a:p>
        </p:txBody>
      </p:sp>
      <p:sp>
        <p:nvSpPr>
          <p:cNvPr id="24" name="Title 1"/>
          <p:cNvSpPr txBox="1">
            <a:spLocks/>
          </p:cNvSpPr>
          <p:nvPr/>
        </p:nvSpPr>
        <p:spPr bwMode="auto">
          <a:xfrm>
            <a:off x="623010" y="4075146"/>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shots</a:t>
            </a:r>
          </a:p>
        </p:txBody>
      </p:sp>
      <p:sp>
        <p:nvSpPr>
          <p:cNvPr id="25" name="TextBox 24"/>
          <p:cNvSpPr txBox="1"/>
          <p:nvPr/>
        </p:nvSpPr>
        <p:spPr>
          <a:xfrm>
            <a:off x="1055218" y="4517329"/>
            <a:ext cx="7707782" cy="646331"/>
          </a:xfrm>
          <a:prstGeom prst="rect">
            <a:avLst/>
          </a:prstGeom>
          <a:noFill/>
        </p:spPr>
        <p:txBody>
          <a:bodyPr wrap="square" rtlCol="0">
            <a:spAutoFit/>
          </a:bodyPr>
          <a:lstStyle/>
          <a:p>
            <a:pPr lvl="0" algn="just"/>
            <a:r>
              <a:rPr lang="en-US" sz="1800" dirty="0"/>
              <a:t>Specifies the total Number of fast and delayed shots to lockout. Default is 4. This is one more than the number of reclose intervals.</a:t>
            </a:r>
          </a:p>
        </p:txBody>
      </p:sp>
      <p:sp>
        <p:nvSpPr>
          <p:cNvPr id="26" name="Title 1"/>
          <p:cNvSpPr txBox="1">
            <a:spLocks/>
          </p:cNvSpPr>
          <p:nvPr/>
        </p:nvSpPr>
        <p:spPr bwMode="auto">
          <a:xfrm>
            <a:off x="670501" y="5101351"/>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RecloseIntervals</a:t>
            </a:r>
            <a:endParaRPr lang="en-US" sz="2800" kern="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055218" y="5498068"/>
            <a:ext cx="7293510" cy="646331"/>
          </a:xfrm>
          <a:prstGeom prst="rect">
            <a:avLst/>
          </a:prstGeom>
          <a:noFill/>
        </p:spPr>
        <p:txBody>
          <a:bodyPr wrap="square" rtlCol="0">
            <a:spAutoFit/>
          </a:bodyPr>
          <a:lstStyle/>
          <a:p>
            <a:pPr lvl="0" algn="just"/>
            <a:r>
              <a:rPr lang="en-US" sz="1800" dirty="0"/>
              <a:t>Specifies an array of reclose intervals. Default for </a:t>
            </a:r>
            <a:r>
              <a:rPr lang="en-US" sz="1800" dirty="0" err="1"/>
              <a:t>Recloser</a:t>
            </a:r>
            <a:r>
              <a:rPr lang="en-US" sz="1800" dirty="0"/>
              <a:t> is (0.5, 2.0, 2.0) seconds.</a:t>
            </a:r>
          </a:p>
        </p:txBody>
      </p:sp>
    </p:spTree>
    <p:extLst>
      <p:ext uri="{BB962C8B-B14F-4D97-AF65-F5344CB8AC3E}">
        <p14:creationId xmlns:p14="http://schemas.microsoft.com/office/powerpoint/2010/main" val="3376713415"/>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69797"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Fuse.dss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lvl="0">
              <a:defRPr/>
            </a:pPr>
            <a:r>
              <a:rPr lang="en-US" sz="1600" dirty="0">
                <a:solidFill>
                  <a:srgbClr val="000000"/>
                </a:solidFill>
                <a:latin typeface="Calibri" panose="020F0502020204030204" pitchFamily="34" charset="0"/>
              </a:rPr>
              <a:t>New "Fuse.f1" </a:t>
            </a:r>
            <a:r>
              <a:rPr lang="en-US" sz="1600" dirty="0" err="1">
                <a:solidFill>
                  <a:srgbClr val="000000"/>
                </a:solidFill>
                <a:latin typeface="Calibri" panose="020F0502020204030204" pitchFamily="34" charset="0"/>
              </a:rPr>
              <a:t>MonitoredObj</a:t>
            </a:r>
            <a:r>
              <a:rPr lang="en-US" sz="1600" dirty="0">
                <a:solidFill>
                  <a:srgbClr val="000000"/>
                </a:solidFill>
                <a:latin typeface="Calibri" panose="020F0502020204030204" pitchFamily="34" charset="0"/>
              </a:rPr>
              <a:t>=Line.L6 </a:t>
            </a:r>
            <a:r>
              <a:rPr lang="en-US" sz="1600" dirty="0" err="1">
                <a:solidFill>
                  <a:srgbClr val="000000"/>
                </a:solidFill>
                <a:latin typeface="Calibri" panose="020F0502020204030204" pitchFamily="34" charset="0"/>
              </a:rPr>
              <a:t>MonitoredTerm</a:t>
            </a:r>
            <a:r>
              <a:rPr lang="en-US" sz="1600" dirty="0">
                <a:solidFill>
                  <a:srgbClr val="000000"/>
                </a:solidFill>
                <a:latin typeface="Calibri" panose="020F0502020204030204" pitchFamily="34" charset="0"/>
              </a:rPr>
              <a:t>=1 </a:t>
            </a:r>
            <a:r>
              <a:rPr lang="en-US" sz="1600" dirty="0" err="1">
                <a:solidFill>
                  <a:srgbClr val="000000"/>
                </a:solidFill>
                <a:latin typeface="Calibri" panose="020F0502020204030204" pitchFamily="34" charset="0"/>
              </a:rPr>
              <a:t>FuseCurve</a:t>
            </a:r>
            <a:r>
              <a:rPr lang="en-US" sz="1600" dirty="0">
                <a:solidFill>
                  <a:srgbClr val="000000"/>
                </a:solidFill>
                <a:latin typeface="Calibri" panose="020F0502020204030204" pitchFamily="34" charset="0"/>
              </a:rPr>
              <a:t>=Klink </a:t>
            </a:r>
            <a:r>
              <a:rPr lang="en-US" sz="1600" dirty="0" err="1">
                <a:solidFill>
                  <a:srgbClr val="000000"/>
                </a:solidFill>
                <a:latin typeface="Calibri" panose="020F0502020204030204" pitchFamily="34" charset="0"/>
              </a:rPr>
              <a:t>RatedCurrent</a:t>
            </a:r>
            <a:r>
              <a:rPr lang="en-US" sz="1600" dirty="0">
                <a:solidFill>
                  <a:srgbClr val="000000"/>
                </a:solidFill>
                <a:latin typeface="Calibri" panose="020F0502020204030204" pitchFamily="34" charset="0"/>
              </a:rPr>
              <a:t>=65</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24" name="TextBox 23"/>
          <p:cNvSpPr txBox="1"/>
          <p:nvPr/>
        </p:nvSpPr>
        <p:spPr>
          <a:xfrm>
            <a:off x="1122883" y="2424767"/>
            <a:ext cx="7676083" cy="2985433"/>
          </a:xfrm>
          <a:prstGeom prst="rect">
            <a:avLst/>
          </a:prstGeom>
          <a:noFill/>
        </p:spPr>
        <p:txBody>
          <a:bodyPr wrap="square" rtlCol="0">
            <a:spAutoFit/>
          </a:bodyPr>
          <a:lstStyle/>
          <a:p>
            <a:pPr marL="342900" lvl="0" indent="-342900" algn="just">
              <a:buFont typeface="Arial" panose="020B0604020202020204" pitchFamily="34" charset="0"/>
              <a:buChar char="•"/>
            </a:pPr>
            <a:r>
              <a:rPr lang="en-US" sz="1800" dirty="0">
                <a:solidFill>
                  <a:srgbClr val="000000"/>
                </a:solidFill>
              </a:rPr>
              <a:t>Fuses have elements that melt if enough current flows through it for enough time.</a:t>
            </a:r>
          </a:p>
          <a:p>
            <a:pPr marL="342900" lvl="0" indent="-342900" algn="just">
              <a:buFont typeface="Arial" panose="020B0604020202020204" pitchFamily="34" charset="0"/>
              <a:buChar char="•"/>
            </a:pPr>
            <a:r>
              <a:rPr lang="en-US" sz="1800" dirty="0">
                <a:solidFill>
                  <a:srgbClr val="000000"/>
                </a:solidFill>
              </a:rPr>
              <a:t>Industry standards specify two types of expulsion fuses.</a:t>
            </a:r>
          </a:p>
          <a:p>
            <a:pPr marL="800100" lvl="1" indent="-342900" algn="just">
              <a:buFont typeface="Wingdings" panose="05000000000000000000" pitchFamily="2" charset="2"/>
              <a:buChar char="§"/>
            </a:pPr>
            <a:r>
              <a:rPr lang="en-US" sz="1600" dirty="0">
                <a:solidFill>
                  <a:srgbClr val="000000"/>
                </a:solidFill>
              </a:rPr>
              <a:t>K-type: fast fuse with speed ratio of 6-8</a:t>
            </a:r>
          </a:p>
          <a:p>
            <a:pPr marL="800100" lvl="1" indent="-342900" algn="just">
              <a:buFont typeface="Wingdings" panose="05000000000000000000" pitchFamily="2" charset="2"/>
              <a:buChar char="§"/>
            </a:pPr>
            <a:r>
              <a:rPr lang="en-US" sz="1600" dirty="0">
                <a:solidFill>
                  <a:srgbClr val="000000"/>
                </a:solidFill>
              </a:rPr>
              <a:t>T-type: slower fuse with speed ratio of 10-13</a:t>
            </a:r>
          </a:p>
          <a:p>
            <a:pPr marL="285750" lvl="0" indent="-285750">
              <a:buFont typeface="Arial" panose="020B0604020202020204" pitchFamily="34" charset="0"/>
              <a:buChar char="•"/>
            </a:pPr>
            <a:r>
              <a:rPr lang="en-US" sz="1800" dirty="0">
                <a:solidFill>
                  <a:srgbClr val="000000"/>
                </a:solidFill>
              </a:rPr>
              <a:t>The speed ratio is the ratio of </a:t>
            </a:r>
          </a:p>
          <a:p>
            <a:pPr marL="742950" lvl="1" indent="-285750">
              <a:buFont typeface="Wingdings" panose="05000000000000000000" pitchFamily="2" charset="2"/>
              <a:buChar char="§"/>
            </a:pPr>
            <a:r>
              <a:rPr lang="en-US" sz="1600" dirty="0">
                <a:solidFill>
                  <a:srgbClr val="000000"/>
                </a:solidFill>
              </a:rPr>
              <a:t>The melting current at 0.1 second to</a:t>
            </a:r>
          </a:p>
          <a:p>
            <a:pPr marL="742950" lvl="1" indent="-285750">
              <a:buFont typeface="Wingdings" panose="05000000000000000000" pitchFamily="2" charset="2"/>
              <a:buChar char="§"/>
            </a:pPr>
            <a:r>
              <a:rPr lang="en-US" sz="1600" dirty="0">
                <a:solidFill>
                  <a:srgbClr val="000000"/>
                </a:solidFill>
              </a:rPr>
              <a:t>the melting current at X seconds, where X is 300 for fuse ratings below 100 amps and X is 600 for fuse ratings above 100 amps.</a:t>
            </a:r>
          </a:p>
          <a:p>
            <a:pPr marL="0" lvl="1"/>
            <a:r>
              <a:rPr lang="en-US" sz="1800" dirty="0">
                <a:solidFill>
                  <a:srgbClr val="000000"/>
                </a:solidFill>
              </a:rPr>
              <a:t>The current rating is the level of current the fuse can safely carry for an indefinite period of time.</a:t>
            </a:r>
          </a:p>
        </p:txBody>
      </p:sp>
      <p:sp>
        <p:nvSpPr>
          <p:cNvPr id="14" name="Rectangle 2"/>
          <p:cNvSpPr>
            <a:spLocks noChangeArrowheads="1"/>
          </p:cNvSpPr>
          <p:nvPr/>
        </p:nvSpPr>
        <p:spPr bwMode="auto">
          <a:xfrm>
            <a:off x="588814" y="19620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Tree>
    <p:extLst>
      <p:ext uri="{BB962C8B-B14F-4D97-AF65-F5344CB8AC3E}">
        <p14:creationId xmlns:p14="http://schemas.microsoft.com/office/powerpoint/2010/main" val="332385643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69797"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Fuse.dss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"Fuse.f1"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FuseCurve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=Klink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RatedCurrent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=65</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2"/>
          <p:cNvSpPr>
            <a:spLocks noChangeArrowheads="1"/>
          </p:cNvSpPr>
          <p:nvPr/>
        </p:nvSpPr>
        <p:spPr bwMode="auto">
          <a:xfrm>
            <a:off x="588814" y="19620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1" name="Title 1"/>
          <p:cNvSpPr txBox="1">
            <a:spLocks/>
          </p:cNvSpPr>
          <p:nvPr/>
        </p:nvSpPr>
        <p:spPr bwMode="auto">
          <a:xfrm>
            <a:off x="596188" y="2256646"/>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"Fuse.f1"</a:t>
            </a:r>
          </a:p>
        </p:txBody>
      </p:sp>
      <p:sp>
        <p:nvSpPr>
          <p:cNvPr id="12" name="TextBox 11"/>
          <p:cNvSpPr txBox="1"/>
          <p:nvPr/>
        </p:nvSpPr>
        <p:spPr>
          <a:xfrm>
            <a:off x="1235502" y="2653985"/>
            <a:ext cx="7362336" cy="369332"/>
          </a:xfrm>
          <a:prstGeom prst="rect">
            <a:avLst/>
          </a:prstGeom>
          <a:noFill/>
        </p:spPr>
        <p:txBody>
          <a:bodyPr wrap="square" rtlCol="0">
            <a:spAutoFit/>
          </a:bodyPr>
          <a:lstStyle/>
          <a:p>
            <a:pPr lvl="0" algn="just"/>
            <a:r>
              <a:rPr lang="en-US" sz="1800" dirty="0"/>
              <a:t>Defines a fuse object named f1. </a:t>
            </a:r>
          </a:p>
        </p:txBody>
      </p:sp>
      <p:sp>
        <p:nvSpPr>
          <p:cNvPr id="13" name="Title 1"/>
          <p:cNvSpPr txBox="1">
            <a:spLocks/>
          </p:cNvSpPr>
          <p:nvPr/>
        </p:nvSpPr>
        <p:spPr bwMode="auto">
          <a:xfrm>
            <a:off x="598364" y="2990874"/>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MonitoredObj</a:t>
            </a:r>
            <a:endParaRPr lang="en-US" sz="2800" kern="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235502" y="3420070"/>
            <a:ext cx="7603698" cy="923330"/>
          </a:xfrm>
          <a:prstGeom prst="rect">
            <a:avLst/>
          </a:prstGeom>
          <a:noFill/>
        </p:spPr>
        <p:txBody>
          <a:bodyPr wrap="square" rtlCol="0">
            <a:spAutoFit/>
          </a:bodyPr>
          <a:lstStyle/>
          <a:p>
            <a:pPr lvl="0" algn="just"/>
            <a:r>
              <a:rPr lang="en-US" sz="1800" dirty="0"/>
              <a:t>Specifies the full object name of the circuit element, typically a line, transformer, load, or generator, to which the Fuse is connected. This is the "monitored" element. There is no default; must be specified.</a:t>
            </a:r>
          </a:p>
        </p:txBody>
      </p:sp>
      <p:sp>
        <p:nvSpPr>
          <p:cNvPr id="19" name="Title 1"/>
          <p:cNvSpPr txBox="1">
            <a:spLocks/>
          </p:cNvSpPr>
          <p:nvPr/>
        </p:nvSpPr>
        <p:spPr bwMode="auto">
          <a:xfrm>
            <a:off x="637583" y="4316710"/>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MonitoredTerm</a:t>
            </a:r>
            <a:endParaRPr lang="en-US" sz="2800" kern="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35502" y="4739743"/>
            <a:ext cx="7527498" cy="646331"/>
          </a:xfrm>
          <a:prstGeom prst="rect">
            <a:avLst/>
          </a:prstGeom>
          <a:noFill/>
        </p:spPr>
        <p:txBody>
          <a:bodyPr wrap="square" rtlCol="0">
            <a:spAutoFit/>
          </a:bodyPr>
          <a:lstStyle/>
          <a:p>
            <a:pPr lvl="0" algn="just"/>
            <a:r>
              <a:rPr lang="en-US" sz="1800" dirty="0"/>
              <a:t>Specifies the number of the terminal of the circuit element to which the Fuse is connected. 1 or 2, typically. Default is 1.</a:t>
            </a:r>
          </a:p>
        </p:txBody>
      </p:sp>
    </p:spTree>
    <p:extLst>
      <p:ext uri="{BB962C8B-B14F-4D97-AF65-F5344CB8AC3E}">
        <p14:creationId xmlns:p14="http://schemas.microsoft.com/office/powerpoint/2010/main" val="2045571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4</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7" name="TextBox 6"/>
          <p:cNvSpPr txBox="1"/>
          <p:nvPr/>
        </p:nvSpPr>
        <p:spPr>
          <a:xfrm>
            <a:off x="609600" y="1683847"/>
            <a:ext cx="5334000" cy="1862048"/>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The Open Distribution System Simulator (</a:t>
            </a:r>
            <a:r>
              <a:rPr lang="en-US" sz="1800" dirty="0" err="1">
                <a:latin typeface="Times New Roman" panose="02020603050405020304" pitchFamily="18" charset="0"/>
                <a:cs typeface="Times New Roman" panose="02020603050405020304" pitchFamily="18" charset="0"/>
              </a:rPr>
              <a:t>OpenDSS</a:t>
            </a:r>
            <a:r>
              <a:rPr lang="en-US" sz="1800" dirty="0">
                <a:latin typeface="Times New Roman" panose="02020603050405020304" pitchFamily="18" charset="0"/>
                <a:cs typeface="Times New Roman" panose="02020603050405020304" pitchFamily="18" charset="0"/>
              </a:rPr>
              <a:t>, or simply, DSS) is a comprehensive electrical system simulation tool for electric utility </a:t>
            </a:r>
            <a:r>
              <a:rPr lang="en-US" sz="1800" b="1" dirty="0">
                <a:latin typeface="Times New Roman" panose="02020603050405020304" pitchFamily="18" charset="0"/>
                <a:cs typeface="Times New Roman" panose="02020603050405020304" pitchFamily="18" charset="0"/>
              </a:rPr>
              <a:t>distribution systems</a:t>
            </a:r>
            <a:r>
              <a:rPr lang="en-US" sz="1800" dirty="0">
                <a:latin typeface="Times New Roman" panose="02020603050405020304" pitchFamily="18" charset="0"/>
                <a:cs typeface="Times New Roman" panose="02020603050405020304" pitchFamily="18" charset="0"/>
              </a:rPr>
              <a:t>.</a:t>
            </a:r>
          </a:p>
          <a:p>
            <a:pPr algn="just"/>
            <a:r>
              <a:rPr lang="en-US" sz="1800"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Open </a:t>
            </a:r>
            <a:r>
              <a:rPr lang="en-US" sz="1800" dirty="0">
                <a:latin typeface="Times New Roman" panose="02020603050405020304" pitchFamily="18" charset="0"/>
                <a:cs typeface="Times New Roman" panose="02020603050405020304" pitchFamily="18" charset="0"/>
                <a:sym typeface="Wingdings" panose="05000000000000000000" pitchFamily="2" charset="2"/>
              </a:rPr>
              <a:t> Open Source</a:t>
            </a:r>
          </a:p>
          <a:p>
            <a:pPr marL="285750" indent="-285750" algn="jus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sym typeface="Wingdings" panose="05000000000000000000" pitchFamily="2" charset="2"/>
              </a:rPr>
              <a:t>DSS  Distribution System Simulator</a:t>
            </a:r>
            <a:endParaRPr lang="en-US" dirty="0"/>
          </a:p>
          <a:p>
            <a:endParaRPr lang="en-US" sz="1050" baseline="30000" dirty="0"/>
          </a:p>
        </p:txBody>
      </p:sp>
      <p:pic>
        <p:nvPicPr>
          <p:cNvPr id="10" name="Content Placeholder 9"/>
          <p:cNvPicPr>
            <a:picLocks noGrp="1" noChangeAspect="1"/>
          </p:cNvPicPr>
          <p:nvPr>
            <p:ph idx="1"/>
          </p:nvPr>
        </p:nvPicPr>
        <p:blipFill>
          <a:blip r:embed="rId3"/>
          <a:stretch>
            <a:fillRect/>
          </a:stretch>
        </p:blipFill>
        <p:spPr>
          <a:xfrm>
            <a:off x="6400800" y="1472298"/>
            <a:ext cx="2031706" cy="2073597"/>
          </a:xfrm>
          <a:prstGeom prst="rect">
            <a:avLst/>
          </a:prstGeom>
        </p:spPr>
      </p:pic>
      <p:sp>
        <p:nvSpPr>
          <p:cNvPr id="8" name="TextBox 7"/>
          <p:cNvSpPr txBox="1"/>
          <p:nvPr/>
        </p:nvSpPr>
        <p:spPr>
          <a:xfrm>
            <a:off x="488092" y="796678"/>
            <a:ext cx="4648200"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What is </a:t>
            </a:r>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a:t>
            </a:r>
            <a:endParaRPr lang="en-US" dirty="0"/>
          </a:p>
          <a:p>
            <a:endParaRPr lang="en-US" sz="1050" baseline="30000" dirty="0"/>
          </a:p>
        </p:txBody>
      </p:sp>
      <p:sp>
        <p:nvSpPr>
          <p:cNvPr id="3" name="Rectangle 2"/>
          <p:cNvSpPr/>
          <p:nvPr/>
        </p:nvSpPr>
        <p:spPr>
          <a:xfrm>
            <a:off x="609600" y="3863677"/>
            <a:ext cx="8229600" cy="2031325"/>
          </a:xfrm>
          <a:prstGeom prst="rect">
            <a:avLst/>
          </a:prstGeom>
        </p:spPr>
        <p:txBody>
          <a:bodyPr wrap="square">
            <a:spAutoFit/>
          </a:bodyPr>
          <a:lstStyle/>
          <a:p>
            <a:pPr marL="285750" indent="-285750"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The Development of </a:t>
            </a:r>
            <a:r>
              <a:rPr lang="en-US" sz="1800" dirty="0" err="1">
                <a:latin typeface="Times New Roman" panose="02020603050405020304" pitchFamily="18" charset="0"/>
                <a:cs typeface="Times New Roman" panose="02020603050405020304" pitchFamily="18" charset="0"/>
              </a:rPr>
              <a:t>OpenDSS</a:t>
            </a:r>
            <a:r>
              <a:rPr lang="en-US" sz="1800" dirty="0">
                <a:latin typeface="Times New Roman" panose="02020603050405020304" pitchFamily="18" charset="0"/>
                <a:cs typeface="Times New Roman" panose="02020603050405020304" pitchFamily="18" charset="0"/>
              </a:rPr>
              <a:t> began in April 1997. </a:t>
            </a:r>
            <a:r>
              <a:rPr lang="en-US" sz="1800" b="1" dirty="0">
                <a:latin typeface="Times New Roman" panose="02020603050405020304" pitchFamily="18" charset="0"/>
                <a:cs typeface="Times New Roman" panose="02020603050405020304" pitchFamily="18" charset="0"/>
              </a:rPr>
              <a:t>Roger Dugan </a:t>
            </a:r>
            <a:r>
              <a:rPr lang="en-US" sz="1800" dirty="0">
                <a:latin typeface="Times New Roman" panose="02020603050405020304" pitchFamily="18" charset="0"/>
                <a:cs typeface="Times New Roman" panose="02020603050405020304" pitchFamily="18" charset="0"/>
              </a:rPr>
              <a:t>is the principal author of the software. </a:t>
            </a:r>
          </a:p>
          <a:p>
            <a:pPr marL="285750" indent="-285750" algn="just">
              <a:buFont typeface="Wingdings" panose="05000000000000000000" pitchFamily="2" charset="2"/>
              <a:buChar char="Ø"/>
            </a:pPr>
            <a:endParaRPr lang="en-US" sz="18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In 2004, the DSS had been acquired by EPRI Solutions. </a:t>
            </a:r>
          </a:p>
          <a:p>
            <a:pPr marL="285750" indent="-285750" algn="just">
              <a:buFont typeface="Wingdings" panose="05000000000000000000" pitchFamily="2" charset="2"/>
              <a:buChar char="Ø"/>
            </a:pPr>
            <a:endParaRPr lang="en-US" sz="18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In 2008, EPRI released the software under an open-source license to cooperate with other grid modernization efforts.</a:t>
            </a:r>
          </a:p>
        </p:txBody>
      </p:sp>
    </p:spTree>
    <p:extLst>
      <p:ext uri="{BB962C8B-B14F-4D97-AF65-F5344CB8AC3E}">
        <p14:creationId xmlns:p14="http://schemas.microsoft.com/office/powerpoint/2010/main" val="3721381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16781" y="1528207"/>
            <a:ext cx="7920038" cy="4410725"/>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40</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369332"/>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[6] Script Windows: allow us to directly edit various *.</a:t>
            </a:r>
            <a:r>
              <a:rPr lang="en-US" sz="1800" dirty="0" err="1">
                <a:solidFill>
                  <a:srgbClr val="000000"/>
                </a:solidFill>
              </a:rPr>
              <a:t>dss</a:t>
            </a:r>
            <a:r>
              <a:rPr lang="en-US" sz="1800" dirty="0">
                <a:solidFill>
                  <a:srgbClr val="000000"/>
                </a:solidFill>
              </a:rPr>
              <a:t> files.</a:t>
            </a:r>
          </a:p>
        </p:txBody>
      </p:sp>
      <p:sp>
        <p:nvSpPr>
          <p:cNvPr id="9" name="Rectangle 8"/>
          <p:cNvSpPr/>
          <p:nvPr/>
        </p:nvSpPr>
        <p:spPr bwMode="auto">
          <a:xfrm>
            <a:off x="2209800" y="2286000"/>
            <a:ext cx="6553200" cy="2895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41915933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069797"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Fuse.dss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"Fuse.f1"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MonitoredObj</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=Line.L6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MonitoredTerm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FuseCurve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=Klink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RatedCurrent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=65</a:t>
            </a: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2"/>
          <p:cNvSpPr>
            <a:spLocks noChangeArrowheads="1"/>
          </p:cNvSpPr>
          <p:nvPr/>
        </p:nvSpPr>
        <p:spPr bwMode="auto">
          <a:xfrm>
            <a:off x="588814" y="19620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1" name="Title 1"/>
          <p:cNvSpPr txBox="1">
            <a:spLocks/>
          </p:cNvSpPr>
          <p:nvPr/>
        </p:nvSpPr>
        <p:spPr bwMode="auto">
          <a:xfrm>
            <a:off x="604683" y="2327657"/>
            <a:ext cx="4495800" cy="4930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Fusecurve</a:t>
            </a:r>
            <a:endParaRPr lang="en-US" sz="2400" kern="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066800" y="2788458"/>
            <a:ext cx="7362336" cy="369332"/>
          </a:xfrm>
          <a:prstGeom prst="rect">
            <a:avLst/>
          </a:prstGeom>
          <a:noFill/>
        </p:spPr>
        <p:txBody>
          <a:bodyPr wrap="square" rtlCol="0">
            <a:spAutoFit/>
          </a:bodyPr>
          <a:lstStyle/>
          <a:p>
            <a:pPr lvl="0" algn="just"/>
            <a:r>
              <a:rPr lang="en-US" sz="1800" dirty="0"/>
              <a:t>Specifies the name of the TCC Curve object that determines the fuse blowing.</a:t>
            </a:r>
          </a:p>
        </p:txBody>
      </p:sp>
      <p:sp>
        <p:nvSpPr>
          <p:cNvPr id="23" name="Title 1"/>
          <p:cNvSpPr txBox="1">
            <a:spLocks/>
          </p:cNvSpPr>
          <p:nvPr/>
        </p:nvSpPr>
        <p:spPr bwMode="auto">
          <a:xfrm>
            <a:off x="604683" y="3147530"/>
            <a:ext cx="4495800" cy="407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err="1">
                <a:latin typeface="Times New Roman" panose="02020603050405020304" pitchFamily="18" charset="0"/>
                <a:cs typeface="Times New Roman" panose="02020603050405020304" pitchFamily="18" charset="0"/>
              </a:rPr>
              <a:t>RatedCurrent</a:t>
            </a:r>
            <a:endParaRPr lang="en-US" sz="2800" kern="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66800" y="3596209"/>
            <a:ext cx="7369710" cy="646331"/>
          </a:xfrm>
          <a:prstGeom prst="rect">
            <a:avLst/>
          </a:prstGeom>
          <a:noFill/>
        </p:spPr>
        <p:txBody>
          <a:bodyPr wrap="square" rtlCol="0">
            <a:spAutoFit/>
          </a:bodyPr>
          <a:lstStyle/>
          <a:p>
            <a:pPr lvl="0" algn="just"/>
            <a:r>
              <a:rPr lang="en-US" sz="1800" dirty="0"/>
              <a:t>Specifies a multiplier or actual phase amps for the phase TCC curve. Defaults to 1.0.</a:t>
            </a:r>
          </a:p>
        </p:txBody>
      </p:sp>
    </p:spTree>
    <p:extLst>
      <p:ext uri="{BB962C8B-B14F-4D97-AF65-F5344CB8AC3E}">
        <p14:creationId xmlns:p14="http://schemas.microsoft.com/office/powerpoint/2010/main" val="4129986051"/>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47920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Monitor.dss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lvl="0">
              <a:defRPr/>
            </a:pPr>
            <a:r>
              <a:rPr lang="fr-FR" sz="1600" dirty="0">
                <a:solidFill>
                  <a:srgbClr val="000000"/>
                </a:solidFill>
                <a:latin typeface="Calibri" panose="020F0502020204030204" pitchFamily="34" charset="0"/>
              </a:rPr>
              <a:t>New "Monitor.cb1" </a:t>
            </a:r>
            <a:r>
              <a:rPr lang="fr-FR" sz="1600" dirty="0" err="1">
                <a:solidFill>
                  <a:srgbClr val="000000"/>
                </a:solidFill>
                <a:latin typeface="Calibri" panose="020F0502020204030204" pitchFamily="34" charset="0"/>
              </a:rPr>
              <a:t>element</a:t>
            </a:r>
            <a:r>
              <a:rPr lang="fr-FR" sz="1600" dirty="0">
                <a:solidFill>
                  <a:srgbClr val="000000"/>
                </a:solidFill>
                <a:latin typeface="Calibri" panose="020F0502020204030204" pitchFamily="34" charset="0"/>
              </a:rPr>
              <a:t>=Line.L1 terminal=1 mode=0</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2"/>
          <p:cNvSpPr>
            <a:spLocks noChangeArrowheads="1"/>
          </p:cNvSpPr>
          <p:nvPr/>
        </p:nvSpPr>
        <p:spPr bwMode="auto">
          <a:xfrm>
            <a:off x="588814" y="19620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16" name="Title 1"/>
          <p:cNvSpPr txBox="1">
            <a:spLocks/>
          </p:cNvSpPr>
          <p:nvPr/>
        </p:nvSpPr>
        <p:spPr bwMode="auto">
          <a:xfrm>
            <a:off x="609600" y="2224766"/>
            <a:ext cx="4495800" cy="646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New "Monitor.cb1"</a:t>
            </a:r>
            <a:endParaRPr lang="en-US" sz="2800" kern="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123435" y="2667000"/>
            <a:ext cx="6332838" cy="369332"/>
          </a:xfrm>
          <a:prstGeom prst="rect">
            <a:avLst/>
          </a:prstGeom>
          <a:noFill/>
        </p:spPr>
        <p:txBody>
          <a:bodyPr wrap="square" rtlCol="0">
            <a:spAutoFit/>
          </a:bodyPr>
          <a:lstStyle/>
          <a:p>
            <a:pPr lvl="0" algn="just"/>
            <a:r>
              <a:rPr lang="en-US" sz="1800" dirty="0"/>
              <a:t>Defines a monitor object named cb1.</a:t>
            </a:r>
            <a:endParaRPr lang="en-US" sz="900" baseline="30000" dirty="0"/>
          </a:p>
        </p:txBody>
      </p:sp>
      <p:sp>
        <p:nvSpPr>
          <p:cNvPr id="20" name="Title 1"/>
          <p:cNvSpPr txBox="1">
            <a:spLocks/>
          </p:cNvSpPr>
          <p:nvPr/>
        </p:nvSpPr>
        <p:spPr bwMode="auto">
          <a:xfrm>
            <a:off x="641299" y="2895600"/>
            <a:ext cx="4495800" cy="4324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element</a:t>
            </a:r>
            <a:endParaRPr lang="en-US" sz="2800" kern="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143000" y="3200400"/>
            <a:ext cx="7509976" cy="646331"/>
          </a:xfrm>
          <a:prstGeom prst="rect">
            <a:avLst/>
          </a:prstGeom>
          <a:noFill/>
        </p:spPr>
        <p:txBody>
          <a:bodyPr wrap="square" rtlCol="0">
            <a:spAutoFit/>
          </a:bodyPr>
          <a:lstStyle/>
          <a:p>
            <a:pPr lvl="0" algn="just"/>
            <a:r>
              <a:rPr lang="en-US" sz="1800" dirty="0"/>
              <a:t>Specifies the name of an existing circuit element to which the monitor is to be connected.</a:t>
            </a:r>
            <a:endParaRPr lang="en-US" sz="900" baseline="30000" dirty="0"/>
          </a:p>
        </p:txBody>
      </p:sp>
      <p:sp>
        <p:nvSpPr>
          <p:cNvPr id="26" name="Title 1"/>
          <p:cNvSpPr txBox="1">
            <a:spLocks/>
          </p:cNvSpPr>
          <p:nvPr/>
        </p:nvSpPr>
        <p:spPr bwMode="auto">
          <a:xfrm>
            <a:off x="670501" y="4270176"/>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mode</a:t>
            </a:r>
          </a:p>
        </p:txBody>
      </p:sp>
      <p:sp>
        <p:nvSpPr>
          <p:cNvPr id="27" name="TextBox 26"/>
          <p:cNvSpPr txBox="1"/>
          <p:nvPr/>
        </p:nvSpPr>
        <p:spPr>
          <a:xfrm>
            <a:off x="1143000" y="4725650"/>
            <a:ext cx="7772400" cy="1446550"/>
          </a:xfrm>
          <a:prstGeom prst="rect">
            <a:avLst/>
          </a:prstGeom>
          <a:noFill/>
        </p:spPr>
        <p:txBody>
          <a:bodyPr wrap="square" rtlCol="0">
            <a:spAutoFit/>
          </a:bodyPr>
          <a:lstStyle/>
          <a:p>
            <a:pPr lvl="0" algn="just"/>
            <a:r>
              <a:rPr lang="en-US" sz="1800" dirty="0"/>
              <a:t>An integer bitmask code to describe what the monitor will save. Monitors can save two basic types of quantities: 1) Voltage and current; 2) Power. The Mode codes are defined as follows:</a:t>
            </a:r>
          </a:p>
          <a:p>
            <a:pPr lvl="1" algn="just"/>
            <a:r>
              <a:rPr lang="en-US" sz="1600" dirty="0"/>
              <a:t>0: Standard mode - V and I, each phase, complex</a:t>
            </a:r>
          </a:p>
          <a:p>
            <a:pPr lvl="0" algn="just"/>
            <a:r>
              <a:rPr lang="en-US" sz="1800" dirty="0"/>
              <a:t>…</a:t>
            </a:r>
          </a:p>
        </p:txBody>
      </p:sp>
      <p:sp>
        <p:nvSpPr>
          <p:cNvPr id="28" name="TextBox 27"/>
          <p:cNvSpPr txBox="1"/>
          <p:nvPr/>
        </p:nvSpPr>
        <p:spPr>
          <a:xfrm>
            <a:off x="1143000" y="4117776"/>
            <a:ext cx="7620000" cy="369332"/>
          </a:xfrm>
          <a:prstGeom prst="rect">
            <a:avLst/>
          </a:prstGeom>
          <a:noFill/>
        </p:spPr>
        <p:txBody>
          <a:bodyPr wrap="square" rtlCol="0">
            <a:spAutoFit/>
          </a:bodyPr>
          <a:lstStyle/>
          <a:p>
            <a:pPr lvl="0" algn="just"/>
            <a:r>
              <a:rPr lang="en-US" sz="1800" dirty="0"/>
              <a:t>Specifies the number of the terminal to which the monitor will be connected.</a:t>
            </a:r>
            <a:endParaRPr lang="en-US" sz="900" baseline="30000" dirty="0"/>
          </a:p>
        </p:txBody>
      </p:sp>
      <p:sp>
        <p:nvSpPr>
          <p:cNvPr id="29" name="Title 1"/>
          <p:cNvSpPr txBox="1">
            <a:spLocks/>
          </p:cNvSpPr>
          <p:nvPr/>
        </p:nvSpPr>
        <p:spPr bwMode="auto">
          <a:xfrm>
            <a:off x="670501" y="3660576"/>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2400" kern="0" dirty="0">
                <a:latin typeface="Times New Roman" panose="02020603050405020304" pitchFamily="18" charset="0"/>
                <a:cs typeface="Times New Roman" panose="02020603050405020304" pitchFamily="18" charset="0"/>
              </a:rPr>
              <a:t>terminal</a:t>
            </a:r>
          </a:p>
        </p:txBody>
      </p:sp>
    </p:spTree>
    <p:extLst>
      <p:ext uri="{BB962C8B-B14F-4D97-AF65-F5344CB8AC3E}">
        <p14:creationId xmlns:p14="http://schemas.microsoft.com/office/powerpoint/2010/main" val="62312647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533400" y="76200"/>
            <a:ext cx="7512908" cy="704478"/>
          </a:xfrm>
        </p:spPr>
        <p:txBody>
          <a:bodyPr/>
          <a:lstStyle/>
          <a:p>
            <a:r>
              <a:rPr lang="en-US" sz="4000" dirty="0">
                <a:latin typeface="Times New Roman" panose="02020603050405020304" pitchFamily="18" charset="0"/>
                <a:cs typeface="Times New Roman" panose="02020603050405020304" pitchFamily="18" charset="0"/>
              </a:rPr>
              <a:t>Case III: Fault and Dynamic</a:t>
            </a:r>
          </a:p>
        </p:txBody>
      </p:sp>
      <p:sp>
        <p:nvSpPr>
          <p:cNvPr id="6" name="Rectangle 5"/>
          <p:cNvSpPr/>
          <p:nvPr/>
        </p:nvSpPr>
        <p:spPr>
          <a:xfrm>
            <a:off x="561992" y="762000"/>
            <a:ext cx="2479205"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Times" charset="0"/>
                <a:ea typeface="+mn-ea"/>
                <a:cs typeface="+mn-cs"/>
              </a:rPr>
              <a:t>Monitor.dss</a:t>
            </a:r>
            <a:r>
              <a:rPr kumimoji="0" lang="en-US" sz="2400" b="0" i="0" u="none" strike="noStrike" kern="1200" cap="none" spc="0" normalizeH="0" baseline="0" noProof="0" dirty="0">
                <a:ln>
                  <a:noFill/>
                </a:ln>
                <a:solidFill>
                  <a:srgbClr val="000000"/>
                </a:solidFill>
                <a:effectLst/>
                <a:uLnTx/>
                <a:uFillTx/>
                <a:latin typeface="Times" charset="0"/>
                <a:ea typeface="+mn-ea"/>
                <a:cs typeface="+mn-cs"/>
              </a:rPr>
              <a:t> file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2" name="Rectangle 2"/>
          <p:cNvSpPr>
            <a:spLocks noChangeArrowheads="1"/>
          </p:cNvSpPr>
          <p:nvPr/>
        </p:nvSpPr>
        <p:spPr bwMode="auto">
          <a:xfrm>
            <a:off x="594301"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15" name="Rectangle 14"/>
          <p:cNvSpPr/>
          <p:nvPr/>
        </p:nvSpPr>
        <p:spPr>
          <a:xfrm>
            <a:off x="1066800" y="1551281"/>
            <a:ext cx="792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"Monitor.cb1" </a:t>
            </a:r>
            <a:r>
              <a:rPr kumimoji="0" lang="fr-FR"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element</a:t>
            </a: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=Line.L1 terminal=1 mode=0</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Rectangle 2"/>
          <p:cNvSpPr>
            <a:spLocks noChangeArrowheads="1"/>
          </p:cNvSpPr>
          <p:nvPr/>
        </p:nvSpPr>
        <p:spPr bwMode="auto">
          <a:xfrm>
            <a:off x="588814" y="1176545"/>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OpenDSS Code:</a:t>
            </a:r>
          </a:p>
        </p:txBody>
      </p:sp>
      <p:sp>
        <p:nvSpPr>
          <p:cNvPr id="14" name="Rectangle 2"/>
          <p:cNvSpPr>
            <a:spLocks noChangeArrowheads="1"/>
          </p:cNvSpPr>
          <p:nvPr/>
        </p:nvSpPr>
        <p:spPr bwMode="auto">
          <a:xfrm>
            <a:off x="588814" y="1962090"/>
            <a:ext cx="573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Explanation:</a:t>
            </a:r>
          </a:p>
        </p:txBody>
      </p:sp>
      <p:sp>
        <p:nvSpPr>
          <p:cNvPr id="26" name="Title 1"/>
          <p:cNvSpPr txBox="1">
            <a:spLocks/>
          </p:cNvSpPr>
          <p:nvPr/>
        </p:nvSpPr>
        <p:spPr bwMode="auto">
          <a:xfrm>
            <a:off x="609600" y="2209800"/>
            <a:ext cx="4495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8102E"/>
                </a:solidFill>
                <a:effectLst/>
                <a:uLnTx/>
                <a:uFillTx/>
                <a:latin typeface="Times New Roman" panose="02020603050405020304" pitchFamily="18" charset="0"/>
                <a:ea typeface="+mj-ea"/>
                <a:cs typeface="Times New Roman" panose="02020603050405020304" pitchFamily="18" charset="0"/>
              </a:rPr>
              <a:t>mode</a:t>
            </a:r>
          </a:p>
        </p:txBody>
      </p:sp>
      <p:sp>
        <p:nvSpPr>
          <p:cNvPr id="27" name="TextBox 26"/>
          <p:cNvSpPr txBox="1"/>
          <p:nvPr/>
        </p:nvSpPr>
        <p:spPr>
          <a:xfrm>
            <a:off x="1082099" y="2589074"/>
            <a:ext cx="7772400" cy="3570208"/>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charset="0"/>
                <a:ea typeface="+mn-ea"/>
                <a:cs typeface="+mn-cs"/>
              </a:rPr>
              <a:t>…</a:t>
            </a:r>
          </a:p>
          <a:p>
            <a:pPr lvl="1" algn="just"/>
            <a:r>
              <a:rPr lang="en-US" sz="1600" dirty="0">
                <a:solidFill>
                  <a:srgbClr val="000000"/>
                </a:solidFill>
              </a:rPr>
              <a:t>1: Power each phase, complex (kw and </a:t>
            </a:r>
            <a:r>
              <a:rPr lang="en-US" sz="1600" dirty="0" err="1">
                <a:solidFill>
                  <a:srgbClr val="000000"/>
                </a:solidFill>
              </a:rPr>
              <a:t>kvars</a:t>
            </a:r>
            <a:r>
              <a:rPr lang="en-US" sz="1600" dirty="0">
                <a:solidFill>
                  <a:srgbClr val="000000"/>
                </a:solidFill>
              </a:rPr>
              <a:t>)</a:t>
            </a:r>
          </a:p>
          <a:p>
            <a:pPr lvl="1" algn="just"/>
            <a:r>
              <a:rPr lang="en-US" sz="1600" dirty="0">
                <a:solidFill>
                  <a:srgbClr val="000000"/>
                </a:solidFill>
              </a:rPr>
              <a:t>2: Transformer taps (connect Monitor to a transformer winding)</a:t>
            </a:r>
          </a:p>
          <a:p>
            <a:pPr lvl="1" algn="just"/>
            <a:r>
              <a:rPr lang="en-US" sz="1600" dirty="0">
                <a:solidFill>
                  <a:srgbClr val="000000"/>
                </a:solidFill>
              </a:rPr>
              <a:t>3: State variables (connect </a:t>
            </a:r>
            <a:r>
              <a:rPr lang="en-US" sz="1600" dirty="0" err="1">
                <a:solidFill>
                  <a:srgbClr val="000000"/>
                </a:solidFill>
              </a:rPr>
              <a:t>Montor</a:t>
            </a:r>
            <a:r>
              <a:rPr lang="en-US" sz="1600" dirty="0">
                <a:solidFill>
                  <a:srgbClr val="000000"/>
                </a:solidFill>
              </a:rPr>
              <a:t> to a </a:t>
            </a:r>
            <a:r>
              <a:rPr lang="en-US" sz="1600" dirty="0" err="1">
                <a:solidFill>
                  <a:srgbClr val="000000"/>
                </a:solidFill>
              </a:rPr>
              <a:t>PCElement</a:t>
            </a:r>
            <a:r>
              <a:rPr lang="en-US" sz="1600" dirty="0">
                <a:solidFill>
                  <a:srgbClr val="000000"/>
                </a:solidFill>
              </a:rPr>
              <a:t>)</a:t>
            </a:r>
          </a:p>
          <a:p>
            <a:pPr lvl="1" algn="just"/>
            <a:r>
              <a:rPr lang="en-US" sz="1600" dirty="0">
                <a:solidFill>
                  <a:srgbClr val="000000"/>
                </a:solidFill>
              </a:rPr>
              <a:t>4: Flicker level and severity index (</a:t>
            </a:r>
            <a:r>
              <a:rPr lang="en-US" sz="1600" dirty="0" err="1">
                <a:solidFill>
                  <a:srgbClr val="000000"/>
                </a:solidFill>
              </a:rPr>
              <a:t>Pst</a:t>
            </a:r>
            <a:r>
              <a:rPr lang="en-US" sz="1600" dirty="0">
                <a:solidFill>
                  <a:srgbClr val="000000"/>
                </a:solidFill>
              </a:rPr>
              <a:t>) for voltages. </a:t>
            </a:r>
          </a:p>
          <a:p>
            <a:pPr lvl="1" algn="just"/>
            <a:r>
              <a:rPr lang="en-US" sz="1600" dirty="0">
                <a:solidFill>
                  <a:srgbClr val="000000"/>
                </a:solidFill>
              </a:rPr>
              <a:t>5: Solution variables (Iterations, </a:t>
            </a:r>
            <a:r>
              <a:rPr lang="en-US" sz="1600" dirty="0" err="1">
                <a:solidFill>
                  <a:srgbClr val="000000"/>
                </a:solidFill>
              </a:rPr>
              <a:t>etc</a:t>
            </a:r>
            <a:r>
              <a:rPr lang="en-US" sz="1600" dirty="0">
                <a:solidFill>
                  <a:srgbClr val="000000"/>
                </a:solidFill>
              </a:rPr>
              <a:t>). Normally, these would be actual phasor quantities from solution.</a:t>
            </a:r>
          </a:p>
          <a:p>
            <a:pPr lvl="1" algn="just"/>
            <a:r>
              <a:rPr lang="en-US" sz="1600" dirty="0">
                <a:solidFill>
                  <a:srgbClr val="000000"/>
                </a:solidFill>
              </a:rPr>
              <a:t>6: Capacitor Switching </a:t>
            </a:r>
          </a:p>
          <a:p>
            <a:pPr lvl="0" algn="just"/>
            <a:r>
              <a:rPr lang="en-US" sz="1600" dirty="0">
                <a:solidFill>
                  <a:srgbClr val="000000"/>
                </a:solidFill>
              </a:rPr>
              <a:t> +16: Sequence components: V012, I012</a:t>
            </a:r>
          </a:p>
          <a:p>
            <a:pPr lvl="0" algn="just"/>
            <a:r>
              <a:rPr lang="en-US" sz="1600" dirty="0">
                <a:solidFill>
                  <a:srgbClr val="000000"/>
                </a:solidFill>
              </a:rPr>
              <a:t> +32: Magnitude only</a:t>
            </a:r>
          </a:p>
          <a:p>
            <a:pPr lvl="0" algn="just"/>
            <a:r>
              <a:rPr lang="en-US" sz="1600" dirty="0">
                <a:solidFill>
                  <a:srgbClr val="000000"/>
                </a:solidFill>
              </a:rPr>
              <a:t> +64: Positive </a:t>
            </a:r>
            <a:r>
              <a:rPr lang="en-US" sz="1600" dirty="0" err="1">
                <a:solidFill>
                  <a:srgbClr val="000000"/>
                </a:solidFill>
              </a:rPr>
              <a:t>Seqence</a:t>
            </a:r>
            <a:r>
              <a:rPr lang="en-US" sz="1600" dirty="0">
                <a:solidFill>
                  <a:srgbClr val="000000"/>
                </a:solidFill>
              </a:rPr>
              <a:t> only or Average of phases, if not 3 phases.</a:t>
            </a:r>
          </a:p>
          <a:p>
            <a:pPr lvl="0" algn="just"/>
            <a:r>
              <a:rPr lang="en-US" sz="1600" dirty="0">
                <a:solidFill>
                  <a:srgbClr val="000000"/>
                </a:solidFill>
              </a:rPr>
              <a:t>For example, Mode=33 (33=1+32) will save the magnitude of the power (kVA) only in each phase. Mode=112 (0+16+32+64) saves Positive sequence voltages and currents, magnitudes only. </a:t>
            </a:r>
          </a:p>
        </p:txBody>
      </p:sp>
    </p:spTree>
    <p:extLst>
      <p:ext uri="{BB962C8B-B14F-4D97-AF65-F5344CB8AC3E}">
        <p14:creationId xmlns:p14="http://schemas.microsoft.com/office/powerpoint/2010/main" val="377107253"/>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3253946" y="2286000"/>
            <a:ext cx="3070654" cy="704478"/>
          </a:xfrm>
        </p:spPr>
        <p:txBody>
          <a:bodyPr/>
          <a:lstStyle/>
          <a:p>
            <a:r>
              <a:rPr lang="en-US" sz="4000"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435925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16781" y="1528207"/>
            <a:ext cx="7920038" cy="4410725"/>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41</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369332"/>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[7] Summary Window: provides us the brief summary of solutions.</a:t>
            </a:r>
          </a:p>
        </p:txBody>
      </p:sp>
      <p:sp>
        <p:nvSpPr>
          <p:cNvPr id="9" name="Rectangle 8"/>
          <p:cNvSpPr/>
          <p:nvPr/>
        </p:nvSpPr>
        <p:spPr bwMode="auto">
          <a:xfrm>
            <a:off x="910603" y="2285769"/>
            <a:ext cx="1299197" cy="2895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829400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16781" y="1528207"/>
            <a:ext cx="7920038" cy="4410725"/>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42</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646331"/>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[8] Help button: brings up the OpenDSS Command and Element Property Reference which gives a tree‐view guide to the various script commands in OpenDSS.</a:t>
            </a:r>
          </a:p>
        </p:txBody>
      </p:sp>
      <p:sp>
        <p:nvSpPr>
          <p:cNvPr id="9" name="Rectangle 8"/>
          <p:cNvSpPr/>
          <p:nvPr/>
        </p:nvSpPr>
        <p:spPr bwMode="auto">
          <a:xfrm>
            <a:off x="6858001" y="1792485"/>
            <a:ext cx="228600" cy="38205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251303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User Interface</a:t>
            </a:r>
          </a:p>
        </p:txBody>
      </p:sp>
      <p:sp>
        <p:nvSpPr>
          <p:cNvPr id="4" name="Slide Number Placeholder 3"/>
          <p:cNvSpPr>
            <a:spLocks noGrp="1"/>
          </p:cNvSpPr>
          <p:nvPr>
            <p:ph type="sldNum" sz="quarter" idx="4"/>
          </p:nvPr>
        </p:nvSpPr>
        <p:spPr/>
        <p:txBody>
          <a:bodyPr/>
          <a:lstStyle/>
          <a:p>
            <a:fld id="{179A9A4E-4C82-4D44-9372-C31BB3818094}" type="slidenum">
              <a:rPr lang="en-US" smtClean="0"/>
              <a:pPr/>
              <a:t>43</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3" name="Rectangle 2"/>
          <p:cNvSpPr/>
          <p:nvPr/>
        </p:nvSpPr>
        <p:spPr>
          <a:xfrm>
            <a:off x="609600" y="914400"/>
            <a:ext cx="8534400" cy="369332"/>
          </a:xfrm>
          <a:prstGeom prst="rect">
            <a:avLst/>
          </a:prstGeom>
        </p:spPr>
        <p:txBody>
          <a:bodyPr wrap="square">
            <a:spAutoFit/>
          </a:bodyPr>
          <a:lstStyle/>
          <a:p>
            <a:pPr marL="342900" lvl="0" indent="-342900">
              <a:buFont typeface="Arial" panose="020B0604020202020204" pitchFamily="34" charset="0"/>
              <a:buChar char="•"/>
            </a:pPr>
            <a:r>
              <a:rPr lang="en-US" sz="1800" dirty="0">
                <a:solidFill>
                  <a:srgbClr val="000000"/>
                </a:solidFill>
              </a:rPr>
              <a:t>[8] Help button</a:t>
            </a:r>
          </a:p>
        </p:txBody>
      </p:sp>
      <p:pic>
        <p:nvPicPr>
          <p:cNvPr id="6" name="Picture 5"/>
          <p:cNvPicPr>
            <a:picLocks noChangeAspect="1"/>
          </p:cNvPicPr>
          <p:nvPr/>
        </p:nvPicPr>
        <p:blipFill>
          <a:blip r:embed="rId3"/>
          <a:stretch>
            <a:fillRect/>
          </a:stretch>
        </p:blipFill>
        <p:spPr>
          <a:xfrm>
            <a:off x="1214372" y="1276383"/>
            <a:ext cx="6793993" cy="4803742"/>
          </a:xfrm>
          <a:prstGeom prst="rect">
            <a:avLst/>
          </a:prstGeom>
        </p:spPr>
      </p:pic>
    </p:spTree>
    <p:extLst>
      <p:ext uri="{BB962C8B-B14F-4D97-AF65-F5344CB8AC3E}">
        <p14:creationId xmlns:p14="http://schemas.microsoft.com/office/powerpoint/2010/main" val="2091889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Workflow</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9" name="TextBox 8"/>
          <p:cNvSpPr txBox="1"/>
          <p:nvPr/>
        </p:nvSpPr>
        <p:spPr>
          <a:xfrm>
            <a:off x="685800" y="914400"/>
            <a:ext cx="4648200" cy="461665"/>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4 steps to develop a project:</a:t>
            </a:r>
          </a:p>
        </p:txBody>
      </p:sp>
      <p:pic>
        <p:nvPicPr>
          <p:cNvPr id="10" name="Picture 9"/>
          <p:cNvPicPr>
            <a:picLocks noChangeAspect="1"/>
          </p:cNvPicPr>
          <p:nvPr/>
        </p:nvPicPr>
        <p:blipFill>
          <a:blip r:embed="rId3"/>
          <a:stretch>
            <a:fillRect/>
          </a:stretch>
        </p:blipFill>
        <p:spPr>
          <a:xfrm>
            <a:off x="488092" y="1576261"/>
            <a:ext cx="2679052" cy="1862465"/>
          </a:xfrm>
          <a:prstGeom prst="rect">
            <a:avLst/>
          </a:prstGeom>
        </p:spPr>
      </p:pic>
      <p:sp>
        <p:nvSpPr>
          <p:cNvPr id="11" name="Rectangle 10"/>
          <p:cNvSpPr/>
          <p:nvPr/>
        </p:nvSpPr>
        <p:spPr>
          <a:xfrm>
            <a:off x="1447800" y="3438726"/>
            <a:ext cx="2096682" cy="369332"/>
          </a:xfrm>
          <a:prstGeom prst="rect">
            <a:avLst/>
          </a:prstGeom>
        </p:spPr>
        <p:txBody>
          <a:bodyPr wrap="square">
            <a:spAutoFit/>
          </a:bodyPr>
          <a:lstStyle/>
          <a:p>
            <a:r>
              <a:rPr lang="en-US" sz="1800" dirty="0"/>
              <a:t>Define the circuit</a:t>
            </a:r>
          </a:p>
        </p:txBody>
      </p:sp>
      <p:sp>
        <p:nvSpPr>
          <p:cNvPr id="12" name="Right Arrow 11"/>
          <p:cNvSpPr/>
          <p:nvPr/>
        </p:nvSpPr>
        <p:spPr bwMode="auto">
          <a:xfrm rot="5400000">
            <a:off x="1052713" y="3471863"/>
            <a:ext cx="409174"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13" name="Picture 12"/>
          <p:cNvPicPr>
            <a:picLocks noChangeAspect="1"/>
          </p:cNvPicPr>
          <p:nvPr/>
        </p:nvPicPr>
        <p:blipFill>
          <a:blip r:embed="rId4"/>
          <a:stretch>
            <a:fillRect/>
          </a:stretch>
        </p:blipFill>
        <p:spPr>
          <a:xfrm>
            <a:off x="381000" y="4038600"/>
            <a:ext cx="2209800" cy="2020388"/>
          </a:xfrm>
          <a:prstGeom prst="rect">
            <a:avLst/>
          </a:prstGeom>
        </p:spPr>
      </p:pic>
      <p:sp>
        <p:nvSpPr>
          <p:cNvPr id="15" name="Right Arrow 14"/>
          <p:cNvSpPr/>
          <p:nvPr/>
        </p:nvSpPr>
        <p:spPr bwMode="auto">
          <a:xfrm>
            <a:off x="2176757" y="5048794"/>
            <a:ext cx="1218609"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6" name="Rectangle 15"/>
          <p:cNvSpPr/>
          <p:nvPr/>
        </p:nvSpPr>
        <p:spPr>
          <a:xfrm>
            <a:off x="1905000" y="4390249"/>
            <a:ext cx="1676400" cy="646331"/>
          </a:xfrm>
          <a:prstGeom prst="rect">
            <a:avLst/>
          </a:prstGeom>
        </p:spPr>
        <p:txBody>
          <a:bodyPr wrap="square">
            <a:spAutoFit/>
          </a:bodyPr>
          <a:lstStyle/>
          <a:p>
            <a:pPr algn="ctr"/>
            <a:r>
              <a:rPr lang="en-US" sz="1800" dirty="0"/>
              <a:t>Set up the </a:t>
            </a:r>
          </a:p>
          <a:p>
            <a:pPr algn="ctr"/>
            <a:r>
              <a:rPr lang="en-US" sz="1800" dirty="0"/>
              <a:t>circuit options</a:t>
            </a:r>
          </a:p>
        </p:txBody>
      </p:sp>
      <p:sp>
        <p:nvSpPr>
          <p:cNvPr id="18" name="Right Arrow 17"/>
          <p:cNvSpPr/>
          <p:nvPr/>
        </p:nvSpPr>
        <p:spPr bwMode="auto">
          <a:xfrm>
            <a:off x="5306016" y="5021263"/>
            <a:ext cx="637584"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9" name="Rectangle 18"/>
          <p:cNvSpPr/>
          <p:nvPr/>
        </p:nvSpPr>
        <p:spPr>
          <a:xfrm>
            <a:off x="4800600" y="4594249"/>
            <a:ext cx="1676400" cy="369332"/>
          </a:xfrm>
          <a:prstGeom prst="rect">
            <a:avLst/>
          </a:prstGeom>
        </p:spPr>
        <p:txBody>
          <a:bodyPr wrap="square">
            <a:spAutoFit/>
          </a:bodyPr>
          <a:lstStyle/>
          <a:p>
            <a:pPr algn="ctr"/>
            <a:r>
              <a:rPr lang="en-US" sz="1800" dirty="0"/>
              <a:t>Solve</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575" y="4278039"/>
            <a:ext cx="1800225" cy="17145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1" y="4278039"/>
            <a:ext cx="3124199" cy="1744444"/>
          </a:xfrm>
          <a:prstGeom prst="rect">
            <a:avLst/>
          </a:prstGeom>
        </p:spPr>
      </p:pic>
      <p:sp>
        <p:nvSpPr>
          <p:cNvPr id="22" name="Rectangle 21"/>
          <p:cNvSpPr/>
          <p:nvPr/>
        </p:nvSpPr>
        <p:spPr>
          <a:xfrm>
            <a:off x="5482156" y="3748785"/>
            <a:ext cx="1742785" cy="369332"/>
          </a:xfrm>
          <a:prstGeom prst="rect">
            <a:avLst/>
          </a:prstGeom>
        </p:spPr>
        <p:txBody>
          <a:bodyPr wrap="none">
            <a:spAutoFit/>
          </a:bodyPr>
          <a:lstStyle/>
          <a:p>
            <a:r>
              <a:rPr lang="en-US" sz="1800" dirty="0"/>
              <a:t>Perform analysis</a:t>
            </a:r>
          </a:p>
        </p:txBody>
      </p:sp>
      <p:sp>
        <p:nvSpPr>
          <p:cNvPr id="23" name="Right Arrow 22"/>
          <p:cNvSpPr/>
          <p:nvPr/>
        </p:nvSpPr>
        <p:spPr bwMode="auto">
          <a:xfrm rot="16200000">
            <a:off x="7160268" y="3749896"/>
            <a:ext cx="556066"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25" name="Picture 24"/>
          <p:cNvPicPr>
            <a:picLocks noChangeAspect="1"/>
          </p:cNvPicPr>
          <p:nvPr/>
        </p:nvPicPr>
        <p:blipFill>
          <a:blip r:embed="rId7"/>
          <a:stretch>
            <a:fillRect/>
          </a:stretch>
        </p:blipFill>
        <p:spPr>
          <a:xfrm>
            <a:off x="6781800" y="1622042"/>
            <a:ext cx="2209800" cy="1839321"/>
          </a:xfrm>
          <a:prstGeom prst="rect">
            <a:avLst/>
          </a:prstGeom>
        </p:spPr>
      </p:pic>
      <p:pic>
        <p:nvPicPr>
          <p:cNvPr id="26" name="Picture 25"/>
          <p:cNvPicPr>
            <a:picLocks noChangeAspect="1"/>
          </p:cNvPicPr>
          <p:nvPr/>
        </p:nvPicPr>
        <p:blipFill>
          <a:blip r:embed="rId8"/>
          <a:stretch>
            <a:fillRect/>
          </a:stretch>
        </p:blipFill>
        <p:spPr>
          <a:xfrm>
            <a:off x="4552677" y="1618724"/>
            <a:ext cx="2172245" cy="1839052"/>
          </a:xfrm>
          <a:prstGeom prst="rect">
            <a:avLst/>
          </a:prstGeom>
        </p:spPr>
      </p:pic>
    </p:spTree>
    <p:extLst>
      <p:ext uri="{BB962C8B-B14F-4D97-AF65-F5344CB8AC3E}">
        <p14:creationId xmlns:p14="http://schemas.microsoft.com/office/powerpoint/2010/main" val="3504206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Overall Concept</a:t>
            </a:r>
          </a:p>
        </p:txBody>
      </p:sp>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10" name="Picture 9"/>
          <p:cNvPicPr>
            <a:picLocks noChangeAspect="1"/>
          </p:cNvPicPr>
          <p:nvPr/>
        </p:nvPicPr>
        <p:blipFill>
          <a:blip r:embed="rId3"/>
          <a:stretch>
            <a:fillRect/>
          </a:stretch>
        </p:blipFill>
        <p:spPr>
          <a:xfrm>
            <a:off x="1107569" y="1355612"/>
            <a:ext cx="2866883" cy="1993044"/>
          </a:xfrm>
          <a:prstGeom prst="rect">
            <a:avLst/>
          </a:prstGeom>
        </p:spPr>
      </p:pic>
      <p:pic>
        <p:nvPicPr>
          <p:cNvPr id="24" name="Picture 23"/>
          <p:cNvPicPr>
            <a:picLocks noChangeAspect="1"/>
          </p:cNvPicPr>
          <p:nvPr/>
        </p:nvPicPr>
        <p:blipFill>
          <a:blip r:embed="rId4"/>
          <a:stretch>
            <a:fillRect/>
          </a:stretch>
        </p:blipFill>
        <p:spPr>
          <a:xfrm>
            <a:off x="5889768" y="1235417"/>
            <a:ext cx="2667000" cy="2438400"/>
          </a:xfrm>
          <a:prstGeom prst="rect">
            <a:avLst/>
          </a:prstGeom>
        </p:spPr>
      </p:pic>
      <p:sp>
        <p:nvSpPr>
          <p:cNvPr id="27" name="Rectangle 26"/>
          <p:cNvSpPr/>
          <p:nvPr/>
        </p:nvSpPr>
        <p:spPr>
          <a:xfrm>
            <a:off x="3982690" y="1901330"/>
            <a:ext cx="2096682" cy="369332"/>
          </a:xfrm>
          <a:prstGeom prst="rect">
            <a:avLst/>
          </a:prstGeom>
        </p:spPr>
        <p:txBody>
          <a:bodyPr wrap="square">
            <a:spAutoFit/>
          </a:bodyPr>
          <a:lstStyle/>
          <a:p>
            <a:r>
              <a:rPr lang="en-US" sz="1800" dirty="0"/>
              <a:t>Define the circuit</a:t>
            </a:r>
          </a:p>
        </p:txBody>
      </p:sp>
      <p:sp>
        <p:nvSpPr>
          <p:cNvPr id="28" name="Right Arrow 27"/>
          <p:cNvSpPr/>
          <p:nvPr/>
        </p:nvSpPr>
        <p:spPr bwMode="auto">
          <a:xfrm>
            <a:off x="4123038" y="2356928"/>
            <a:ext cx="1599609"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9" name="TextBox 28"/>
          <p:cNvSpPr txBox="1"/>
          <p:nvPr/>
        </p:nvSpPr>
        <p:spPr>
          <a:xfrm>
            <a:off x="1142580" y="3760083"/>
            <a:ext cx="5257800" cy="2046714"/>
          </a:xfrm>
          <a:prstGeom prst="rect">
            <a:avLst/>
          </a:prstGeom>
          <a:noFill/>
        </p:spPr>
        <p:txBody>
          <a:bodyPr wrap="square" rtlCol="0">
            <a:spAutoFit/>
          </a:bodyPr>
          <a:lstStyle/>
          <a:p>
            <a:pPr marL="342900" lvl="0" indent="-342900">
              <a:buFont typeface="Arial" panose="020B0604020202020204" pitchFamily="34" charset="0"/>
              <a:buChar char="•"/>
            </a:pPr>
            <a:r>
              <a:rPr lang="en-US" dirty="0"/>
              <a:t>Overall circuit model;</a:t>
            </a:r>
          </a:p>
          <a:p>
            <a:pPr marL="342900" lvl="0" indent="-342900">
              <a:buFont typeface="Arial" panose="020B0604020202020204" pitchFamily="34" charset="0"/>
              <a:buChar char="•"/>
            </a:pPr>
            <a:r>
              <a:rPr lang="en-US" dirty="0"/>
              <a:t>Bus and terminal models;</a:t>
            </a:r>
          </a:p>
          <a:p>
            <a:pPr marL="342900" lvl="0" indent="-342900">
              <a:buFont typeface="Arial" panose="020B0604020202020204" pitchFamily="34" charset="0"/>
              <a:buChar char="•"/>
            </a:pPr>
            <a:r>
              <a:rPr lang="en-US" dirty="0"/>
              <a:t>Power delivery elements;</a:t>
            </a:r>
          </a:p>
          <a:p>
            <a:pPr marL="342900" lvl="0" indent="-342900">
              <a:buFont typeface="Arial" panose="020B0604020202020204" pitchFamily="34" charset="0"/>
              <a:buChar char="•"/>
            </a:pPr>
            <a:r>
              <a:rPr lang="en-US" dirty="0"/>
              <a:t>Power conversion elements;</a:t>
            </a:r>
          </a:p>
          <a:p>
            <a:pPr marL="342900" lvl="0" indent="-342900">
              <a:buFont typeface="Arial" panose="020B0604020202020204" pitchFamily="34" charset="0"/>
              <a:buChar char="•"/>
            </a:pPr>
            <a:r>
              <a:rPr lang="en-US" dirty="0"/>
              <a:t>Putting it all together.</a:t>
            </a:r>
          </a:p>
          <a:p>
            <a:endParaRPr lang="en-US" sz="1050" baseline="30000" dirty="0"/>
          </a:p>
        </p:txBody>
      </p:sp>
    </p:spTree>
    <p:extLst>
      <p:ext uri="{BB962C8B-B14F-4D97-AF65-F5344CB8AC3E}">
        <p14:creationId xmlns:p14="http://schemas.microsoft.com/office/powerpoint/2010/main" val="1998358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pic>
        <p:nvPicPr>
          <p:cNvPr id="3" name="Picture 2"/>
          <p:cNvPicPr>
            <a:picLocks noChangeAspect="1"/>
          </p:cNvPicPr>
          <p:nvPr/>
        </p:nvPicPr>
        <p:blipFill>
          <a:blip r:embed="rId3"/>
          <a:stretch>
            <a:fillRect/>
          </a:stretch>
        </p:blipFill>
        <p:spPr>
          <a:xfrm>
            <a:off x="4736223" y="1250389"/>
            <a:ext cx="4407777" cy="4464611"/>
          </a:xfrm>
          <a:prstGeom prst="rect">
            <a:avLst/>
          </a:prstGeom>
        </p:spPr>
      </p:pic>
      <p:sp>
        <p:nvSpPr>
          <p:cNvPr id="11" name="TextBox 10"/>
          <p:cNvSpPr txBox="1"/>
          <p:nvPr/>
        </p:nvSpPr>
        <p:spPr>
          <a:xfrm>
            <a:off x="609600" y="1355893"/>
            <a:ext cx="4114800" cy="4298613"/>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dirty="0"/>
              <a:t>The OpenDSS consists of a model of the </a:t>
            </a:r>
            <a:r>
              <a:rPr lang="en-US" sz="2000" b="1" i="1" dirty="0"/>
              <a:t>electrical  power distribution system </a:t>
            </a:r>
            <a:r>
              <a:rPr lang="en-US" sz="2000" dirty="0"/>
              <a:t>in the rms steady state, overlaid with a </a:t>
            </a:r>
            <a:r>
              <a:rPr lang="en-US" sz="2000" b="1" i="1" dirty="0"/>
              <a:t>communication network</a:t>
            </a:r>
            <a:r>
              <a:rPr lang="en-US" sz="2000" dirty="0"/>
              <a:t> that interconnects controls on power delivery elements and on power conversion elements.</a:t>
            </a:r>
          </a:p>
          <a:p>
            <a:pPr lvl="0" algn="just"/>
            <a:endParaRPr lang="en-US" sz="2000" baseline="30000" dirty="0"/>
          </a:p>
          <a:p>
            <a:pPr marL="342900" lvl="0" indent="-342900" algn="just">
              <a:buFont typeface="Arial" panose="020B0604020202020204" pitchFamily="34" charset="0"/>
              <a:buChar char="•"/>
            </a:pPr>
            <a:r>
              <a:rPr lang="en-US" sz="2000" dirty="0"/>
              <a:t>Compared with the communication network, the electric power distribution system is more commonly used for simulating real systems.</a:t>
            </a:r>
          </a:p>
        </p:txBody>
      </p:sp>
      <p:sp>
        <p:nvSpPr>
          <p:cNvPr id="6" name="Rectangle 5"/>
          <p:cNvSpPr/>
          <p:nvPr/>
        </p:nvSpPr>
        <p:spPr>
          <a:xfrm>
            <a:off x="533400" y="807206"/>
            <a:ext cx="2916183" cy="461665"/>
          </a:xfrm>
          <a:prstGeom prst="rect">
            <a:avLst/>
          </a:prstGeom>
        </p:spPr>
        <p:txBody>
          <a:bodyPr wrap="none">
            <a:spAutoFit/>
          </a:bodyPr>
          <a:lstStyle/>
          <a:p>
            <a:r>
              <a:rPr lang="en-US" dirty="0">
                <a:solidFill>
                  <a:srgbClr val="000000"/>
                </a:solidFill>
              </a:rPr>
              <a:t>Overall Circuit Model</a:t>
            </a:r>
            <a:endParaRPr lang="en-US" sz="2800" dirty="0"/>
          </a:p>
        </p:txBody>
      </p:sp>
      <p:sp>
        <p:nvSpPr>
          <p:cNvPr id="14" name="Title 1"/>
          <p:cNvSpPr txBox="1">
            <a:spLocks/>
          </p:cNvSpPr>
          <p:nvPr/>
        </p:nvSpPr>
        <p:spPr bwMode="auto">
          <a:xfrm>
            <a:off x="488092" y="76200"/>
            <a:ext cx="7772400" cy="7044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500">
                <a:solidFill>
                  <a:srgbClr val="C8102E"/>
                </a:solidFill>
                <a:latin typeface="+mj-lt"/>
                <a:ea typeface="+mj-ea"/>
                <a:cs typeface="+mj-cs"/>
              </a:defRPr>
            </a:lvl1pPr>
            <a:lvl2pPr algn="l" rtl="0" fontAlgn="base">
              <a:spcBef>
                <a:spcPct val="0"/>
              </a:spcBef>
              <a:spcAft>
                <a:spcPct val="0"/>
              </a:spcAft>
              <a:defRPr sz="3500">
                <a:solidFill>
                  <a:srgbClr val="CE1126"/>
                </a:solidFill>
                <a:latin typeface="Univers 67 CondensedBold" charset="0"/>
              </a:defRPr>
            </a:lvl2pPr>
            <a:lvl3pPr algn="l" rtl="0" fontAlgn="base">
              <a:spcBef>
                <a:spcPct val="0"/>
              </a:spcBef>
              <a:spcAft>
                <a:spcPct val="0"/>
              </a:spcAft>
              <a:defRPr sz="3500">
                <a:solidFill>
                  <a:srgbClr val="CE1126"/>
                </a:solidFill>
                <a:latin typeface="Univers 67 CondensedBold" charset="0"/>
              </a:defRPr>
            </a:lvl3pPr>
            <a:lvl4pPr algn="l" rtl="0" fontAlgn="base">
              <a:spcBef>
                <a:spcPct val="0"/>
              </a:spcBef>
              <a:spcAft>
                <a:spcPct val="0"/>
              </a:spcAft>
              <a:defRPr sz="3500">
                <a:solidFill>
                  <a:srgbClr val="CE1126"/>
                </a:solidFill>
                <a:latin typeface="Univers 67 CondensedBold" charset="0"/>
              </a:defRPr>
            </a:lvl4pPr>
            <a:lvl5pPr algn="l" rtl="0" fontAlgn="base">
              <a:spcBef>
                <a:spcPct val="0"/>
              </a:spcBef>
              <a:spcAft>
                <a:spcPct val="0"/>
              </a:spcAft>
              <a:defRPr sz="3500">
                <a:solidFill>
                  <a:srgbClr val="CE1126"/>
                </a:solidFill>
                <a:latin typeface="Univers 67 CondensedBold" charset="0"/>
              </a:defRPr>
            </a:lvl5pPr>
            <a:lvl6pPr marL="457200" algn="l" rtl="0" fontAlgn="base">
              <a:spcBef>
                <a:spcPct val="0"/>
              </a:spcBef>
              <a:spcAft>
                <a:spcPct val="0"/>
              </a:spcAft>
              <a:defRPr sz="3500">
                <a:solidFill>
                  <a:srgbClr val="CE1126"/>
                </a:solidFill>
                <a:latin typeface="Univers 67 CondensedBold" charset="0"/>
              </a:defRPr>
            </a:lvl6pPr>
            <a:lvl7pPr marL="914400" algn="l" rtl="0" fontAlgn="base">
              <a:spcBef>
                <a:spcPct val="0"/>
              </a:spcBef>
              <a:spcAft>
                <a:spcPct val="0"/>
              </a:spcAft>
              <a:defRPr sz="3500">
                <a:solidFill>
                  <a:srgbClr val="CE1126"/>
                </a:solidFill>
                <a:latin typeface="Univers 67 CondensedBold" charset="0"/>
              </a:defRPr>
            </a:lvl7pPr>
            <a:lvl8pPr marL="1371600" algn="l" rtl="0" fontAlgn="base">
              <a:spcBef>
                <a:spcPct val="0"/>
              </a:spcBef>
              <a:spcAft>
                <a:spcPct val="0"/>
              </a:spcAft>
              <a:defRPr sz="3500">
                <a:solidFill>
                  <a:srgbClr val="CE1126"/>
                </a:solidFill>
                <a:latin typeface="Univers 67 CondensedBold" charset="0"/>
              </a:defRPr>
            </a:lvl8pPr>
            <a:lvl9pPr marL="1828800" algn="l" rtl="0" fontAlgn="base">
              <a:spcBef>
                <a:spcPct val="0"/>
              </a:spcBef>
              <a:spcAft>
                <a:spcPct val="0"/>
              </a:spcAft>
              <a:defRPr sz="3500">
                <a:solidFill>
                  <a:srgbClr val="CE1126"/>
                </a:solidFill>
                <a:latin typeface="Univers 67 CondensedBold" charset="0"/>
              </a:defRPr>
            </a:lvl9pPr>
          </a:lstStyle>
          <a:p>
            <a:pPr eaLnBrk="1" hangingPunct="1"/>
            <a:r>
              <a:rPr lang="en-US" sz="4000" kern="0" dirty="0">
                <a:latin typeface="Times New Roman" panose="02020603050405020304" pitchFamily="18" charset="0"/>
                <a:cs typeface="Times New Roman" panose="02020603050405020304" pitchFamily="18" charset="0"/>
              </a:rPr>
              <a:t>Define A Circuit</a:t>
            </a:r>
            <a:r>
              <a:rPr lang="en-US" sz="4000" dirty="0">
                <a:latin typeface="Times New Roman" panose="02020603050405020304" pitchFamily="18" charset="0"/>
                <a:cs typeface="Times New Roman" panose="02020603050405020304" pitchFamily="18" charset="0"/>
              </a:rPr>
              <a:t> – </a:t>
            </a:r>
            <a:r>
              <a:rPr lang="en-US" sz="4000" kern="0" dirty="0">
                <a:latin typeface="Times New Roman" panose="02020603050405020304" pitchFamily="18" charset="0"/>
                <a:cs typeface="Times New Roman" panose="02020603050405020304" pitchFamily="18" charset="0"/>
              </a:rPr>
              <a:t>Overall Concept</a:t>
            </a:r>
          </a:p>
        </p:txBody>
      </p:sp>
    </p:spTree>
    <p:extLst>
      <p:ext uri="{BB962C8B-B14F-4D97-AF65-F5344CB8AC3E}">
        <p14:creationId xmlns:p14="http://schemas.microsoft.com/office/powerpoint/2010/main" val="864511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004075" cy="461665"/>
          </a:xfrm>
          <a:prstGeom prst="rect">
            <a:avLst/>
          </a:prstGeom>
        </p:spPr>
        <p:txBody>
          <a:bodyPr wrap="none">
            <a:spAutoFit/>
          </a:bodyPr>
          <a:lstStyle/>
          <a:p>
            <a:pPr lvl="0"/>
            <a:r>
              <a:rPr lang="en-US" dirty="0">
                <a:solidFill>
                  <a:srgbClr val="000000"/>
                </a:solidFill>
              </a:rPr>
              <a:t>Bus Definition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74472" y="1313511"/>
            <a:ext cx="8240928" cy="1323439"/>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dirty="0"/>
              <a:t>A</a:t>
            </a:r>
            <a:r>
              <a:rPr lang="en-US" sz="2000" b="1" dirty="0"/>
              <a:t> </a:t>
            </a:r>
            <a:r>
              <a:rPr lang="en-US" sz="2000" b="1" i="1" dirty="0"/>
              <a:t>bus</a:t>
            </a:r>
            <a:r>
              <a:rPr lang="en-US" sz="2000" b="1" dirty="0"/>
              <a:t> </a:t>
            </a:r>
            <a:r>
              <a:rPr lang="en-US" sz="2000" dirty="0"/>
              <a:t>is a circuit element having multiple ([1..N]) </a:t>
            </a:r>
            <a:r>
              <a:rPr lang="en-US" sz="2000" b="1" i="1" dirty="0"/>
              <a:t>nodes</a:t>
            </a:r>
            <a:r>
              <a:rPr lang="en-US" sz="2000" dirty="0"/>
              <a:t>.</a:t>
            </a:r>
            <a:r>
              <a:rPr lang="en-US" sz="2000" b="1" dirty="0"/>
              <a:t> </a:t>
            </a:r>
            <a:r>
              <a:rPr lang="en-US" sz="2000" dirty="0"/>
              <a:t>Buses are the connection point for all other circuit elements. In other words, bus is a connecting place with 1 or more nodes for connecting individual phases and other conductors.</a:t>
            </a:r>
            <a:endParaRPr lang="en-US" sz="1050" baseline="30000" dirty="0"/>
          </a:p>
        </p:txBody>
      </p:sp>
      <p:sp>
        <p:nvSpPr>
          <p:cNvPr id="7" name="Rectangle 6"/>
          <p:cNvSpPr/>
          <p:nvPr/>
        </p:nvSpPr>
        <p:spPr>
          <a:xfrm>
            <a:off x="674473" y="5105400"/>
            <a:ext cx="8001000" cy="1015663"/>
          </a:xfrm>
          <a:prstGeom prst="rect">
            <a:avLst/>
          </a:prstGeom>
        </p:spPr>
        <p:txBody>
          <a:bodyPr wrap="square">
            <a:spAutoFit/>
          </a:bodyPr>
          <a:lstStyle/>
          <a:p>
            <a:pPr marL="342900" lvl="0" indent="-342900" algn="just">
              <a:buFont typeface="Arial" panose="020B0604020202020204" pitchFamily="34" charset="0"/>
              <a:buChar char="•"/>
            </a:pPr>
            <a:r>
              <a:rPr lang="en-US" sz="2000" dirty="0">
                <a:solidFill>
                  <a:srgbClr val="000000"/>
                </a:solidFill>
              </a:rPr>
              <a:t>In many other power system analysis programs, “bus” and “node” are nearly synonymous, but they are distinctively </a:t>
            </a:r>
            <a:r>
              <a:rPr lang="en-US" sz="2000" b="1" i="1" dirty="0">
                <a:solidFill>
                  <a:srgbClr val="000000"/>
                </a:solidFill>
              </a:rPr>
              <a:t>different</a:t>
            </a:r>
            <a:r>
              <a:rPr lang="en-US" sz="2000" dirty="0">
                <a:solidFill>
                  <a:srgbClr val="000000"/>
                </a:solidFill>
              </a:rPr>
              <a:t> in </a:t>
            </a:r>
            <a:r>
              <a:rPr lang="en-US" sz="2000" dirty="0" err="1">
                <a:solidFill>
                  <a:srgbClr val="000000"/>
                </a:solidFill>
              </a:rPr>
              <a:t>OpenDSS</a:t>
            </a:r>
            <a:r>
              <a:rPr lang="en-US" sz="2000" dirty="0">
                <a:solidFill>
                  <a:srgbClr val="000000"/>
                </a:solidFill>
              </a:rPr>
              <a:t>. Bus is the container of Node objects. That is to say, a Bus has Nodes.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166471"/>
            <a:ext cx="3203088" cy="1111333"/>
          </a:xfrm>
          <a:prstGeom prst="rect">
            <a:avLst/>
          </a:prstGeom>
        </p:spPr>
      </p:pic>
      <p:pic>
        <p:nvPicPr>
          <p:cNvPr id="13" name="Picture 12"/>
          <p:cNvPicPr>
            <a:picLocks noChangeAspect="1"/>
          </p:cNvPicPr>
          <p:nvPr/>
        </p:nvPicPr>
        <p:blipFill>
          <a:blip r:embed="rId4"/>
          <a:stretch>
            <a:fillRect/>
          </a:stretch>
        </p:blipFill>
        <p:spPr>
          <a:xfrm>
            <a:off x="152400" y="2632561"/>
            <a:ext cx="5191277" cy="1939439"/>
          </a:xfrm>
          <a:prstGeom prst="rect">
            <a:avLst/>
          </a:prstGeom>
        </p:spPr>
      </p:pic>
      <p:sp>
        <p:nvSpPr>
          <p:cNvPr id="15" name="Oval 14"/>
          <p:cNvSpPr/>
          <p:nvPr/>
        </p:nvSpPr>
        <p:spPr bwMode="auto">
          <a:xfrm rot="2056711">
            <a:off x="748469" y="3265850"/>
            <a:ext cx="1535327" cy="630204"/>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6" name="Oval 15"/>
          <p:cNvSpPr/>
          <p:nvPr/>
        </p:nvSpPr>
        <p:spPr bwMode="auto">
          <a:xfrm>
            <a:off x="5881505" y="3120103"/>
            <a:ext cx="1190989" cy="775233"/>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1" name="Freeform 20"/>
          <p:cNvSpPr/>
          <p:nvPr/>
        </p:nvSpPr>
        <p:spPr bwMode="auto">
          <a:xfrm>
            <a:off x="1948249" y="2735819"/>
            <a:ext cx="4053016" cy="545472"/>
          </a:xfrm>
          <a:custGeom>
            <a:avLst/>
            <a:gdLst>
              <a:gd name="connsiteX0" fmla="*/ 0 w 4053016"/>
              <a:gd name="connsiteY0" fmla="*/ 676410 h 676410"/>
              <a:gd name="connsiteX1" fmla="*/ 1993556 w 4053016"/>
              <a:gd name="connsiteY1" fmla="*/ 907 h 676410"/>
              <a:gd name="connsiteX2" fmla="*/ 4053016 w 4053016"/>
              <a:gd name="connsiteY2" fmla="*/ 519891 h 676410"/>
              <a:gd name="connsiteX3" fmla="*/ 4053016 w 4053016"/>
              <a:gd name="connsiteY3" fmla="*/ 519891 h 676410"/>
            </a:gdLst>
            <a:ahLst/>
            <a:cxnLst>
              <a:cxn ang="0">
                <a:pos x="connsiteX0" y="connsiteY0"/>
              </a:cxn>
              <a:cxn ang="0">
                <a:pos x="connsiteX1" y="connsiteY1"/>
              </a:cxn>
              <a:cxn ang="0">
                <a:pos x="connsiteX2" y="connsiteY2"/>
              </a:cxn>
              <a:cxn ang="0">
                <a:pos x="connsiteX3" y="connsiteY3"/>
              </a:cxn>
            </a:cxnLst>
            <a:rect l="l" t="t" r="r" b="b"/>
            <a:pathLst>
              <a:path w="4053016" h="676410">
                <a:moveTo>
                  <a:pt x="0" y="676410"/>
                </a:moveTo>
                <a:cubicBezTo>
                  <a:pt x="659026" y="351701"/>
                  <a:pt x="1318053" y="26993"/>
                  <a:pt x="1993556" y="907"/>
                </a:cubicBezTo>
                <a:cubicBezTo>
                  <a:pt x="2669059" y="-25180"/>
                  <a:pt x="4053016" y="519891"/>
                  <a:pt x="4053016" y="519891"/>
                </a:cubicBezTo>
                <a:lnTo>
                  <a:pt x="4053016" y="519891"/>
                </a:lnTo>
              </a:path>
            </a:pathLst>
          </a:custGeom>
          <a:noFill/>
          <a:ln w="9525" cap="flat" cmpd="sng" algn="ctr">
            <a:solidFill>
              <a:schemeClr val="tx1"/>
            </a:solidFill>
            <a:prstDash val="dash"/>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2" name="Rectangle 21"/>
          <p:cNvSpPr/>
          <p:nvPr/>
        </p:nvSpPr>
        <p:spPr>
          <a:xfrm>
            <a:off x="704334" y="4473714"/>
            <a:ext cx="8363466" cy="707886"/>
          </a:xfrm>
          <a:prstGeom prst="rect">
            <a:avLst/>
          </a:prstGeom>
        </p:spPr>
        <p:txBody>
          <a:bodyPr wrap="square">
            <a:spAutoFit/>
          </a:bodyPr>
          <a:lstStyle/>
          <a:p>
            <a:pPr marL="342900" indent="-342900">
              <a:buFont typeface="Arial" panose="020B0604020202020204" pitchFamily="34" charset="0"/>
              <a:buChar char="•"/>
            </a:pPr>
            <a:r>
              <a:rPr lang="en-US" sz="2000" dirty="0"/>
              <a:t>Node 0 of each bus is implicitly connected to the </a:t>
            </a:r>
            <a:r>
              <a:rPr lang="en-US" sz="2000" b="1" i="1" dirty="0"/>
              <a:t>voltage reference </a:t>
            </a:r>
            <a:r>
              <a:rPr lang="en-US" sz="2000" dirty="0"/>
              <a:t>(i.e., the node's voltage is always 0 and is never explicitly included in the Y matrix).</a:t>
            </a:r>
          </a:p>
        </p:txBody>
      </p:sp>
      <p:sp>
        <p:nvSpPr>
          <p:cNvPr id="24"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Overall Concept</a:t>
            </a:r>
          </a:p>
        </p:txBody>
      </p:sp>
    </p:spTree>
    <p:extLst>
      <p:ext uri="{BB962C8B-B14F-4D97-AF65-F5344CB8AC3E}">
        <p14:creationId xmlns:p14="http://schemas.microsoft.com/office/powerpoint/2010/main" val="3668189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004075" cy="461665"/>
          </a:xfrm>
          <a:prstGeom prst="rect">
            <a:avLst/>
          </a:prstGeom>
        </p:spPr>
        <p:txBody>
          <a:bodyPr wrap="none">
            <a:spAutoFit/>
          </a:bodyPr>
          <a:lstStyle/>
          <a:p>
            <a:pPr lvl="0"/>
            <a:r>
              <a:rPr lang="en-US" dirty="0">
                <a:solidFill>
                  <a:srgbClr val="000000"/>
                </a:solidFill>
              </a:rPr>
              <a:t>Bus Definition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74472" y="1313511"/>
            <a:ext cx="8012327" cy="1631216"/>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dirty="0"/>
              <a:t>Bus naming:</a:t>
            </a:r>
          </a:p>
          <a:p>
            <a:pPr marL="347472" lvl="0" algn="just"/>
            <a:r>
              <a:rPr lang="en-US" sz="2000" dirty="0"/>
              <a:t>Bus name can include </a:t>
            </a:r>
            <a:r>
              <a:rPr lang="en-US" sz="2000" b="1" i="1" dirty="0"/>
              <a:t>letters</a:t>
            </a:r>
            <a:r>
              <a:rPr lang="en-US" sz="2000" dirty="0"/>
              <a:t> and </a:t>
            </a:r>
            <a:r>
              <a:rPr lang="en-US" sz="2000" b="1" i="1" dirty="0"/>
              <a:t>numbers</a:t>
            </a:r>
            <a:r>
              <a:rPr lang="en-US" sz="2000" dirty="0"/>
              <a:t>, and can contain some </a:t>
            </a:r>
            <a:r>
              <a:rPr lang="en-US" sz="2000" b="1" i="1" dirty="0"/>
              <a:t>symbols</a:t>
            </a:r>
            <a:r>
              <a:rPr lang="en-US" sz="2000" dirty="0"/>
              <a:t>. It is better to avoid containing blanks, tabs, or other “white space”.  </a:t>
            </a:r>
          </a:p>
          <a:p>
            <a:pPr marL="347472" lvl="0" algn="just"/>
            <a:r>
              <a:rPr lang="en-US" sz="2000" dirty="0"/>
              <a:t>Example1:</a:t>
            </a:r>
            <a:endParaRPr lang="en-US" sz="1050" baseline="30000" dirty="0"/>
          </a:p>
        </p:txBody>
      </p:sp>
      <p:pic>
        <p:nvPicPr>
          <p:cNvPr id="9" name="Picture 8"/>
          <p:cNvPicPr>
            <a:picLocks noChangeAspect="1"/>
          </p:cNvPicPr>
          <p:nvPr/>
        </p:nvPicPr>
        <p:blipFill>
          <a:blip r:embed="rId3"/>
          <a:stretch>
            <a:fillRect/>
          </a:stretch>
        </p:blipFill>
        <p:spPr>
          <a:xfrm>
            <a:off x="253313" y="3299851"/>
            <a:ext cx="8870092" cy="2170674"/>
          </a:xfrm>
          <a:prstGeom prst="rect">
            <a:avLst/>
          </a:prstGeom>
        </p:spPr>
      </p:pic>
      <p:sp>
        <p:nvSpPr>
          <p:cNvPr id="11" name="Rectangle 10"/>
          <p:cNvSpPr/>
          <p:nvPr/>
        </p:nvSpPr>
        <p:spPr bwMode="auto">
          <a:xfrm>
            <a:off x="4221892" y="3306476"/>
            <a:ext cx="304800" cy="216404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Overall Concept</a:t>
            </a:r>
          </a:p>
        </p:txBody>
      </p:sp>
    </p:spTree>
    <p:extLst>
      <p:ext uri="{BB962C8B-B14F-4D97-AF65-F5344CB8AC3E}">
        <p14:creationId xmlns:p14="http://schemas.microsoft.com/office/powerpoint/2010/main" val="4137588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70554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Terminal Definition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74472" y="1313511"/>
            <a:ext cx="8012327" cy="707886"/>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dirty="0">
                <a:solidFill>
                  <a:srgbClr val="000000"/>
                </a:solidFill>
              </a:rPr>
              <a:t>Each electrical element in the power system has </a:t>
            </a:r>
            <a:r>
              <a:rPr lang="en-US" sz="2000" b="1" i="1" dirty="0">
                <a:solidFill>
                  <a:srgbClr val="000000"/>
                </a:solidFill>
              </a:rPr>
              <a:t>one or more </a:t>
            </a:r>
            <a:r>
              <a:rPr lang="en-US" sz="2000" dirty="0">
                <a:solidFill>
                  <a:srgbClr val="000000"/>
                </a:solidFill>
              </a:rPr>
              <a:t>terminals. Each terminal has </a:t>
            </a:r>
            <a:r>
              <a:rPr lang="en-US" sz="2000" b="1" i="1" dirty="0">
                <a:solidFill>
                  <a:srgbClr val="000000"/>
                </a:solidFill>
              </a:rPr>
              <a:t>one or more </a:t>
            </a:r>
            <a:r>
              <a:rPr lang="en-US" sz="2000" dirty="0">
                <a:solidFill>
                  <a:srgbClr val="000000"/>
                </a:solidFill>
              </a:rPr>
              <a:t>conductors. </a:t>
            </a:r>
          </a:p>
        </p:txBody>
      </p:sp>
      <p:sp>
        <p:nvSpPr>
          <p:cNvPr id="3" name="Rectangle 2"/>
          <p:cNvSpPr/>
          <p:nvPr/>
        </p:nvSpPr>
        <p:spPr>
          <a:xfrm>
            <a:off x="831936" y="4197247"/>
            <a:ext cx="5035464" cy="2246769"/>
          </a:xfrm>
          <a:prstGeom prst="rect">
            <a:avLst/>
          </a:prstGeom>
        </p:spPr>
        <p:txBody>
          <a:bodyPr wrap="square">
            <a:spAutoFit/>
          </a:bodyPr>
          <a:lstStyle/>
          <a:p>
            <a:pPr marL="342900" indent="-342900" algn="just">
              <a:buFont typeface="Arial" panose="020B0604020202020204" pitchFamily="34" charset="0"/>
              <a:buChar char="•"/>
            </a:pPr>
            <a:r>
              <a:rPr lang="en-US" sz="2000" dirty="0">
                <a:solidFill>
                  <a:srgbClr val="000000"/>
                </a:solidFill>
              </a:rPr>
              <a:t>Each conductor conceptually contains a disconnect switch and a TCC (fuse) curve. However, in general, we define </a:t>
            </a:r>
            <a:r>
              <a:rPr lang="en-US" sz="2000" b="1" i="1" dirty="0">
                <a:solidFill>
                  <a:srgbClr val="000000"/>
                </a:solidFill>
              </a:rPr>
              <a:t>external</a:t>
            </a:r>
            <a:r>
              <a:rPr lang="en-US" sz="2000" dirty="0">
                <a:solidFill>
                  <a:srgbClr val="000000"/>
                </a:solidFill>
              </a:rPr>
              <a:t> fuses or switches, instead of using the built-in fuses or switches. The conductors are numbered [1, 2, 3,…].</a:t>
            </a:r>
          </a:p>
          <a:p>
            <a:pPr marL="342900" lvl="0" indent="-342900" algn="just">
              <a:buFont typeface="Arial" panose="020B0604020202020204" pitchFamily="34" charset="0"/>
              <a:buChar char="•"/>
            </a:pPr>
            <a:endParaRPr lang="en-US" sz="2000" dirty="0">
              <a:solidFill>
                <a:srgbClr val="000000"/>
              </a:solidFill>
            </a:endParaRPr>
          </a:p>
        </p:txBody>
      </p:sp>
      <p:pic>
        <p:nvPicPr>
          <p:cNvPr id="10" name="Picture 9"/>
          <p:cNvPicPr>
            <a:picLocks noChangeAspect="1"/>
          </p:cNvPicPr>
          <p:nvPr/>
        </p:nvPicPr>
        <p:blipFill>
          <a:blip r:embed="rId3"/>
          <a:stretch>
            <a:fillRect/>
          </a:stretch>
        </p:blipFill>
        <p:spPr>
          <a:xfrm>
            <a:off x="1530267" y="2076599"/>
            <a:ext cx="1942500" cy="1788480"/>
          </a:xfrm>
          <a:prstGeom prst="rect">
            <a:avLst/>
          </a:prstGeom>
        </p:spPr>
      </p:pic>
      <p:sp>
        <p:nvSpPr>
          <p:cNvPr id="12" name="Rectangle 11"/>
          <p:cNvSpPr/>
          <p:nvPr/>
        </p:nvSpPr>
        <p:spPr>
          <a:xfrm>
            <a:off x="5410200" y="3696253"/>
            <a:ext cx="1716560" cy="400110"/>
          </a:xfrm>
          <a:prstGeom prst="rect">
            <a:avLst/>
          </a:prstGeom>
        </p:spPr>
        <p:txBody>
          <a:bodyPr wrap="none">
            <a:spAutoFit/>
          </a:bodyPr>
          <a:lstStyle/>
          <a:p>
            <a:r>
              <a:rPr lang="en-US" sz="2000" dirty="0">
                <a:solidFill>
                  <a:srgbClr val="000000"/>
                </a:solidFill>
                <a:latin typeface="Cambria Math" panose="02040503050406030204" pitchFamily="18" charset="0"/>
                <a:ea typeface="Cambria Math" panose="02040503050406030204" pitchFamily="18" charset="0"/>
              </a:rPr>
              <a:t>△-grounded Y</a:t>
            </a:r>
            <a:endParaRPr lang="en-US" dirty="0"/>
          </a:p>
        </p:txBody>
      </p:sp>
      <p:pic>
        <p:nvPicPr>
          <p:cNvPr id="16" name="Picture 15"/>
          <p:cNvPicPr>
            <a:picLocks noChangeAspect="1"/>
          </p:cNvPicPr>
          <p:nvPr/>
        </p:nvPicPr>
        <p:blipFill>
          <a:blip r:embed="rId4"/>
          <a:stretch>
            <a:fillRect/>
          </a:stretch>
        </p:blipFill>
        <p:spPr>
          <a:xfrm>
            <a:off x="6223945" y="4133413"/>
            <a:ext cx="2530817" cy="1933526"/>
          </a:xfrm>
          <a:prstGeom prst="rect">
            <a:avLst/>
          </a:prstGeom>
        </p:spPr>
      </p:pic>
      <p:pic>
        <p:nvPicPr>
          <p:cNvPr id="14" name="Picture 13"/>
          <p:cNvPicPr>
            <a:picLocks noChangeAspect="1"/>
          </p:cNvPicPr>
          <p:nvPr/>
        </p:nvPicPr>
        <p:blipFill>
          <a:blip r:embed="rId5"/>
          <a:stretch>
            <a:fillRect/>
          </a:stretch>
        </p:blipFill>
        <p:spPr>
          <a:xfrm>
            <a:off x="4270406" y="2006360"/>
            <a:ext cx="4108388" cy="1798200"/>
          </a:xfrm>
          <a:prstGeom prst="rect">
            <a:avLst/>
          </a:prstGeom>
        </p:spPr>
      </p:pic>
      <p:sp>
        <p:nvSpPr>
          <p:cNvPr id="19"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Overall Concept</a:t>
            </a:r>
          </a:p>
        </p:txBody>
      </p:sp>
    </p:spTree>
    <p:extLst>
      <p:ext uri="{BB962C8B-B14F-4D97-AF65-F5344CB8AC3E}">
        <p14:creationId xmlns:p14="http://schemas.microsoft.com/office/powerpoint/2010/main" val="390915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5</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Box 7"/>
          <p:cNvSpPr txBox="1"/>
          <p:nvPr/>
        </p:nvSpPr>
        <p:spPr>
          <a:xfrm>
            <a:off x="488092" y="796678"/>
            <a:ext cx="4648200"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What can </a:t>
            </a:r>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do?</a:t>
            </a:r>
            <a:endParaRPr lang="en-US" dirty="0"/>
          </a:p>
          <a:p>
            <a:endParaRPr lang="en-US" sz="1050" baseline="30000" dirty="0"/>
          </a:p>
        </p:txBody>
      </p:sp>
      <p:sp>
        <p:nvSpPr>
          <p:cNvPr id="11" name="TextBox 10"/>
          <p:cNvSpPr txBox="1"/>
          <p:nvPr/>
        </p:nvSpPr>
        <p:spPr>
          <a:xfrm>
            <a:off x="609600" y="1286500"/>
            <a:ext cx="8229600" cy="2369880"/>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sym typeface="Wingdings" panose="05000000000000000000" pitchFamily="2" charset="2"/>
              </a:rPr>
              <a:t>Power flow analysis</a:t>
            </a:r>
          </a:p>
          <a:p>
            <a:pPr marL="347472" algn="just"/>
            <a:r>
              <a:rPr lang="en-US" sz="1600" dirty="0">
                <a:latin typeface="Times New Roman" panose="02020603050405020304" pitchFamily="18" charset="0"/>
                <a:cs typeface="Times New Roman" panose="02020603050405020304" pitchFamily="18" charset="0"/>
                <a:sym typeface="Wingdings" panose="05000000000000000000" pitchFamily="2" charset="2"/>
              </a:rPr>
              <a:t>When a power flow is completed, the losses, nodal voltages, currents and power flows are available for the total system, each component, and certain defined areas.</a:t>
            </a:r>
          </a:p>
          <a:p>
            <a:pPr marL="742950" lvl="1" indent="-285750" algn="just">
              <a:buFont typeface="Wingdings" panose="05000000000000000000" pitchFamily="2" charset="2"/>
              <a:buChar char="Ø"/>
            </a:pPr>
            <a:r>
              <a:rPr lang="en-US" sz="1600" dirty="0" err="1"/>
              <a:t>OpenDSS</a:t>
            </a:r>
            <a:r>
              <a:rPr lang="en-US" sz="1600" dirty="0"/>
              <a:t> can handle both </a:t>
            </a:r>
            <a:r>
              <a:rPr lang="en-US" sz="1600" b="1" i="1" dirty="0"/>
              <a:t>radial</a:t>
            </a:r>
            <a:r>
              <a:rPr lang="en-US" sz="1600" dirty="0"/>
              <a:t> distribution (MV) circuits and </a:t>
            </a:r>
            <a:r>
              <a:rPr lang="en-US" sz="1600" b="1" i="1" dirty="0"/>
              <a:t>network</a:t>
            </a:r>
            <a:r>
              <a:rPr lang="en-US" sz="1600" dirty="0"/>
              <a:t> (meshed) systems.</a:t>
            </a:r>
          </a:p>
          <a:p>
            <a:pPr marL="742950" lvl="1" indent="-285750" algn="just">
              <a:buFont typeface="Wingdings" panose="05000000000000000000" pitchFamily="2" charset="2"/>
              <a:buChar char="Ø"/>
            </a:pPr>
            <a:r>
              <a:rPr lang="en-US" sz="1600" dirty="0"/>
              <a:t>It can also be used to solve </a:t>
            </a:r>
            <a:r>
              <a:rPr lang="en-US" sz="1600" b="1" i="1" dirty="0"/>
              <a:t>small</a:t>
            </a:r>
            <a:r>
              <a:rPr lang="en-US" sz="1600" dirty="0"/>
              <a:t>‐ to </a:t>
            </a:r>
            <a:r>
              <a:rPr lang="en-US" sz="1600" b="1" i="1" dirty="0"/>
              <a:t>medium‐sized</a:t>
            </a:r>
            <a:r>
              <a:rPr lang="en-US" sz="1600" dirty="0"/>
              <a:t> networks with a transmission‐style power flow.</a:t>
            </a:r>
          </a:p>
          <a:p>
            <a:pPr marL="742950" lvl="1" indent="-285750" algn="just">
              <a:buFont typeface="Wingdings" panose="05000000000000000000" pitchFamily="2" charset="2"/>
              <a:buChar char="Ø"/>
            </a:pPr>
            <a:r>
              <a:rPr lang="en-US" sz="1600" dirty="0"/>
              <a:t>The power flow executes in numerous solution </a:t>
            </a:r>
            <a:r>
              <a:rPr lang="en-US" sz="1600" b="1" i="1" dirty="0"/>
              <a:t>modes</a:t>
            </a:r>
            <a:r>
              <a:rPr lang="en-US" sz="1600" dirty="0"/>
              <a:t> including the standard single Snapshot mode, and Daily mode, etc. </a:t>
            </a:r>
          </a:p>
        </p:txBody>
      </p:sp>
      <p:pic>
        <p:nvPicPr>
          <p:cNvPr id="9" name="Picture 8"/>
          <p:cNvPicPr>
            <a:picLocks noChangeAspect="1"/>
          </p:cNvPicPr>
          <p:nvPr/>
        </p:nvPicPr>
        <p:blipFill>
          <a:blip r:embed="rId3"/>
          <a:stretch>
            <a:fillRect/>
          </a:stretch>
        </p:blipFill>
        <p:spPr>
          <a:xfrm>
            <a:off x="488092" y="3683152"/>
            <a:ext cx="2752494" cy="2307789"/>
          </a:xfrm>
          <a:prstGeom prst="rect">
            <a:avLst/>
          </a:prstGeom>
        </p:spPr>
      </p:pic>
      <p:pic>
        <p:nvPicPr>
          <p:cNvPr id="12" name="Picture 11"/>
          <p:cNvPicPr>
            <a:picLocks noChangeAspect="1"/>
          </p:cNvPicPr>
          <p:nvPr/>
        </p:nvPicPr>
        <p:blipFill>
          <a:blip r:embed="rId4"/>
          <a:stretch>
            <a:fillRect/>
          </a:stretch>
        </p:blipFill>
        <p:spPr>
          <a:xfrm>
            <a:off x="3371532" y="3739249"/>
            <a:ext cx="2705736" cy="2251692"/>
          </a:xfrm>
          <a:prstGeom prst="rect">
            <a:avLst/>
          </a:prstGeom>
        </p:spPr>
      </p:pic>
      <p:pic>
        <p:nvPicPr>
          <p:cNvPr id="13" name="Picture 12"/>
          <p:cNvPicPr>
            <a:picLocks noChangeAspect="1"/>
          </p:cNvPicPr>
          <p:nvPr/>
        </p:nvPicPr>
        <p:blipFill>
          <a:blip r:embed="rId5"/>
          <a:stretch>
            <a:fillRect/>
          </a:stretch>
        </p:blipFill>
        <p:spPr>
          <a:xfrm>
            <a:off x="6184557" y="3754995"/>
            <a:ext cx="2578443" cy="2226421"/>
          </a:xfrm>
          <a:prstGeom prst="rect">
            <a:avLst/>
          </a:prstGeom>
        </p:spPr>
      </p:pic>
      <p:sp>
        <p:nvSpPr>
          <p:cNvPr id="10" name="Rectangle 9">
            <a:extLst>
              <a:ext uri="{FF2B5EF4-FFF2-40B4-BE49-F238E27FC236}">
                <a16:creationId xmlns:a16="http://schemas.microsoft.com/office/drawing/2014/main" id="{0A6BBE36-CCDF-416F-A1D6-62B65A3051A8}"/>
              </a:ext>
            </a:extLst>
          </p:cNvPr>
          <p:cNvSpPr/>
          <p:nvPr/>
        </p:nvSpPr>
        <p:spPr>
          <a:xfrm>
            <a:off x="6324600" y="3436931"/>
            <a:ext cx="1600200" cy="215444"/>
          </a:xfrm>
          <a:prstGeom prst="rect">
            <a:avLst/>
          </a:prstGeom>
        </p:spPr>
        <p:txBody>
          <a:bodyPr wrap="square">
            <a:spAutoFit/>
          </a:bodyPr>
          <a:lstStyle/>
          <a:p>
            <a:r>
              <a:rPr lang="en-US" sz="800" dirty="0"/>
              <a:t>Black -- phase 1</a:t>
            </a:r>
          </a:p>
        </p:txBody>
      </p:sp>
      <p:sp>
        <p:nvSpPr>
          <p:cNvPr id="14" name="Rectangle 13">
            <a:extLst>
              <a:ext uri="{FF2B5EF4-FFF2-40B4-BE49-F238E27FC236}">
                <a16:creationId xmlns:a16="http://schemas.microsoft.com/office/drawing/2014/main" id="{50473235-1DEB-41BB-88DC-FDA233CDABE2}"/>
              </a:ext>
            </a:extLst>
          </p:cNvPr>
          <p:cNvSpPr/>
          <p:nvPr/>
        </p:nvSpPr>
        <p:spPr>
          <a:xfrm>
            <a:off x="7118779" y="3436931"/>
            <a:ext cx="803425" cy="215444"/>
          </a:xfrm>
          <a:prstGeom prst="rect">
            <a:avLst/>
          </a:prstGeom>
        </p:spPr>
        <p:txBody>
          <a:bodyPr wrap="none">
            <a:spAutoFit/>
          </a:bodyPr>
          <a:lstStyle/>
          <a:p>
            <a:r>
              <a:rPr lang="en-US" sz="800" dirty="0">
                <a:solidFill>
                  <a:srgbClr val="FF0000"/>
                </a:solidFill>
              </a:rPr>
              <a:t>Red  -- phase 2</a:t>
            </a:r>
          </a:p>
        </p:txBody>
      </p:sp>
      <p:sp>
        <p:nvSpPr>
          <p:cNvPr id="15" name="Rectangle 14">
            <a:extLst>
              <a:ext uri="{FF2B5EF4-FFF2-40B4-BE49-F238E27FC236}">
                <a16:creationId xmlns:a16="http://schemas.microsoft.com/office/drawing/2014/main" id="{367B5C84-0606-43E5-877C-539347CB0C23}"/>
              </a:ext>
            </a:extLst>
          </p:cNvPr>
          <p:cNvSpPr/>
          <p:nvPr/>
        </p:nvSpPr>
        <p:spPr>
          <a:xfrm>
            <a:off x="7884104" y="3435356"/>
            <a:ext cx="832279" cy="215444"/>
          </a:xfrm>
          <a:prstGeom prst="rect">
            <a:avLst/>
          </a:prstGeom>
        </p:spPr>
        <p:txBody>
          <a:bodyPr wrap="none">
            <a:spAutoFit/>
          </a:bodyPr>
          <a:lstStyle/>
          <a:p>
            <a:r>
              <a:rPr lang="en-US" sz="800" dirty="0">
                <a:solidFill>
                  <a:srgbClr val="0070C0"/>
                </a:solidFill>
              </a:rPr>
              <a:t>Blue  -- phase 3</a:t>
            </a:r>
          </a:p>
        </p:txBody>
      </p:sp>
      <p:sp>
        <p:nvSpPr>
          <p:cNvPr id="16" name="Rectangle 15">
            <a:extLst>
              <a:ext uri="{FF2B5EF4-FFF2-40B4-BE49-F238E27FC236}">
                <a16:creationId xmlns:a16="http://schemas.microsoft.com/office/drawing/2014/main" id="{AB37BB2C-71C2-4CFA-AC5C-73823CF9AE02}"/>
              </a:ext>
            </a:extLst>
          </p:cNvPr>
          <p:cNvSpPr/>
          <p:nvPr/>
        </p:nvSpPr>
        <p:spPr>
          <a:xfrm>
            <a:off x="6684094" y="3599383"/>
            <a:ext cx="990600" cy="215444"/>
          </a:xfrm>
          <a:prstGeom prst="rect">
            <a:avLst/>
          </a:prstGeom>
        </p:spPr>
        <p:txBody>
          <a:bodyPr wrap="square">
            <a:spAutoFit/>
          </a:bodyPr>
          <a:lstStyle/>
          <a:p>
            <a:r>
              <a:rPr lang="en-US" sz="800" dirty="0"/>
              <a:t>Solid – Primary    </a:t>
            </a:r>
          </a:p>
        </p:txBody>
      </p:sp>
      <p:sp>
        <p:nvSpPr>
          <p:cNvPr id="17" name="Rectangle 16">
            <a:extLst>
              <a:ext uri="{FF2B5EF4-FFF2-40B4-BE49-F238E27FC236}">
                <a16:creationId xmlns:a16="http://schemas.microsoft.com/office/drawing/2014/main" id="{7DAFE0FE-914A-4439-8544-49D504477DE7}"/>
              </a:ext>
            </a:extLst>
          </p:cNvPr>
          <p:cNvSpPr/>
          <p:nvPr/>
        </p:nvSpPr>
        <p:spPr>
          <a:xfrm>
            <a:off x="7412091" y="3606948"/>
            <a:ext cx="990600" cy="215444"/>
          </a:xfrm>
          <a:prstGeom prst="rect">
            <a:avLst/>
          </a:prstGeom>
        </p:spPr>
        <p:txBody>
          <a:bodyPr wrap="square">
            <a:spAutoFit/>
          </a:bodyPr>
          <a:lstStyle/>
          <a:p>
            <a:r>
              <a:rPr lang="en-US" sz="800" dirty="0"/>
              <a:t>Dotted – Secondary    </a:t>
            </a:r>
          </a:p>
        </p:txBody>
      </p:sp>
    </p:spTree>
    <p:extLst>
      <p:ext uri="{BB962C8B-B14F-4D97-AF65-F5344CB8AC3E}">
        <p14:creationId xmlns:p14="http://schemas.microsoft.com/office/powerpoint/2010/main" val="4111177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2860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Terminal Definition</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74472" y="1313511"/>
            <a:ext cx="7326527" cy="1323439"/>
          </a:xfrm>
          <a:prstGeom prst="rect">
            <a:avLst/>
          </a:prstGeom>
          <a:noFill/>
        </p:spPr>
        <p:txBody>
          <a:bodyPr wrap="square" rtlCol="0">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If the terminal is connected to an n‐phase device, the first n conductors are orderly assumed to correspond to the phases. The remaining conductors are frequently neutrals or other non‐power conductors.</a:t>
            </a:r>
          </a:p>
        </p:txBody>
      </p:sp>
      <p:pic>
        <p:nvPicPr>
          <p:cNvPr id="16" name="Picture 15"/>
          <p:cNvPicPr>
            <a:picLocks noChangeAspect="1"/>
          </p:cNvPicPr>
          <p:nvPr/>
        </p:nvPicPr>
        <p:blipFill>
          <a:blip r:embed="rId3"/>
          <a:stretch>
            <a:fillRect/>
          </a:stretch>
        </p:blipFill>
        <p:spPr>
          <a:xfrm>
            <a:off x="3640841" y="2527606"/>
            <a:ext cx="3102512" cy="2370298"/>
          </a:xfrm>
          <a:prstGeom prst="rect">
            <a:avLst/>
          </a:prstGeom>
        </p:spPr>
      </p:pic>
      <p:sp>
        <p:nvSpPr>
          <p:cNvPr id="7" name="Left Brace 6"/>
          <p:cNvSpPr/>
          <p:nvPr/>
        </p:nvSpPr>
        <p:spPr bwMode="auto">
          <a:xfrm>
            <a:off x="2917288" y="2939058"/>
            <a:ext cx="332154" cy="1173617"/>
          </a:xfrm>
          <a:prstGeom prst="leftBrac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n-ea"/>
              <a:cs typeface="+mn-cs"/>
            </a:endParaRPr>
          </a:p>
        </p:txBody>
      </p:sp>
      <p:sp>
        <p:nvSpPr>
          <p:cNvPr id="9" name="Rectangle 8"/>
          <p:cNvSpPr/>
          <p:nvPr/>
        </p:nvSpPr>
        <p:spPr>
          <a:xfrm>
            <a:off x="1905000" y="3325811"/>
            <a:ext cx="867545"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phases</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5" name="Rectangle 14"/>
          <p:cNvSpPr/>
          <p:nvPr/>
        </p:nvSpPr>
        <p:spPr>
          <a:xfrm>
            <a:off x="1914433" y="4184895"/>
            <a:ext cx="894797"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charset="0"/>
                <a:ea typeface="+mn-ea"/>
                <a:cs typeface="+mn-cs"/>
              </a:rPr>
              <a:t>neutral</a:t>
            </a:r>
            <a:endParaRPr kumimoji="0" lang="en-US" sz="2400" b="0" i="0" u="none" strike="noStrike" kern="1200" cap="none" spc="0" normalizeH="0" baseline="0" noProof="0" dirty="0">
              <a:ln>
                <a:noFill/>
              </a:ln>
              <a:solidFill>
                <a:srgbClr val="000000"/>
              </a:solidFill>
              <a:effectLst/>
              <a:uLnTx/>
              <a:uFillTx/>
              <a:latin typeface="Times" charset="0"/>
              <a:ea typeface="+mn-ea"/>
              <a:cs typeface="+mn-cs"/>
            </a:endParaRPr>
          </a:p>
        </p:txBody>
      </p:sp>
      <p:cxnSp>
        <p:nvCxnSpPr>
          <p:cNvPr id="13" name="Straight Arrow Connector 12"/>
          <p:cNvCxnSpPr/>
          <p:nvPr/>
        </p:nvCxnSpPr>
        <p:spPr bwMode="auto">
          <a:xfrm>
            <a:off x="2895829" y="4401426"/>
            <a:ext cx="601943" cy="0"/>
          </a:xfrm>
          <a:prstGeom prst="straightConnector1">
            <a:avLst/>
          </a:prstGeom>
          <a:solidFill>
            <a:schemeClr val="accent1"/>
          </a:solidFill>
          <a:ln w="12700" cap="flat" cmpd="sng" algn="ctr">
            <a:solidFill>
              <a:schemeClr val="tx1"/>
            </a:solidFill>
            <a:prstDash val="solid"/>
            <a:round/>
            <a:headEnd type="none" w="med" len="med"/>
            <a:tailEnd type="triangle" w="lg" len="lg"/>
          </a:ln>
          <a:effectLst/>
        </p:spPr>
      </p:cxnSp>
      <p:sp>
        <p:nvSpPr>
          <p:cNvPr id="3" name="Rectangle 2"/>
          <p:cNvSpPr/>
          <p:nvPr/>
        </p:nvSpPr>
        <p:spPr>
          <a:xfrm>
            <a:off x="304800" y="5339316"/>
            <a:ext cx="8848513" cy="400110"/>
          </a:xfrm>
          <a:prstGeom prst="rect">
            <a:avLst/>
          </a:prstGeom>
        </p:spPr>
        <p:txBody>
          <a:bodyPr wrap="none">
            <a:spAutoFit/>
          </a:bodyPr>
          <a:lstStyle/>
          <a:p>
            <a:r>
              <a:rPr lang="en-US" sz="2000" dirty="0">
                <a:solidFill>
                  <a:srgbClr val="FF0000"/>
                </a:solidFill>
              </a:rPr>
              <a:t>Note that Phase 1, 2, 3 do not necessarily correspond to Phase A, B, C, respectively. </a:t>
            </a:r>
            <a:endParaRPr lang="en-US" dirty="0">
              <a:solidFill>
                <a:srgbClr val="FF0000"/>
              </a:solidFill>
            </a:endParaRPr>
          </a:p>
        </p:txBody>
      </p:sp>
      <p:sp>
        <p:nvSpPr>
          <p:cNvPr id="14"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Overall Concept</a:t>
            </a:r>
          </a:p>
        </p:txBody>
      </p:sp>
    </p:spTree>
    <p:extLst>
      <p:ext uri="{BB962C8B-B14F-4D97-AF65-F5344CB8AC3E}">
        <p14:creationId xmlns:p14="http://schemas.microsoft.com/office/powerpoint/2010/main" val="3487676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3223959" cy="461665"/>
          </a:xfrm>
          <a:prstGeom prst="rect">
            <a:avLst/>
          </a:prstGeom>
        </p:spPr>
        <p:txBody>
          <a:bodyPr wrap="none">
            <a:spAutoFit/>
          </a:bodyPr>
          <a:lstStyle/>
          <a:p>
            <a:pPr lvl="0"/>
            <a:r>
              <a:rPr lang="en-US" dirty="0">
                <a:solidFill>
                  <a:srgbClr val="000000"/>
                </a:solidFill>
              </a:rPr>
              <a:t>Power delivery elements</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74472" y="1313511"/>
            <a:ext cx="8012328" cy="1631216"/>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dirty="0">
                <a:solidFill>
                  <a:srgbClr val="000000"/>
                </a:solidFill>
              </a:rPr>
              <a:t>Power delivery elements usually consist of </a:t>
            </a:r>
            <a:r>
              <a:rPr lang="en-US" sz="2000" b="1" i="1" dirty="0">
                <a:solidFill>
                  <a:srgbClr val="000000"/>
                </a:solidFill>
              </a:rPr>
              <a:t>two or more </a:t>
            </a:r>
            <a:r>
              <a:rPr lang="en-US" sz="2000" dirty="0">
                <a:solidFill>
                  <a:srgbClr val="000000"/>
                </a:solidFill>
              </a:rPr>
              <a:t>multiphase terminals. </a:t>
            </a:r>
          </a:p>
          <a:p>
            <a:pPr marL="342900" lvl="0" indent="-342900" algn="just">
              <a:buFont typeface="Arial" panose="020B0604020202020204" pitchFamily="34" charset="0"/>
              <a:buChar char="•"/>
            </a:pPr>
            <a:r>
              <a:rPr lang="en-US" sz="2000" dirty="0">
                <a:solidFill>
                  <a:srgbClr val="000000"/>
                </a:solidFill>
              </a:rPr>
              <a:t>Their basic function is to </a:t>
            </a:r>
            <a:r>
              <a:rPr lang="en-US" sz="2000" b="1" i="1" dirty="0">
                <a:solidFill>
                  <a:srgbClr val="000000"/>
                </a:solidFill>
              </a:rPr>
              <a:t>transport</a:t>
            </a:r>
            <a:r>
              <a:rPr lang="en-US" sz="2000" dirty="0">
                <a:solidFill>
                  <a:srgbClr val="000000"/>
                </a:solidFill>
              </a:rPr>
              <a:t> energy from one point to another. </a:t>
            </a:r>
          </a:p>
          <a:p>
            <a:pPr marL="342900" lvl="0" indent="-342900" algn="just">
              <a:buFont typeface="Arial" panose="020B0604020202020204" pitchFamily="34" charset="0"/>
              <a:buChar char="•"/>
            </a:pPr>
            <a:r>
              <a:rPr lang="en-US" sz="2000" dirty="0">
                <a:solidFill>
                  <a:srgbClr val="000000"/>
                </a:solidFill>
              </a:rPr>
              <a:t>In the power systems, the most common power delivery elements are </a:t>
            </a:r>
            <a:r>
              <a:rPr lang="en-US" sz="2000" b="1" i="1" dirty="0">
                <a:solidFill>
                  <a:srgbClr val="000000"/>
                </a:solidFill>
              </a:rPr>
              <a:t>lines</a:t>
            </a:r>
            <a:r>
              <a:rPr lang="en-US" sz="2000" dirty="0">
                <a:solidFill>
                  <a:srgbClr val="000000"/>
                </a:solidFill>
              </a:rPr>
              <a:t> and </a:t>
            </a:r>
            <a:r>
              <a:rPr lang="en-US" sz="2000" b="1" i="1" dirty="0">
                <a:solidFill>
                  <a:srgbClr val="000000"/>
                </a:solidFill>
              </a:rPr>
              <a:t>transformers</a:t>
            </a:r>
            <a:r>
              <a:rPr lang="en-US" sz="2000" dirty="0">
                <a:solidFill>
                  <a:srgbClr val="000000"/>
                </a:solidFill>
              </a:rPr>
              <a:t>. </a:t>
            </a: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Overall Concept</a:t>
            </a:r>
          </a:p>
        </p:txBody>
      </p:sp>
      <p:pic>
        <p:nvPicPr>
          <p:cNvPr id="20" name="Picture 19"/>
          <p:cNvPicPr>
            <a:picLocks noChangeAspect="1"/>
          </p:cNvPicPr>
          <p:nvPr/>
        </p:nvPicPr>
        <p:blipFill>
          <a:blip r:embed="rId3"/>
          <a:stretch>
            <a:fillRect/>
          </a:stretch>
        </p:blipFill>
        <p:spPr>
          <a:xfrm>
            <a:off x="2057400" y="3222153"/>
            <a:ext cx="4983526" cy="2590800"/>
          </a:xfrm>
          <a:prstGeom prst="rect">
            <a:avLst/>
          </a:prstGeom>
        </p:spPr>
      </p:pic>
    </p:spTree>
    <p:extLst>
      <p:ext uri="{BB962C8B-B14F-4D97-AF65-F5344CB8AC3E}">
        <p14:creationId xmlns:p14="http://schemas.microsoft.com/office/powerpoint/2010/main" val="2452731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3567002" cy="461665"/>
          </a:xfrm>
          <a:prstGeom prst="rect">
            <a:avLst/>
          </a:prstGeom>
        </p:spPr>
        <p:txBody>
          <a:bodyPr wrap="none">
            <a:spAutoFit/>
          </a:bodyPr>
          <a:lstStyle/>
          <a:p>
            <a:pPr lvl="0"/>
            <a:r>
              <a:rPr lang="en-US" dirty="0">
                <a:solidFill>
                  <a:srgbClr val="000000"/>
                </a:solidFill>
              </a:rPr>
              <a:t>Power conversion elements</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09600" y="1676400"/>
            <a:ext cx="4659528" cy="3785652"/>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dirty="0">
                <a:solidFill>
                  <a:srgbClr val="000000"/>
                </a:solidFill>
              </a:rPr>
              <a:t>Power conversion elements </a:t>
            </a:r>
            <a:r>
              <a:rPr lang="en-US" sz="2000" b="1" i="1" dirty="0">
                <a:solidFill>
                  <a:srgbClr val="000000"/>
                </a:solidFill>
              </a:rPr>
              <a:t>convert</a:t>
            </a:r>
            <a:r>
              <a:rPr lang="en-US" sz="2000" dirty="0">
                <a:solidFill>
                  <a:srgbClr val="000000"/>
                </a:solidFill>
              </a:rPr>
              <a:t> power from electrical form to some other forms, or vice-versa. </a:t>
            </a:r>
          </a:p>
          <a:p>
            <a:pPr marL="342900" lvl="0" indent="-342900" algn="just">
              <a:buFont typeface="Arial" panose="020B0604020202020204" pitchFamily="34" charset="0"/>
              <a:buChar char="•"/>
            </a:pPr>
            <a:endParaRPr lang="en-US" sz="2000" dirty="0">
              <a:solidFill>
                <a:srgbClr val="000000"/>
              </a:solidFill>
            </a:endParaRPr>
          </a:p>
          <a:p>
            <a:pPr marL="342900" lvl="0" indent="-342900" algn="just">
              <a:buFont typeface="Arial" panose="020B0604020202020204" pitchFamily="34" charset="0"/>
              <a:buChar char="•"/>
            </a:pPr>
            <a:r>
              <a:rPr lang="en-US" sz="2000" dirty="0">
                <a:solidFill>
                  <a:srgbClr val="000000"/>
                </a:solidFill>
              </a:rPr>
              <a:t>Most of the power conversion elements have only </a:t>
            </a:r>
            <a:r>
              <a:rPr lang="en-US" sz="2000" b="1" i="1" dirty="0">
                <a:solidFill>
                  <a:srgbClr val="000000"/>
                </a:solidFill>
              </a:rPr>
              <a:t>one</a:t>
            </a:r>
            <a:r>
              <a:rPr lang="en-US" sz="2000" dirty="0">
                <a:solidFill>
                  <a:srgbClr val="000000"/>
                </a:solidFill>
              </a:rPr>
              <a:t> connection to the power system and, therefore, only </a:t>
            </a:r>
            <a:r>
              <a:rPr lang="en-US" sz="2000" b="1" i="1" dirty="0">
                <a:solidFill>
                  <a:srgbClr val="000000"/>
                </a:solidFill>
              </a:rPr>
              <a:t>one</a:t>
            </a:r>
            <a:r>
              <a:rPr lang="en-US" sz="2000" dirty="0">
                <a:solidFill>
                  <a:srgbClr val="000000"/>
                </a:solidFill>
              </a:rPr>
              <a:t> multiphase terminal.</a:t>
            </a:r>
          </a:p>
          <a:p>
            <a:pPr marL="342900" lvl="0" indent="-342900" algn="just">
              <a:buFont typeface="Arial" panose="020B0604020202020204" pitchFamily="34" charset="0"/>
              <a:buChar char="•"/>
            </a:pPr>
            <a:endParaRPr lang="en-US" sz="2000" dirty="0">
              <a:solidFill>
                <a:srgbClr val="000000"/>
              </a:solidFill>
            </a:endParaRPr>
          </a:p>
          <a:p>
            <a:pPr marL="342900" lvl="0" indent="-342900" algn="just">
              <a:buFont typeface="Arial" panose="020B0604020202020204" pitchFamily="34" charset="0"/>
              <a:buChar char="•"/>
            </a:pPr>
            <a:r>
              <a:rPr lang="en-US" sz="2000" dirty="0">
                <a:solidFill>
                  <a:srgbClr val="000000"/>
                </a:solidFill>
              </a:rPr>
              <a:t>In the power systems, the most common power delivery elements are load and generator.</a:t>
            </a: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Overall Concept</a:t>
            </a:r>
          </a:p>
        </p:txBody>
      </p:sp>
      <p:pic>
        <p:nvPicPr>
          <p:cNvPr id="9" name="Picture 8"/>
          <p:cNvPicPr>
            <a:picLocks noChangeAspect="1"/>
          </p:cNvPicPr>
          <p:nvPr/>
        </p:nvPicPr>
        <p:blipFill>
          <a:blip r:embed="rId3"/>
          <a:stretch>
            <a:fillRect/>
          </a:stretch>
        </p:blipFill>
        <p:spPr>
          <a:xfrm>
            <a:off x="5562600" y="1129973"/>
            <a:ext cx="3464761" cy="4211017"/>
          </a:xfrm>
          <a:prstGeom prst="rect">
            <a:avLst/>
          </a:prstGeom>
        </p:spPr>
      </p:pic>
    </p:spTree>
    <p:extLst>
      <p:ext uri="{BB962C8B-B14F-4D97-AF65-F5344CB8AC3E}">
        <p14:creationId xmlns:p14="http://schemas.microsoft.com/office/powerpoint/2010/main" val="693889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9" name="TextBox 8"/>
          <p:cNvSpPr txBox="1"/>
          <p:nvPr/>
        </p:nvSpPr>
        <p:spPr>
          <a:xfrm>
            <a:off x="494798" y="838200"/>
            <a:ext cx="7399638" cy="1492716"/>
          </a:xfrm>
          <a:prstGeom prst="rect">
            <a:avLst/>
          </a:prstGeom>
          <a:noFill/>
        </p:spPr>
        <p:txBody>
          <a:bodyPr wrap="square" rtlCol="0">
            <a:spAutoFit/>
          </a:bodyPr>
          <a:lstStyle/>
          <a:p>
            <a:pPr lvl="0"/>
            <a:r>
              <a:rPr lang="en-US" dirty="0"/>
              <a:t>DSS command contains three sections:</a:t>
            </a:r>
          </a:p>
          <a:p>
            <a:pPr marL="342900" lvl="0" indent="-342900">
              <a:buFont typeface="Arial" panose="020B0604020202020204" pitchFamily="34" charset="0"/>
              <a:buChar char="•"/>
            </a:pPr>
            <a:r>
              <a:rPr lang="en-US" sz="2000" dirty="0"/>
              <a:t>DSS command language syntax;</a:t>
            </a:r>
          </a:p>
          <a:p>
            <a:pPr marL="342900" lvl="0" indent="-342900">
              <a:buFont typeface="Arial" panose="020B0604020202020204" pitchFamily="34" charset="0"/>
              <a:buChar char="•"/>
            </a:pPr>
            <a:r>
              <a:rPr lang="en-US" sz="2000" dirty="0"/>
              <a:t>DSS command reference;</a:t>
            </a:r>
          </a:p>
          <a:p>
            <a:pPr marL="342900" lvl="0" indent="-342900">
              <a:buFont typeface="Arial" panose="020B0604020202020204" pitchFamily="34" charset="0"/>
              <a:buChar char="•"/>
            </a:pPr>
            <a:r>
              <a:rPr lang="en-US" sz="2000" dirty="0"/>
              <a:t>Option reference.</a:t>
            </a:r>
          </a:p>
          <a:p>
            <a:endParaRPr lang="en-US" sz="1050" baseline="30000" dirty="0"/>
          </a:p>
        </p:txBody>
      </p:sp>
      <p:pic>
        <p:nvPicPr>
          <p:cNvPr id="7" name="Picture 6"/>
          <p:cNvPicPr>
            <a:picLocks noChangeAspect="1"/>
          </p:cNvPicPr>
          <p:nvPr/>
        </p:nvPicPr>
        <p:blipFill>
          <a:blip r:embed="rId3"/>
          <a:stretch>
            <a:fillRect/>
          </a:stretch>
        </p:blipFill>
        <p:spPr>
          <a:xfrm>
            <a:off x="381000" y="2438400"/>
            <a:ext cx="8458200" cy="2895600"/>
          </a:xfrm>
          <a:prstGeom prst="rect">
            <a:avLst/>
          </a:prstGeom>
        </p:spPr>
      </p:pic>
      <p:sp>
        <p:nvSpPr>
          <p:cNvPr id="10" name="Rectangle 9"/>
          <p:cNvSpPr/>
          <p:nvPr/>
        </p:nvSpPr>
        <p:spPr>
          <a:xfrm>
            <a:off x="1524000" y="5486400"/>
            <a:ext cx="6704079" cy="461665"/>
          </a:xfrm>
          <a:prstGeom prst="rect">
            <a:avLst/>
          </a:prstGeom>
        </p:spPr>
        <p:txBody>
          <a:bodyPr wrap="none">
            <a:spAutoFit/>
          </a:bodyPr>
          <a:lstStyle/>
          <a:p>
            <a:r>
              <a:rPr lang="en-US" dirty="0">
                <a:solidFill>
                  <a:srgbClr val="FF0000"/>
                </a:solidFill>
              </a:rPr>
              <a:t>DSS commands specify the rules of writing .</a:t>
            </a:r>
            <a:r>
              <a:rPr lang="en-US" dirty="0" err="1">
                <a:solidFill>
                  <a:srgbClr val="FF0000"/>
                </a:solidFill>
              </a:rPr>
              <a:t>dss</a:t>
            </a:r>
            <a:r>
              <a:rPr lang="en-US" dirty="0">
                <a:solidFill>
                  <a:srgbClr val="FF0000"/>
                </a:solidFill>
              </a:rPr>
              <a:t> files</a:t>
            </a:r>
          </a:p>
        </p:txBody>
      </p:sp>
    </p:spTree>
    <p:extLst>
      <p:ext uri="{BB962C8B-B14F-4D97-AF65-F5344CB8AC3E}">
        <p14:creationId xmlns:p14="http://schemas.microsoft.com/office/powerpoint/2010/main" val="1557312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345514" cy="461665"/>
          </a:xfrm>
          <a:prstGeom prst="rect">
            <a:avLst/>
          </a:prstGeom>
        </p:spPr>
        <p:txBody>
          <a:bodyPr wrap="none">
            <a:spAutoFit/>
          </a:bodyPr>
          <a:lstStyle/>
          <a:p>
            <a:pPr lvl="0"/>
            <a:r>
              <a:rPr lang="en-US" dirty="0">
                <a:solidFill>
                  <a:srgbClr val="000000"/>
                </a:solidFill>
              </a:rPr>
              <a:t>Command syntax</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8" name="TextBox 7"/>
          <p:cNvSpPr txBox="1"/>
          <p:nvPr/>
        </p:nvSpPr>
        <p:spPr>
          <a:xfrm>
            <a:off x="602392" y="1295400"/>
            <a:ext cx="8160608" cy="2400657"/>
          </a:xfrm>
          <a:prstGeom prst="rect">
            <a:avLst/>
          </a:prstGeom>
          <a:noFill/>
        </p:spPr>
        <p:txBody>
          <a:bodyPr wrap="square" rtlCol="0">
            <a:spAutoFit/>
          </a:bodyPr>
          <a:lstStyle/>
          <a:p>
            <a:pPr marL="342900" lvl="0" indent="-342900" algn="just">
              <a:buFont typeface="Arial" panose="020B0604020202020204" pitchFamily="34" charset="0"/>
              <a:buChar char="•"/>
            </a:pPr>
            <a:r>
              <a:rPr lang="en-US" sz="2000" dirty="0">
                <a:solidFill>
                  <a:srgbClr val="000000"/>
                </a:solidFill>
              </a:rPr>
              <a:t>The command language is of the following form:</a:t>
            </a:r>
          </a:p>
          <a:p>
            <a:pPr lvl="0" algn="ctr">
              <a:spcBef>
                <a:spcPts val="600"/>
              </a:spcBef>
              <a:spcAft>
                <a:spcPts val="600"/>
              </a:spcAft>
            </a:pPr>
            <a:r>
              <a:rPr lang="en-US" sz="2000" dirty="0">
                <a:solidFill>
                  <a:srgbClr val="000000"/>
                </a:solidFill>
                <a:latin typeface="Arial" panose="020B0604020202020204" pitchFamily="34" charset="0"/>
                <a:cs typeface="Arial" panose="020B0604020202020204" pitchFamily="34" charset="0"/>
              </a:rPr>
              <a:t>Command parm1, parm2 parm3 </a:t>
            </a:r>
            <a:r>
              <a:rPr lang="en-US" sz="2000" dirty="0" err="1">
                <a:solidFill>
                  <a:srgbClr val="000000"/>
                </a:solidFill>
                <a:latin typeface="Arial" panose="020B0604020202020204" pitchFamily="34" charset="0"/>
                <a:cs typeface="Arial" panose="020B0604020202020204" pitchFamily="34" charset="0"/>
              </a:rPr>
              <a:t>parm</a:t>
            </a:r>
            <a:r>
              <a:rPr lang="en-US" sz="2000" dirty="0">
                <a:solidFill>
                  <a:srgbClr val="000000"/>
                </a:solidFill>
                <a:latin typeface="Arial" panose="020B0604020202020204" pitchFamily="34" charset="0"/>
                <a:cs typeface="Arial" panose="020B0604020202020204" pitchFamily="34" charset="0"/>
              </a:rPr>
              <a:t> 4 ….</a:t>
            </a:r>
          </a:p>
          <a:p>
            <a:pPr marL="690372" lvl="0" indent="-342900" algn="just">
              <a:buFont typeface="Wingdings" panose="05000000000000000000" pitchFamily="2" charset="2"/>
              <a:buChar char="Ø"/>
            </a:pPr>
            <a:r>
              <a:rPr lang="en-US" sz="2000" dirty="0">
                <a:solidFill>
                  <a:srgbClr val="000000"/>
                </a:solidFill>
              </a:rPr>
              <a:t>Parameters (parm1, </a:t>
            </a:r>
            <a:r>
              <a:rPr lang="en-US" sz="2000" dirty="0" err="1">
                <a:solidFill>
                  <a:srgbClr val="000000"/>
                </a:solidFill>
              </a:rPr>
              <a:t>etc</a:t>
            </a:r>
            <a:r>
              <a:rPr lang="en-US" sz="2000" dirty="0">
                <a:solidFill>
                  <a:srgbClr val="000000"/>
                </a:solidFill>
              </a:rPr>
              <a:t>) may be separated by commas (,) or white spaces (blank, tab).</a:t>
            </a:r>
          </a:p>
          <a:p>
            <a:pPr marL="690372" lvl="0" indent="-342900" algn="just">
              <a:buFont typeface="Wingdings" panose="05000000000000000000" pitchFamily="2" charset="2"/>
              <a:buChar char="Ø"/>
            </a:pPr>
            <a:r>
              <a:rPr lang="en-US" sz="2000" dirty="0">
                <a:solidFill>
                  <a:srgbClr val="000000"/>
                </a:solidFill>
              </a:rPr>
              <a:t>Parameters may be </a:t>
            </a:r>
            <a:r>
              <a:rPr lang="en-US" sz="2000" b="1" i="1" dirty="0">
                <a:solidFill>
                  <a:srgbClr val="000000"/>
                </a:solidFill>
              </a:rPr>
              <a:t>positional</a:t>
            </a:r>
            <a:r>
              <a:rPr lang="en-US" sz="2000" dirty="0">
                <a:solidFill>
                  <a:srgbClr val="000000"/>
                </a:solidFill>
              </a:rPr>
              <a:t> or </a:t>
            </a:r>
            <a:r>
              <a:rPr lang="en-US" sz="2000" b="1" i="1" dirty="0">
                <a:solidFill>
                  <a:srgbClr val="000000"/>
                </a:solidFill>
              </a:rPr>
              <a:t>named</a:t>
            </a:r>
            <a:r>
              <a:rPr lang="en-US" sz="2000" dirty="0">
                <a:solidFill>
                  <a:srgbClr val="000000"/>
                </a:solidFill>
              </a:rPr>
              <a:t> (tagged). If named, an "=" sign is expected.</a:t>
            </a:r>
          </a:p>
          <a:p>
            <a:pPr marL="347472" lvl="0" algn="just"/>
            <a:r>
              <a:rPr lang="en-US" sz="2000" dirty="0">
                <a:solidFill>
                  <a:srgbClr val="000000"/>
                </a:solidFill>
              </a:rPr>
              <a:t>Example:</a:t>
            </a: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2" name="Rectangle 1"/>
          <p:cNvSpPr/>
          <p:nvPr/>
        </p:nvSpPr>
        <p:spPr>
          <a:xfrm>
            <a:off x="533400" y="3773269"/>
            <a:ext cx="8001000" cy="646331"/>
          </a:xfrm>
          <a:prstGeom prst="rect">
            <a:avLst/>
          </a:prstGeom>
        </p:spPr>
        <p:txBody>
          <a:bodyPr wrap="square">
            <a:spAutoFit/>
          </a:bodyPr>
          <a:lstStyle/>
          <a:p>
            <a:pPr marL="914400" lvl="0"/>
            <a:r>
              <a:rPr lang="en-US" sz="1200" b="1" dirty="0">
                <a:solidFill>
                  <a:srgbClr val="000000"/>
                </a:solidFill>
                <a:latin typeface="Courier New" panose="02070309020205020404" pitchFamily="49" charset="0"/>
                <a:cs typeface="Courier New" panose="02070309020205020404" pitchFamily="49" charset="0"/>
              </a:rPr>
              <a:t>New Object="</a:t>
            </a:r>
            <a:r>
              <a:rPr lang="en-US" sz="1200" b="1" dirty="0" err="1">
                <a:solidFill>
                  <a:srgbClr val="000000"/>
                </a:solidFill>
                <a:latin typeface="Courier New" panose="02070309020205020404" pitchFamily="49" charset="0"/>
                <a:cs typeface="Courier New" panose="02070309020205020404" pitchFamily="49" charset="0"/>
              </a:rPr>
              <a:t>Line.First</a:t>
            </a:r>
            <a:r>
              <a:rPr lang="en-US" sz="1200" b="1" dirty="0">
                <a:solidFill>
                  <a:srgbClr val="000000"/>
                </a:solidFill>
                <a:latin typeface="Courier New" panose="02070309020205020404" pitchFamily="49" charset="0"/>
                <a:cs typeface="Courier New" panose="02070309020205020404" pitchFamily="49" charset="0"/>
              </a:rPr>
              <a:t> Line" Bus1=b1240 Bus2=32 </a:t>
            </a:r>
            <a:r>
              <a:rPr lang="en-US" sz="1200" b="1" dirty="0" err="1">
                <a:solidFill>
                  <a:srgbClr val="000000"/>
                </a:solidFill>
                <a:latin typeface="Courier New" panose="02070309020205020404" pitchFamily="49" charset="0"/>
                <a:cs typeface="Courier New" panose="02070309020205020404" pitchFamily="49" charset="0"/>
              </a:rPr>
              <a:t>LineCode</a:t>
            </a:r>
            <a:r>
              <a:rPr lang="en-US" sz="1200" b="1" dirty="0">
                <a:solidFill>
                  <a:srgbClr val="000000"/>
                </a:solidFill>
                <a:latin typeface="Courier New" panose="02070309020205020404" pitchFamily="49" charset="0"/>
                <a:cs typeface="Courier New" panose="02070309020205020404" pitchFamily="49" charset="0"/>
              </a:rPr>
              <a:t>=336ACSR,</a:t>
            </a:r>
          </a:p>
          <a:p>
            <a:pPr marL="914400" lvl="0"/>
            <a:r>
              <a:rPr lang="en-US" sz="1200" b="1" dirty="0">
                <a:solidFill>
                  <a:srgbClr val="000000"/>
                </a:solidFill>
                <a:latin typeface="Courier New" panose="02070309020205020404" pitchFamily="49" charset="0"/>
                <a:cs typeface="Courier New" panose="02070309020205020404" pitchFamily="49" charset="0"/>
              </a:rPr>
              <a:t>…</a:t>
            </a:r>
          </a:p>
          <a:p>
            <a:pPr marL="914400" lvl="0"/>
            <a:r>
              <a:rPr lang="en-US" sz="1200" b="1" dirty="0">
                <a:solidFill>
                  <a:srgbClr val="000000"/>
                </a:solidFill>
                <a:latin typeface="Courier New" panose="02070309020205020404" pitchFamily="49" charset="0"/>
                <a:cs typeface="Courier New" panose="02070309020205020404" pitchFamily="49" charset="0"/>
              </a:rPr>
              <a:t>New “</a:t>
            </a:r>
            <a:r>
              <a:rPr lang="en-US" sz="1200" b="1" dirty="0" err="1">
                <a:solidFill>
                  <a:srgbClr val="000000"/>
                </a:solidFill>
                <a:latin typeface="Courier New" panose="02070309020205020404" pitchFamily="49" charset="0"/>
                <a:cs typeface="Courier New" panose="02070309020205020404" pitchFamily="49" charset="0"/>
              </a:rPr>
              <a:t>Line.First</a:t>
            </a:r>
            <a:r>
              <a:rPr lang="en-US" sz="1200" b="1" dirty="0">
                <a:solidFill>
                  <a:srgbClr val="000000"/>
                </a:solidFill>
                <a:latin typeface="Courier New" panose="02070309020205020404" pitchFamily="49" charset="0"/>
                <a:cs typeface="Courier New" panose="02070309020205020404" pitchFamily="49" charset="0"/>
              </a:rPr>
              <a:t> Line”, b1240 32 336ACSR, …</a:t>
            </a:r>
          </a:p>
        </p:txBody>
      </p:sp>
      <p:sp>
        <p:nvSpPr>
          <p:cNvPr id="3" name="Rectangle 2"/>
          <p:cNvSpPr/>
          <p:nvPr/>
        </p:nvSpPr>
        <p:spPr>
          <a:xfrm>
            <a:off x="685800" y="4464784"/>
            <a:ext cx="8229600" cy="1631216"/>
          </a:xfrm>
          <a:prstGeom prst="rect">
            <a:avLst/>
          </a:prstGeom>
        </p:spPr>
        <p:txBody>
          <a:bodyPr wrap="square">
            <a:spAutoFit/>
          </a:bodyPr>
          <a:lstStyle/>
          <a:p>
            <a:pPr lvl="0" algn="just">
              <a:spcBef>
                <a:spcPts val="600"/>
              </a:spcBef>
            </a:pPr>
            <a:r>
              <a:rPr lang="en-US" sz="2000" dirty="0">
                <a:solidFill>
                  <a:srgbClr val="000000"/>
                </a:solidFill>
              </a:rPr>
              <a:t>The first example uses </a:t>
            </a:r>
            <a:r>
              <a:rPr lang="en-US" sz="2000" b="1" i="1" dirty="0">
                <a:solidFill>
                  <a:srgbClr val="000000"/>
                </a:solidFill>
              </a:rPr>
              <a:t>named</a:t>
            </a:r>
            <a:r>
              <a:rPr lang="en-US" sz="2000" dirty="0">
                <a:solidFill>
                  <a:srgbClr val="000000"/>
                </a:solidFill>
              </a:rPr>
              <a:t> parameters, which are shown in the default order. The second example simply gives the values of the parameters and the parser assumes that they are in the default </a:t>
            </a:r>
            <a:r>
              <a:rPr lang="en-US" sz="2000" b="1" i="1" dirty="0">
                <a:solidFill>
                  <a:srgbClr val="000000"/>
                </a:solidFill>
              </a:rPr>
              <a:t>order</a:t>
            </a:r>
            <a:r>
              <a:rPr lang="en-US" sz="2000" dirty="0">
                <a:solidFill>
                  <a:srgbClr val="000000"/>
                </a:solidFill>
              </a:rPr>
              <a:t>. Note that the name of the object contains a blank, which is a standard DSS delimiter character. Therefore, it is enclosed in quotes or parentheses, etc.</a:t>
            </a:r>
          </a:p>
        </p:txBody>
      </p:sp>
    </p:spTree>
    <p:extLst>
      <p:ext uri="{BB962C8B-B14F-4D97-AF65-F5344CB8AC3E}">
        <p14:creationId xmlns:p14="http://schemas.microsoft.com/office/powerpoint/2010/main" val="273051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9" name="TextBox 8"/>
          <p:cNvSpPr txBox="1"/>
          <p:nvPr/>
        </p:nvSpPr>
        <p:spPr>
          <a:xfrm>
            <a:off x="533400" y="1371600"/>
            <a:ext cx="8077200" cy="3616375"/>
          </a:xfrm>
          <a:prstGeom prst="rect">
            <a:avLst/>
          </a:prstGeom>
          <a:noFill/>
        </p:spPr>
        <p:txBody>
          <a:bodyPr wrap="square" rtlCol="0">
            <a:spAutoFit/>
          </a:bodyPr>
          <a:lstStyle/>
          <a:p>
            <a:pPr lvl="0" algn="just">
              <a:spcAft>
                <a:spcPts val="600"/>
              </a:spcAft>
            </a:pPr>
            <a:r>
              <a:rPr lang="en-US" sz="1800" dirty="0">
                <a:latin typeface="Times New Roman" panose="02020603050405020304" pitchFamily="18" charset="0"/>
                <a:cs typeface="Times New Roman" panose="02020603050405020304" pitchFamily="18" charset="0"/>
              </a:rPr>
              <a:t>Currently, there are </a:t>
            </a:r>
            <a:r>
              <a:rPr lang="en-US" sz="1800" b="1" dirty="0">
                <a:latin typeface="Times New Roman" panose="02020603050405020304" pitchFamily="18" charset="0"/>
                <a:cs typeface="Times New Roman" panose="02020603050405020304" pitchFamily="18" charset="0"/>
              </a:rPr>
              <a:t>98</a:t>
            </a:r>
            <a:r>
              <a:rPr lang="en-US" sz="1800" dirty="0">
                <a:latin typeface="Times New Roman" panose="02020603050405020304" pitchFamily="18" charset="0"/>
                <a:cs typeface="Times New Roman" panose="02020603050405020304" pitchFamily="18" charset="0"/>
              </a:rPr>
              <a:t> commands in OpenDSS. Newer builds of the DSS may have additional properties and commands. You can execute the Help command while running the DSS to view the present commands available in your version.</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 (comment) and ! (inline comment)</a:t>
            </a:r>
          </a:p>
          <a:p>
            <a:pPr lvl="0" algn="just">
              <a:spcAft>
                <a:spcPts val="600"/>
              </a:spcAft>
            </a:pPr>
            <a:r>
              <a:rPr lang="en-US" sz="1800" dirty="0">
                <a:latin typeface="Times New Roman" panose="02020603050405020304" pitchFamily="18" charset="0"/>
                <a:cs typeface="Times New Roman" panose="02020603050405020304" pitchFamily="18" charset="0"/>
              </a:rPr>
              <a:t>The appearance of “//” in the command position indicates that this statement is a comment line. It is ignored by the DSS. If you wish to place an in‐line comment at the end of a command line, use the “!” character. The parser ignores all characters following the ! character.</a:t>
            </a:r>
          </a:p>
          <a:p>
            <a:pPr marL="914400" lvl="0" algn="just">
              <a:spcAft>
                <a:spcPts val="600"/>
              </a:spcAft>
            </a:pPr>
            <a:r>
              <a:rPr lang="en-US" sz="1400" dirty="0">
                <a:latin typeface="Courier New" panose="02070309020205020404" pitchFamily="49" charset="0"/>
                <a:cs typeface="Courier New" panose="02070309020205020404" pitchFamily="49" charset="0"/>
              </a:rPr>
              <a:t>// This is a comment line</a:t>
            </a:r>
          </a:p>
          <a:p>
            <a:pPr marL="914400" lvl="0" algn="just">
              <a:spcAft>
                <a:spcPts val="600"/>
              </a:spcAft>
            </a:pPr>
            <a:r>
              <a:rPr lang="en-US" sz="1400" b="1" dirty="0">
                <a:latin typeface="Courier New" panose="02070309020205020404" pitchFamily="49" charset="0"/>
                <a:cs typeface="Courier New" panose="02070309020205020404" pitchFamily="49" charset="0"/>
              </a:rPr>
              <a:t>New line.line4 </a:t>
            </a:r>
            <a:r>
              <a:rPr lang="en-US" sz="1400" b="1" dirty="0" err="1">
                <a:latin typeface="Courier New" panose="02070309020205020404" pitchFamily="49" charset="0"/>
                <a:cs typeface="Courier New" panose="02070309020205020404" pitchFamily="49" charset="0"/>
              </a:rPr>
              <a:t>linecode</a:t>
            </a:r>
            <a:r>
              <a:rPr lang="en-US" sz="1400" b="1" dirty="0">
                <a:latin typeface="Courier New" panose="02070309020205020404" pitchFamily="49" charset="0"/>
                <a:cs typeface="Courier New" panose="02070309020205020404" pitchFamily="49" charset="0"/>
              </a:rPr>
              <a:t>=336acsr length=2.0 ! this is an in‐line comment</a:t>
            </a:r>
          </a:p>
        </p:txBody>
      </p:sp>
    </p:spTree>
    <p:extLst>
      <p:ext uri="{BB962C8B-B14F-4D97-AF65-F5344CB8AC3E}">
        <p14:creationId xmlns:p14="http://schemas.microsoft.com/office/powerpoint/2010/main" val="2285686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478149"/>
          </a:xfrm>
          <a:prstGeom prst="rect">
            <a:avLst/>
          </a:prstGeom>
          <a:noFill/>
        </p:spPr>
        <p:txBody>
          <a:bodyPr wrap="square" rtlCol="0">
            <a:spAutoFit/>
          </a:bodyPr>
          <a:lstStyle/>
          <a:p>
            <a:pPr lvl="0" algn="just">
              <a:spcAft>
                <a:spcPts val="600"/>
              </a:spcAft>
            </a:pPr>
            <a:r>
              <a:rPr lang="en-US" sz="1800" b="1" i="1" dirty="0">
                <a:solidFill>
                  <a:srgbClr val="FF0000"/>
                </a:solidFill>
              </a:rPr>
              <a:t>/* … */ Block Comments</a:t>
            </a:r>
          </a:p>
          <a:p>
            <a:pPr lvl="0" algn="just">
              <a:spcAft>
                <a:spcPts val="600"/>
              </a:spcAft>
            </a:pPr>
            <a:r>
              <a:rPr lang="en-US" sz="1800" dirty="0">
                <a:latin typeface="Times New Roman" panose="02020603050405020304" pitchFamily="18" charset="0"/>
                <a:cs typeface="Times New Roman" panose="02020603050405020304" pitchFamily="18" charset="0"/>
              </a:rPr>
              <a:t>This block comment symbol is used to comment out whole sections (whole lines of script). The block comment must begin with /* in the FIRST column of the line. The block comment terminates after the appearance of */ anywhere in a line or with the end of a script file or selection in a script window. Example:</a:t>
            </a:r>
          </a:p>
          <a:p>
            <a:pPr marL="914400" lvl="0" algn="just">
              <a:spcAft>
                <a:spcPts val="600"/>
              </a:spcAft>
            </a:pPr>
            <a:r>
              <a:rPr lang="en-US" sz="1400" dirty="0">
                <a:latin typeface="Courier New" panose="02070309020205020404" pitchFamily="49" charset="0"/>
                <a:cs typeface="Courier New" panose="02070309020205020404" pitchFamily="49" charset="0"/>
              </a:rPr>
              <a:t>Compile "C:\Users\prdu001\DSSData\CDR\Master3.DSS"</a:t>
            </a:r>
          </a:p>
          <a:p>
            <a:pPr marL="914400" lvl="0" algn="just">
              <a:spcAft>
                <a:spcPts val="600"/>
              </a:spcAft>
            </a:pPr>
            <a:r>
              <a:rPr lang="en-US" sz="1400" dirty="0">
                <a:latin typeface="Courier New" panose="02070309020205020404" pitchFamily="49" charset="0"/>
                <a:cs typeface="Courier New" panose="02070309020205020404" pitchFamily="49" charset="0"/>
              </a:rPr>
              <a:t>New Monitor.Line1-PQ Line.LINE1 1 mode=1 </a:t>
            </a:r>
            <a:r>
              <a:rPr lang="en-US" sz="1400" dirty="0" err="1">
                <a:latin typeface="Courier New" panose="02070309020205020404" pitchFamily="49" charset="0"/>
                <a:cs typeface="Courier New" panose="02070309020205020404" pitchFamily="49" charset="0"/>
              </a:rPr>
              <a:t>ppolar</a:t>
            </a:r>
            <a:r>
              <a:rPr lang="en-US" sz="1400" dirty="0">
                <a:latin typeface="Courier New" panose="02070309020205020404" pitchFamily="49" charset="0"/>
                <a:cs typeface="Courier New" panose="02070309020205020404" pitchFamily="49" charset="0"/>
              </a:rPr>
              <a:t>=no</a:t>
            </a:r>
          </a:p>
          <a:p>
            <a:pPr marL="914400" lvl="0" algn="just">
              <a:spcAft>
                <a:spcPts val="600"/>
              </a:spcAft>
            </a:pPr>
            <a:r>
              <a:rPr lang="en-US" sz="1400" dirty="0">
                <a:latin typeface="Courier New" panose="02070309020205020404" pitchFamily="49" charset="0"/>
                <a:cs typeface="Courier New" panose="02070309020205020404" pitchFamily="49" charset="0"/>
              </a:rPr>
              <a:t>New Monitor.Line1-VI Line.LINE1 1 mode=0 </a:t>
            </a:r>
            <a:r>
              <a:rPr lang="en-US" sz="1400" dirty="0" err="1">
                <a:latin typeface="Courier New" panose="02070309020205020404" pitchFamily="49" charset="0"/>
                <a:cs typeface="Courier New" panose="02070309020205020404" pitchFamily="49" charset="0"/>
              </a:rPr>
              <a:t>VIpolar</a:t>
            </a:r>
            <a:r>
              <a:rPr lang="en-US" sz="1400" dirty="0">
                <a:latin typeface="Courier New" panose="02070309020205020404" pitchFamily="49" charset="0"/>
                <a:cs typeface="Courier New" panose="02070309020205020404" pitchFamily="49" charset="0"/>
              </a:rPr>
              <a:t>=Yes</a:t>
            </a:r>
          </a:p>
          <a:p>
            <a:pPr marL="914400" lvl="0" algn="just">
              <a:spcAft>
                <a:spcPts val="600"/>
              </a:spcAft>
            </a:pPr>
            <a:r>
              <a:rPr lang="en-US" sz="1400" dirty="0">
                <a:latin typeface="Courier New" panose="02070309020205020404" pitchFamily="49" charset="0"/>
                <a:cs typeface="Courier New" panose="02070309020205020404" pitchFamily="49" charset="0"/>
              </a:rPr>
              <a:t>/* comment out the next two monitors</a:t>
            </a:r>
          </a:p>
          <a:p>
            <a:pPr marL="914400" lvl="0" algn="just">
              <a:spcAft>
                <a:spcPts val="600"/>
              </a:spcAft>
            </a:pPr>
            <a:r>
              <a:rPr lang="en-US" sz="1400" dirty="0">
                <a:latin typeface="Courier New" panose="02070309020205020404" pitchFamily="49" charset="0"/>
                <a:cs typeface="Courier New" panose="02070309020205020404" pitchFamily="49" charset="0"/>
              </a:rPr>
              <a:t>New </a:t>
            </a:r>
            <a:r>
              <a:rPr lang="en-US" sz="1400" dirty="0" err="1">
                <a:latin typeface="Courier New" panose="02070309020205020404" pitchFamily="49" charset="0"/>
                <a:cs typeface="Courier New" panose="02070309020205020404" pitchFamily="49" charset="0"/>
              </a:rPr>
              <a:t>Monitor.Source</a:t>
            </a:r>
            <a:r>
              <a:rPr lang="en-US" sz="1400" dirty="0">
                <a:latin typeface="Courier New" panose="02070309020205020404" pitchFamily="49" charset="0"/>
                <a:cs typeface="Courier New" panose="02070309020205020404" pitchFamily="49" charset="0"/>
              </a:rPr>
              <a:t>-PQ </a:t>
            </a:r>
            <a:r>
              <a:rPr lang="en-US" sz="1400" dirty="0" err="1">
                <a:latin typeface="Courier New" panose="02070309020205020404" pitchFamily="49" charset="0"/>
                <a:cs typeface="Courier New" panose="02070309020205020404" pitchFamily="49" charset="0"/>
              </a:rPr>
              <a:t>Vsource.source</a:t>
            </a:r>
            <a:r>
              <a:rPr lang="en-US" sz="1400" dirty="0">
                <a:latin typeface="Courier New" panose="02070309020205020404" pitchFamily="49" charset="0"/>
                <a:cs typeface="Courier New" panose="02070309020205020404" pitchFamily="49" charset="0"/>
              </a:rPr>
              <a:t> 1 mode=1 </a:t>
            </a:r>
            <a:r>
              <a:rPr lang="en-US" sz="1400" dirty="0" err="1">
                <a:latin typeface="Courier New" panose="02070309020205020404" pitchFamily="49" charset="0"/>
                <a:cs typeface="Courier New" panose="02070309020205020404" pitchFamily="49" charset="0"/>
              </a:rPr>
              <a:t>ppolar</a:t>
            </a:r>
            <a:r>
              <a:rPr lang="en-US" sz="1400" dirty="0">
                <a:latin typeface="Courier New" panose="02070309020205020404" pitchFamily="49" charset="0"/>
                <a:cs typeface="Courier New" panose="02070309020205020404" pitchFamily="49" charset="0"/>
              </a:rPr>
              <a:t>=no</a:t>
            </a:r>
          </a:p>
          <a:p>
            <a:pPr marL="914400" lvl="0" algn="just">
              <a:spcAft>
                <a:spcPts val="600"/>
              </a:spcAft>
            </a:pPr>
            <a:r>
              <a:rPr lang="en-US" sz="1400" dirty="0">
                <a:latin typeface="Courier New" panose="02070309020205020404" pitchFamily="49" charset="0"/>
                <a:cs typeface="Courier New" panose="02070309020205020404" pitchFamily="49" charset="0"/>
              </a:rPr>
              <a:t>New </a:t>
            </a:r>
            <a:r>
              <a:rPr lang="en-US" sz="1400" dirty="0" err="1">
                <a:latin typeface="Courier New" panose="02070309020205020404" pitchFamily="49" charset="0"/>
                <a:cs typeface="Courier New" panose="02070309020205020404" pitchFamily="49" charset="0"/>
              </a:rPr>
              <a:t>Monitor.source</a:t>
            </a:r>
            <a:r>
              <a:rPr lang="en-US" sz="1400" dirty="0">
                <a:latin typeface="Courier New" panose="02070309020205020404" pitchFamily="49" charset="0"/>
                <a:cs typeface="Courier New" panose="02070309020205020404" pitchFamily="49" charset="0"/>
              </a:rPr>
              <a:t>-VI </a:t>
            </a:r>
            <a:r>
              <a:rPr lang="en-US" sz="1400" dirty="0" err="1">
                <a:latin typeface="Courier New" panose="02070309020205020404" pitchFamily="49" charset="0"/>
                <a:cs typeface="Courier New" panose="02070309020205020404" pitchFamily="49" charset="0"/>
              </a:rPr>
              <a:t>Vsource.source</a:t>
            </a:r>
            <a:r>
              <a:rPr lang="en-US" sz="1400" dirty="0">
                <a:latin typeface="Courier New" panose="02070309020205020404" pitchFamily="49" charset="0"/>
                <a:cs typeface="Courier New" panose="02070309020205020404" pitchFamily="49" charset="0"/>
              </a:rPr>
              <a:t> 1 mode=0 </a:t>
            </a:r>
            <a:r>
              <a:rPr lang="en-US" sz="1400" dirty="0" err="1">
                <a:latin typeface="Courier New" panose="02070309020205020404" pitchFamily="49" charset="0"/>
                <a:cs typeface="Courier New" panose="02070309020205020404" pitchFamily="49" charset="0"/>
              </a:rPr>
              <a:t>VIpolar</a:t>
            </a:r>
            <a:r>
              <a:rPr lang="en-US" sz="1400" dirty="0">
                <a:latin typeface="Courier New" panose="02070309020205020404" pitchFamily="49" charset="0"/>
                <a:cs typeface="Courier New" panose="02070309020205020404" pitchFamily="49" charset="0"/>
              </a:rPr>
              <a:t>=Yes</a:t>
            </a:r>
          </a:p>
          <a:p>
            <a:pPr marL="914400" lvl="0" algn="just">
              <a:spcAft>
                <a:spcPts val="600"/>
              </a:spcAft>
            </a:pPr>
            <a:r>
              <a:rPr lang="en-US" sz="1400" dirty="0">
                <a:latin typeface="Courier New" panose="02070309020205020404" pitchFamily="49" charset="0"/>
                <a:cs typeface="Courier New" panose="02070309020205020404" pitchFamily="49" charset="0"/>
              </a:rPr>
              <a:t>****/ End of block comment</a:t>
            </a:r>
          </a:p>
          <a:p>
            <a:pPr marL="914400" lvl="0" algn="just">
              <a:spcAft>
                <a:spcPts val="600"/>
              </a:spcAft>
            </a:pPr>
            <a:r>
              <a:rPr lang="en-US" sz="1400" dirty="0">
                <a:latin typeface="Courier New" panose="02070309020205020404" pitchFamily="49" charset="0"/>
                <a:cs typeface="Courier New" panose="02070309020205020404" pitchFamily="49" charset="0"/>
              </a:rPr>
              <a:t>New Monitor.Tran2-VI </a:t>
            </a:r>
            <a:r>
              <a:rPr lang="en-US" sz="1400" dirty="0" err="1">
                <a:latin typeface="Courier New" panose="02070309020205020404" pitchFamily="49" charset="0"/>
                <a:cs typeface="Courier New" panose="02070309020205020404" pitchFamily="49" charset="0"/>
              </a:rPr>
              <a:t>Transformer.PHAB</a:t>
            </a:r>
            <a:r>
              <a:rPr lang="en-US" sz="1400" dirty="0">
                <a:latin typeface="Courier New" panose="02070309020205020404" pitchFamily="49" charset="0"/>
                <a:cs typeface="Courier New" panose="02070309020205020404" pitchFamily="49" charset="0"/>
              </a:rPr>
              <a:t> 2 mod=0 </a:t>
            </a:r>
            <a:r>
              <a:rPr lang="en-US" sz="1400" dirty="0" err="1">
                <a:latin typeface="Courier New" panose="02070309020205020404" pitchFamily="49" charset="0"/>
                <a:cs typeface="Courier New" panose="02070309020205020404" pitchFamily="49" charset="0"/>
              </a:rPr>
              <a:t>VIPolar</a:t>
            </a:r>
            <a:r>
              <a:rPr lang="en-US" sz="1400" dirty="0">
                <a:latin typeface="Courier New" panose="02070309020205020404" pitchFamily="49" charset="0"/>
                <a:cs typeface="Courier New" panose="02070309020205020404" pitchFamily="49" charset="0"/>
              </a:rPr>
              <a:t>=no</a:t>
            </a:r>
          </a:p>
          <a:p>
            <a:pPr marL="914400" lvl="0" algn="just">
              <a:spcAft>
                <a:spcPts val="600"/>
              </a:spcAft>
            </a:pPr>
            <a:r>
              <a:rPr lang="en-US" sz="1400" dirty="0">
                <a:latin typeface="Courier New" panose="02070309020205020404" pitchFamily="49" charset="0"/>
                <a:cs typeface="Courier New" panose="02070309020205020404" pitchFamily="49" charset="0"/>
              </a:rPr>
              <a:t>New Monitor.Tran3-VI </a:t>
            </a:r>
            <a:r>
              <a:rPr lang="en-US" sz="1400" dirty="0" err="1">
                <a:latin typeface="Courier New" panose="02070309020205020404" pitchFamily="49" charset="0"/>
                <a:cs typeface="Courier New" panose="02070309020205020404" pitchFamily="49" charset="0"/>
              </a:rPr>
              <a:t>Transformer.PHAB</a:t>
            </a:r>
            <a:r>
              <a:rPr lang="en-US" sz="1400" dirty="0">
                <a:latin typeface="Courier New" panose="02070309020205020404" pitchFamily="49" charset="0"/>
                <a:cs typeface="Courier New" panose="02070309020205020404" pitchFamily="49" charset="0"/>
              </a:rPr>
              <a:t> 3 mod=0 </a:t>
            </a:r>
            <a:r>
              <a:rPr lang="en-US" sz="1400" dirty="0" err="1">
                <a:latin typeface="Courier New" panose="02070309020205020404" pitchFamily="49" charset="0"/>
                <a:cs typeface="Courier New" panose="02070309020205020404" pitchFamily="49" charset="0"/>
              </a:rPr>
              <a:t>VIPolar</a:t>
            </a:r>
            <a:r>
              <a:rPr lang="en-US" sz="1400" dirty="0">
                <a:latin typeface="Courier New" panose="02070309020205020404" pitchFamily="49" charset="0"/>
                <a:cs typeface="Courier New" panose="02070309020205020404" pitchFamily="49" charset="0"/>
              </a:rPr>
              <a:t>=no</a:t>
            </a:r>
          </a:p>
          <a:p>
            <a:pPr marL="914400" lvl="0" algn="just">
              <a:spcAft>
                <a:spcPts val="600"/>
              </a:spcAft>
            </a:pPr>
            <a:r>
              <a:rPr lang="en-US" sz="1400" dirty="0">
                <a:latin typeface="Courier New" panose="02070309020205020404" pitchFamily="49" charset="0"/>
                <a:cs typeface="Courier New" panose="02070309020205020404" pitchFamily="49" charset="0"/>
              </a:rPr>
              <a:t>Solve</a:t>
            </a:r>
          </a:p>
        </p:txBody>
      </p:sp>
    </p:spTree>
    <p:extLst>
      <p:ext uri="{BB962C8B-B14F-4D97-AF65-F5344CB8AC3E}">
        <p14:creationId xmlns:p14="http://schemas.microsoft.com/office/powerpoint/2010/main" val="949776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893647"/>
          </a:xfrm>
          <a:prstGeom prst="rect">
            <a:avLst/>
          </a:prstGeom>
          <a:noFill/>
        </p:spPr>
        <p:txBody>
          <a:bodyPr wrap="square" rtlCol="0">
            <a:spAutoFit/>
          </a:bodyPr>
          <a:lstStyle/>
          <a:p>
            <a:pPr lvl="0" algn="just">
              <a:spcAft>
                <a:spcPts val="600"/>
              </a:spcAft>
            </a:pPr>
            <a:r>
              <a:rPr lang="en-US" sz="1800" b="1" i="1" dirty="0"/>
              <a:t>Customizing Solution Processes</a:t>
            </a:r>
          </a:p>
          <a:p>
            <a:pPr lvl="0" algn="just">
              <a:spcAft>
                <a:spcPts val="600"/>
              </a:spcAft>
            </a:pPr>
            <a:r>
              <a:rPr lang="en-US" sz="1800" dirty="0">
                <a:latin typeface="Times New Roman" panose="02020603050405020304" pitchFamily="18" charset="0"/>
                <a:cs typeface="Times New Roman" panose="02020603050405020304" pitchFamily="18" charset="0"/>
              </a:rPr>
              <a:t>The next seven commands, all beginning with an underscore (‘_’) character, allow you to script your own solution process by providing access to the different steps of the solution process.</a:t>
            </a:r>
          </a:p>
          <a:p>
            <a:pPr marL="914400" lvl="0" algn="just">
              <a:spcAft>
                <a:spcPts val="600"/>
              </a:spcAft>
            </a:pPr>
            <a:r>
              <a:rPr lang="en-US" sz="1400" b="1" dirty="0">
                <a:latin typeface="Courier New" panose="02070309020205020404" pitchFamily="49" charset="0"/>
                <a:cs typeface="Courier New" panose="02070309020205020404" pitchFamily="49" charset="0"/>
              </a:rPr>
              <a:t>_</a:t>
            </a:r>
            <a:r>
              <a:rPr lang="en-US" sz="1400" b="1" dirty="0" err="1">
                <a:latin typeface="Courier New" panose="02070309020205020404" pitchFamily="49" charset="0"/>
                <a:cs typeface="Courier New" panose="02070309020205020404" pitchFamily="49" charset="0"/>
              </a:rPr>
              <a:t>DoControlActions</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dirty="0">
                <a:latin typeface="Courier New" panose="02070309020205020404" pitchFamily="49" charset="0"/>
                <a:cs typeface="Courier New" panose="02070309020205020404" pitchFamily="49" charset="0"/>
              </a:rPr>
              <a:t>For step control of solution process: Pops control actions off the control queue according to the present control mode rules. Dispatches </a:t>
            </a:r>
            <a:r>
              <a:rPr lang="en-US" sz="1400" dirty="0" err="1">
                <a:latin typeface="Courier New" panose="02070309020205020404" pitchFamily="49" charset="0"/>
                <a:cs typeface="Courier New" panose="02070309020205020404" pitchFamily="49" charset="0"/>
              </a:rPr>
              <a:t>contol</a:t>
            </a:r>
            <a:r>
              <a:rPr lang="en-US" sz="1400" dirty="0">
                <a:latin typeface="Courier New" panose="02070309020205020404" pitchFamily="49" charset="0"/>
                <a:cs typeface="Courier New" panose="02070309020205020404" pitchFamily="49" charset="0"/>
              </a:rPr>
              <a:t> actions to proper control element "</a:t>
            </a:r>
            <a:r>
              <a:rPr lang="en-US" sz="1400" dirty="0" err="1">
                <a:latin typeface="Courier New" panose="02070309020205020404" pitchFamily="49" charset="0"/>
                <a:cs typeface="Courier New" panose="02070309020205020404" pitchFamily="49" charset="0"/>
              </a:rPr>
              <a:t>DoPendingAction</a:t>
            </a:r>
            <a:r>
              <a:rPr lang="en-US" sz="1400" dirty="0">
                <a:latin typeface="Courier New" panose="02070309020205020404" pitchFamily="49" charset="0"/>
                <a:cs typeface="Courier New" panose="02070309020205020404" pitchFamily="49" charset="0"/>
              </a:rPr>
              <a:t>" handlers.</a:t>
            </a:r>
          </a:p>
          <a:p>
            <a:pPr marL="914400" lvl="0" algn="just">
              <a:spcAft>
                <a:spcPts val="600"/>
              </a:spcAft>
            </a:pPr>
            <a:r>
              <a:rPr lang="en-US" sz="1400" b="1" dirty="0">
                <a:latin typeface="Courier New" panose="02070309020205020404" pitchFamily="49" charset="0"/>
                <a:cs typeface="Courier New" panose="02070309020205020404" pitchFamily="49" charset="0"/>
              </a:rPr>
              <a:t>_</a:t>
            </a:r>
            <a:r>
              <a:rPr lang="en-US" sz="1400" b="1" dirty="0" err="1">
                <a:latin typeface="Courier New" panose="02070309020205020404" pitchFamily="49" charset="0"/>
                <a:cs typeface="Courier New" panose="02070309020205020404" pitchFamily="49" charset="0"/>
              </a:rPr>
              <a:t>InitSnap</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dirty="0">
                <a:latin typeface="Courier New" panose="02070309020205020404" pitchFamily="49" charset="0"/>
                <a:cs typeface="Courier New" panose="02070309020205020404" pitchFamily="49" charset="0"/>
              </a:rPr>
              <a:t>For step control of solution process: Initialize iteration counters, etc. that normally occurs at the start of a snapshot solution process.</a:t>
            </a:r>
          </a:p>
          <a:p>
            <a:pPr marL="914400" lvl="0" algn="just">
              <a:spcAft>
                <a:spcPts val="600"/>
              </a:spcAft>
            </a:pPr>
            <a:r>
              <a:rPr lang="en-US" sz="1400" b="1" dirty="0">
                <a:latin typeface="Courier New" panose="02070309020205020404" pitchFamily="49" charset="0"/>
                <a:cs typeface="Courier New" panose="02070309020205020404" pitchFamily="49" charset="0"/>
              </a:rPr>
              <a:t>_</a:t>
            </a:r>
            <a:r>
              <a:rPr lang="en-US" sz="1400" b="1" dirty="0" err="1">
                <a:latin typeface="Courier New" panose="02070309020205020404" pitchFamily="49" charset="0"/>
                <a:cs typeface="Courier New" panose="02070309020205020404" pitchFamily="49" charset="0"/>
              </a:rPr>
              <a:t>SampleControls</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dirty="0">
                <a:latin typeface="Courier New" panose="02070309020205020404" pitchFamily="49" charset="0"/>
                <a:cs typeface="Courier New" panose="02070309020205020404" pitchFamily="49" charset="0"/>
              </a:rPr>
              <a:t>For step control of solution process: Sample the control elements, which push control action requests onto the control queue.</a:t>
            </a:r>
          </a:p>
          <a:p>
            <a:pPr marL="914400" lvl="0" algn="just">
              <a:spcAft>
                <a:spcPts val="600"/>
              </a:spcAft>
            </a:pPr>
            <a:r>
              <a:rPr lang="en-US" sz="1400" dirty="0">
                <a:latin typeface="Times New Roman" panose="02020603050405020304" pitchFamily="18" charset="0"/>
                <a:cs typeface="Times New Roman" panose="02020603050405020304" pitchFamily="18" charset="0"/>
              </a:rPr>
              <a:t>…</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84150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139595"/>
          </a:xfrm>
          <a:prstGeom prst="rect">
            <a:avLst/>
          </a:prstGeom>
          <a:noFill/>
        </p:spPr>
        <p:txBody>
          <a:bodyPr wrap="square" rtlCol="0">
            <a:spAutoFit/>
          </a:bodyPr>
          <a:lstStyle/>
          <a:p>
            <a:pPr lvl="0" algn="just">
              <a:spcAft>
                <a:spcPts val="600"/>
              </a:spcAft>
            </a:pPr>
            <a:r>
              <a:rPr lang="en-US" sz="1800" b="1" i="1" dirty="0"/>
              <a:t>Customizing Solution Processes</a:t>
            </a:r>
          </a:p>
          <a:p>
            <a:pPr lvl="0" algn="just">
              <a:spcAft>
                <a:spcPts val="600"/>
              </a:spcAft>
            </a:pPr>
            <a:r>
              <a:rPr lang="en-US" sz="1800" dirty="0">
                <a:latin typeface="Times New Roman" panose="02020603050405020304" pitchFamily="18" charset="0"/>
                <a:cs typeface="Times New Roman" panose="02020603050405020304" pitchFamily="18" charset="0"/>
              </a:rPr>
              <a:t>…</a:t>
            </a:r>
          </a:p>
          <a:p>
            <a:pPr marL="914400" lvl="0" algn="just">
              <a:spcAft>
                <a:spcPts val="600"/>
              </a:spcAft>
            </a:pPr>
            <a:r>
              <a:rPr lang="en-US" sz="1400" b="1" dirty="0">
                <a:latin typeface="Courier New" panose="02070309020205020404" pitchFamily="49" charset="0"/>
                <a:cs typeface="Courier New" panose="02070309020205020404" pitchFamily="49" charset="0"/>
              </a:rPr>
              <a:t>_</a:t>
            </a:r>
            <a:r>
              <a:rPr lang="en-US" sz="1400" b="1" dirty="0" err="1">
                <a:latin typeface="Courier New" panose="02070309020205020404" pitchFamily="49" charset="0"/>
                <a:cs typeface="Courier New" panose="02070309020205020404" pitchFamily="49" charset="0"/>
              </a:rPr>
              <a:t>ShowControlQueue</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dirty="0">
                <a:latin typeface="Courier New" panose="02070309020205020404" pitchFamily="49" charset="0"/>
                <a:cs typeface="Courier New" panose="02070309020205020404" pitchFamily="49" charset="0"/>
              </a:rPr>
              <a:t>For step control of solution process: Show the present control queue contents.</a:t>
            </a:r>
          </a:p>
          <a:p>
            <a:pPr marL="914400" lvl="0" algn="just">
              <a:spcAft>
                <a:spcPts val="600"/>
              </a:spcAft>
            </a:pPr>
            <a:r>
              <a:rPr lang="en-US" sz="1400" b="1" dirty="0">
                <a:latin typeface="Courier New" panose="02070309020205020404" pitchFamily="49" charset="0"/>
                <a:cs typeface="Courier New" panose="02070309020205020404" pitchFamily="49" charset="0"/>
              </a:rPr>
              <a:t>_</a:t>
            </a:r>
            <a:r>
              <a:rPr lang="en-US" sz="1400" b="1" dirty="0" err="1">
                <a:latin typeface="Courier New" panose="02070309020205020404" pitchFamily="49" charset="0"/>
                <a:cs typeface="Courier New" panose="02070309020205020404" pitchFamily="49" charset="0"/>
              </a:rPr>
              <a:t>SolveDirect</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dirty="0">
                <a:latin typeface="Courier New" panose="02070309020205020404" pitchFamily="49" charset="0"/>
                <a:cs typeface="Courier New" panose="02070309020205020404" pitchFamily="49" charset="0"/>
              </a:rPr>
              <a:t>For step control of solution process: Invoke direct solution function in DSS. Non‐iterative solution of Y matrix and active sources only.</a:t>
            </a:r>
          </a:p>
          <a:p>
            <a:pPr marL="914400" lvl="0" algn="just">
              <a:spcAft>
                <a:spcPts val="600"/>
              </a:spcAft>
            </a:pPr>
            <a:r>
              <a:rPr lang="en-US" sz="1400" b="1" dirty="0">
                <a:latin typeface="Courier New" panose="02070309020205020404" pitchFamily="49" charset="0"/>
                <a:cs typeface="Courier New" panose="02070309020205020404" pitchFamily="49" charset="0"/>
              </a:rPr>
              <a:t>_</a:t>
            </a:r>
            <a:r>
              <a:rPr lang="en-US" sz="1400" b="1" dirty="0" err="1">
                <a:latin typeface="Courier New" panose="02070309020205020404" pitchFamily="49" charset="0"/>
                <a:cs typeface="Courier New" panose="02070309020205020404" pitchFamily="49" charset="0"/>
              </a:rPr>
              <a:t>SolveNoControl</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dirty="0">
                <a:latin typeface="Courier New" panose="02070309020205020404" pitchFamily="49" charset="0"/>
                <a:cs typeface="Courier New" panose="02070309020205020404" pitchFamily="49" charset="0"/>
              </a:rPr>
              <a:t>For step control of solution process: Solves the circuit in present state but does not check for control actions.</a:t>
            </a:r>
          </a:p>
          <a:p>
            <a:pPr marL="914400" lvl="0" algn="just">
              <a:spcAft>
                <a:spcPts val="600"/>
              </a:spcAft>
            </a:pPr>
            <a:r>
              <a:rPr lang="en-US" sz="1400" b="1" dirty="0">
                <a:latin typeface="Courier New" panose="02070309020205020404" pitchFamily="49" charset="0"/>
                <a:cs typeface="Courier New" panose="02070309020205020404" pitchFamily="49" charset="0"/>
              </a:rPr>
              <a:t>_</a:t>
            </a:r>
            <a:r>
              <a:rPr lang="en-US" sz="1400" b="1" dirty="0" err="1">
                <a:latin typeface="Courier New" panose="02070309020205020404" pitchFamily="49" charset="0"/>
                <a:cs typeface="Courier New" panose="02070309020205020404" pitchFamily="49" charset="0"/>
              </a:rPr>
              <a:t>SolvePFlow</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dirty="0">
                <a:latin typeface="Courier New" panose="02070309020205020404" pitchFamily="49" charset="0"/>
                <a:cs typeface="Courier New" panose="02070309020205020404" pitchFamily="49" charset="0"/>
              </a:rPr>
              <a:t>For step control of solution process: Invoke iterative power flow solution function of DSS directly.</a:t>
            </a:r>
          </a:p>
        </p:txBody>
      </p:sp>
    </p:spTree>
    <p:extLst>
      <p:ext uri="{BB962C8B-B14F-4D97-AF65-F5344CB8AC3E}">
        <p14:creationId xmlns:p14="http://schemas.microsoft.com/office/powerpoint/2010/main" val="3192362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21981"/>
            <a:ext cx="8077200" cy="3554819"/>
          </a:xfrm>
          <a:prstGeom prst="rect">
            <a:avLst/>
          </a:prstGeom>
          <a:noFill/>
        </p:spPr>
        <p:txBody>
          <a:bodyPr wrap="square" rtlCol="0">
            <a:spAutoFit/>
          </a:bodyPr>
          <a:lstStyle/>
          <a:p>
            <a:pPr lvl="0" algn="just">
              <a:spcAft>
                <a:spcPts val="600"/>
              </a:spcAft>
            </a:pPr>
            <a:r>
              <a:rPr lang="en-US" sz="1800" b="1" i="1" dirty="0">
                <a:solidFill>
                  <a:srgbClr val="FF0000"/>
                </a:solidFill>
              </a:rPr>
              <a:t>AddBusMarker</a:t>
            </a:r>
          </a:p>
          <a:p>
            <a:pPr lvl="0" algn="just">
              <a:spcAft>
                <a:spcPts val="600"/>
              </a:spcAft>
            </a:pPr>
            <a:r>
              <a:rPr lang="en-US" sz="1800" dirty="0">
                <a:latin typeface="Times New Roman" panose="02020603050405020304" pitchFamily="18" charset="0"/>
                <a:cs typeface="Times New Roman" panose="02020603050405020304" pitchFamily="18" charset="0"/>
              </a:rPr>
              <a:t>Add a marker to a bus in a circuit plot. Markers must be added before issuing the Plot command. The effect is persistent until circuit is cleared or the </a:t>
            </a:r>
            <a:r>
              <a:rPr lang="en-US" sz="1800" dirty="0" err="1">
                <a:latin typeface="Times New Roman" panose="02020603050405020304" pitchFamily="18" charset="0"/>
                <a:cs typeface="Times New Roman" panose="02020603050405020304" pitchFamily="18" charset="0"/>
              </a:rPr>
              <a:t>ClearBusMarkers</a:t>
            </a:r>
            <a:r>
              <a:rPr lang="en-US" sz="1800" dirty="0">
                <a:latin typeface="Times New Roman" panose="02020603050405020304" pitchFamily="18" charset="0"/>
                <a:cs typeface="Times New Roman" panose="02020603050405020304" pitchFamily="18" charset="0"/>
              </a:rPr>
              <a:t> command is issued. Example:</a:t>
            </a:r>
          </a:p>
          <a:p>
            <a:pPr marL="914400" lvl="0" algn="just">
              <a:spcAft>
                <a:spcPts val="600"/>
              </a:spcAft>
            </a:pPr>
            <a:r>
              <a:rPr lang="en-US" sz="1600" b="1" dirty="0">
                <a:latin typeface="Courier New" panose="02070309020205020404" pitchFamily="49" charset="0"/>
                <a:cs typeface="Courier New" panose="02070309020205020404" pitchFamily="49" charset="0"/>
              </a:rPr>
              <a:t>ClearBusMarkers !...Clears any previous bus markers</a:t>
            </a:r>
          </a:p>
          <a:p>
            <a:pPr marL="914400" lvl="0" algn="just">
              <a:spcAft>
                <a:spcPts val="600"/>
              </a:spcAft>
            </a:pPr>
            <a:r>
              <a:rPr lang="en-US" sz="1600" b="1" dirty="0">
                <a:latin typeface="Courier New" panose="02070309020205020404" pitchFamily="49" charset="0"/>
                <a:cs typeface="Courier New" panose="02070309020205020404" pitchFamily="49" charset="0"/>
              </a:rPr>
              <a:t>AddBusMarker Bus=Mybusname1 code=5 color=Red size=3</a:t>
            </a:r>
          </a:p>
          <a:p>
            <a:pPr marL="914400" lvl="0" algn="just">
              <a:spcAft>
                <a:spcPts val="600"/>
              </a:spcAft>
            </a:pPr>
            <a:r>
              <a:rPr lang="en-US" sz="1600" b="1" dirty="0">
                <a:latin typeface="Courier New" panose="02070309020205020404" pitchFamily="49" charset="0"/>
                <a:cs typeface="Courier New" panose="02070309020205020404" pitchFamily="49" charset="0"/>
              </a:rPr>
              <a:t>AddBusMarker Bus=Mybusname2 code=5 color=Red size=3</a:t>
            </a:r>
          </a:p>
          <a:p>
            <a:pPr marL="914400" lvl="0" algn="just">
              <a:spcAft>
                <a:spcPts val="600"/>
              </a:spcAft>
            </a:pPr>
            <a:r>
              <a:rPr lang="en-US" sz="1600" b="1" dirty="0">
                <a:latin typeface="Courier New" panose="02070309020205020404" pitchFamily="49" charset="0"/>
                <a:cs typeface="Courier New" panose="02070309020205020404" pitchFamily="49" charset="0"/>
              </a:rPr>
              <a:t>...</a:t>
            </a:r>
          </a:p>
          <a:p>
            <a:pPr algn="just">
              <a:spcAft>
                <a:spcPts val="600"/>
              </a:spcAft>
            </a:pPr>
            <a:r>
              <a:rPr lang="en-US" sz="1800" dirty="0">
                <a:latin typeface="Times New Roman" panose="02020603050405020304" pitchFamily="18" charset="0"/>
                <a:cs typeface="Times New Roman" panose="02020603050405020304" pitchFamily="18" charset="0"/>
              </a:rPr>
              <a:t>For the color, you can use any of the standard color names or RGB numbers. </a:t>
            </a:r>
          </a:p>
          <a:p>
            <a:pPr algn="just">
              <a:spcAft>
                <a:spcPts val="600"/>
              </a:spcAft>
            </a:pPr>
            <a:r>
              <a:rPr lang="en-US" sz="1800" dirty="0">
                <a:latin typeface="Times New Roman" panose="02020603050405020304" pitchFamily="18" charset="0"/>
                <a:cs typeface="Times New Roman" panose="02020603050405020304" pitchFamily="18" charset="0"/>
              </a:rPr>
              <a:t>To clear the present definitions of bus markers, issue the ClearBusMarkers command. If you specify a </a:t>
            </a:r>
            <a:r>
              <a:rPr lang="en-US" sz="1800" dirty="0" err="1">
                <a:latin typeface="Times New Roman" panose="02020603050405020304" pitchFamily="18" charset="0"/>
                <a:cs typeface="Times New Roman" panose="02020603050405020304" pitchFamily="18" charset="0"/>
              </a:rPr>
              <a:t>busname</a:t>
            </a:r>
            <a:r>
              <a:rPr lang="en-US" sz="1800" dirty="0">
                <a:latin typeface="Times New Roman" panose="02020603050405020304" pitchFamily="18" charset="0"/>
                <a:cs typeface="Times New Roman" panose="02020603050405020304" pitchFamily="18" charset="0"/>
              </a:rPr>
              <a:t> that doesn’t exist, it is simply ignored. </a:t>
            </a:r>
          </a:p>
        </p:txBody>
      </p:sp>
    </p:spTree>
    <p:extLst>
      <p:ext uri="{BB962C8B-B14F-4D97-AF65-F5344CB8AC3E}">
        <p14:creationId xmlns:p14="http://schemas.microsoft.com/office/powerpoint/2010/main" val="300896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6</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Box 7"/>
          <p:cNvSpPr txBox="1"/>
          <p:nvPr/>
        </p:nvSpPr>
        <p:spPr>
          <a:xfrm>
            <a:off x="488092" y="796678"/>
            <a:ext cx="4648200"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What can </a:t>
            </a:r>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do?</a:t>
            </a:r>
            <a:endParaRPr lang="en-US" dirty="0"/>
          </a:p>
          <a:p>
            <a:endParaRPr lang="en-US" sz="1050" baseline="30000" dirty="0"/>
          </a:p>
        </p:txBody>
      </p:sp>
      <p:sp>
        <p:nvSpPr>
          <p:cNvPr id="11" name="TextBox 10"/>
          <p:cNvSpPr txBox="1"/>
          <p:nvPr/>
        </p:nvSpPr>
        <p:spPr>
          <a:xfrm>
            <a:off x="609600" y="1286500"/>
            <a:ext cx="8229600" cy="1877437"/>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sym typeface="Wingdings" panose="05000000000000000000" pitchFamily="2" charset="2"/>
              </a:rPr>
              <a:t>Fault study</a:t>
            </a:r>
          </a:p>
          <a:p>
            <a:pPr marL="347472" algn="just"/>
            <a:r>
              <a:rPr lang="en-US" sz="1600" dirty="0">
                <a:latin typeface="Times New Roman" panose="02020603050405020304" pitchFamily="18" charset="0"/>
                <a:cs typeface="Times New Roman" panose="02020603050405020304" pitchFamily="18" charset="0"/>
                <a:sym typeface="Wingdings" panose="05000000000000000000" pitchFamily="2" charset="2"/>
              </a:rPr>
              <a:t>Fault study can give us the </a:t>
            </a:r>
            <a:r>
              <a:rPr lang="en-US" sz="1600" b="1" i="1" dirty="0">
                <a:latin typeface="Times New Roman" panose="02020603050405020304" pitchFamily="18" charset="0"/>
                <a:cs typeface="Times New Roman" panose="02020603050405020304" pitchFamily="18" charset="0"/>
                <a:sym typeface="Wingdings" panose="05000000000000000000" pitchFamily="2" charset="2"/>
              </a:rPr>
              <a:t>short-circuit</a:t>
            </a:r>
            <a:r>
              <a:rPr lang="en-US" sz="1600" b="1" dirty="0">
                <a:latin typeface="Times New Roman" panose="02020603050405020304" pitchFamily="18" charset="0"/>
                <a:cs typeface="Times New Roman" panose="02020603050405020304" pitchFamily="18" charset="0"/>
                <a:sym typeface="Wingdings" panose="05000000000000000000" pitchFamily="2" charset="2"/>
              </a:rPr>
              <a:t> </a:t>
            </a:r>
            <a:r>
              <a:rPr lang="en-US" sz="1600" b="1" i="1" dirty="0">
                <a:latin typeface="Times New Roman" panose="02020603050405020304" pitchFamily="18" charset="0"/>
                <a:cs typeface="Times New Roman" panose="02020603050405020304" pitchFamily="18" charset="0"/>
                <a:sym typeface="Wingdings" panose="05000000000000000000" pitchFamily="2" charset="2"/>
              </a:rPr>
              <a:t>currents</a:t>
            </a:r>
            <a:r>
              <a:rPr lang="en-US" sz="1600" b="1"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a:latin typeface="Times New Roman" panose="02020603050405020304" pitchFamily="18" charset="0"/>
                <a:cs typeface="Times New Roman" panose="02020603050405020304" pitchFamily="18" charset="0"/>
                <a:sym typeface="Wingdings" panose="05000000000000000000" pitchFamily="2" charset="2"/>
              </a:rPr>
              <a:t>and </a:t>
            </a:r>
            <a:r>
              <a:rPr lang="en-US" sz="1600" b="1" i="1" dirty="0">
                <a:latin typeface="Times New Roman" panose="02020603050405020304" pitchFamily="18" charset="0"/>
                <a:cs typeface="Times New Roman" panose="02020603050405020304" pitchFamily="18" charset="0"/>
                <a:sym typeface="Wingdings" panose="05000000000000000000" pitchFamily="2" charset="2"/>
              </a:rPr>
              <a:t>voltages</a:t>
            </a:r>
            <a:r>
              <a:rPr lang="en-US" sz="1600" dirty="0">
                <a:latin typeface="Times New Roman" panose="02020603050405020304" pitchFamily="18" charset="0"/>
                <a:cs typeface="Times New Roman" panose="02020603050405020304" pitchFamily="18" charset="0"/>
                <a:sym typeface="Wingdings" panose="05000000000000000000" pitchFamily="2" charset="2"/>
              </a:rPr>
              <a:t>, which can further be used for selecting circuit breakers, setting relays or reclosers, and analyzing the stability of system operation.</a:t>
            </a:r>
          </a:p>
          <a:p>
            <a:pPr marL="800100" lvl="1" indent="-34290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sym typeface="Wingdings" panose="05000000000000000000" pitchFamily="2" charset="2"/>
              </a:rPr>
              <a:t>OpenDSS can perform fault study for all buses, reporting currents and voltages on all phases for all types of faults, including 3‐phase faults, SLG faults on each phase, LL and L‐L‐G faults.</a:t>
            </a:r>
            <a:endParaRPr lang="en-US" sz="1000" baseline="30000" dirty="0"/>
          </a:p>
        </p:txBody>
      </p:sp>
      <p:pic>
        <p:nvPicPr>
          <p:cNvPr id="3" name="Picture 2"/>
          <p:cNvPicPr>
            <a:picLocks noChangeAspect="1"/>
          </p:cNvPicPr>
          <p:nvPr/>
        </p:nvPicPr>
        <p:blipFill>
          <a:blip r:embed="rId3"/>
          <a:stretch>
            <a:fillRect/>
          </a:stretch>
        </p:blipFill>
        <p:spPr>
          <a:xfrm>
            <a:off x="833924" y="3163937"/>
            <a:ext cx="7780952" cy="2361905"/>
          </a:xfrm>
          <a:prstGeom prst="rect">
            <a:avLst/>
          </a:prstGeom>
        </p:spPr>
      </p:pic>
    </p:spTree>
    <p:extLst>
      <p:ext uri="{BB962C8B-B14F-4D97-AF65-F5344CB8AC3E}">
        <p14:creationId xmlns:p14="http://schemas.microsoft.com/office/powerpoint/2010/main" val="1293862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219200"/>
            <a:ext cx="8077200" cy="2816156"/>
          </a:xfrm>
          <a:prstGeom prst="rect">
            <a:avLst/>
          </a:prstGeom>
          <a:noFill/>
        </p:spPr>
        <p:txBody>
          <a:bodyPr wrap="square" rtlCol="0">
            <a:spAutoFit/>
          </a:bodyPr>
          <a:lstStyle/>
          <a:p>
            <a:pPr lvl="0" algn="just">
              <a:spcAft>
                <a:spcPts val="600"/>
              </a:spcAft>
            </a:pPr>
            <a:r>
              <a:rPr lang="en-US" sz="1800" b="1" i="1" dirty="0"/>
              <a:t>AllocateLoads</a:t>
            </a:r>
          </a:p>
          <a:p>
            <a:pPr lvl="0" algn="just">
              <a:spcAft>
                <a:spcPts val="600"/>
              </a:spcAft>
            </a:pPr>
            <a:r>
              <a:rPr lang="en-US" sz="1800" dirty="0">
                <a:latin typeface="Times New Roman" panose="02020603050405020304" pitchFamily="18" charset="0"/>
                <a:cs typeface="Times New Roman" panose="02020603050405020304" pitchFamily="18" charset="0"/>
              </a:rPr>
              <a:t>Estimates the allocation factors for loads that are defined using the XFKVA property. Requires that </a:t>
            </a:r>
            <a:r>
              <a:rPr lang="en-US" sz="1800" dirty="0" err="1">
                <a:latin typeface="Times New Roman" panose="02020603050405020304" pitchFamily="18" charset="0"/>
                <a:cs typeface="Times New Roman" panose="02020603050405020304" pitchFamily="18" charset="0"/>
              </a:rPr>
              <a:t>energymeter</a:t>
            </a:r>
            <a:r>
              <a:rPr lang="en-US" sz="1800" dirty="0">
                <a:latin typeface="Times New Roman" panose="02020603050405020304" pitchFamily="18" charset="0"/>
                <a:cs typeface="Times New Roman" panose="02020603050405020304" pitchFamily="18" charset="0"/>
              </a:rPr>
              <a:t> objects be defined with the PEAKCURRENT property set. Loads that are not in the zone of an </a:t>
            </a:r>
            <a:r>
              <a:rPr lang="en-US" sz="1800" dirty="0" err="1">
                <a:latin typeface="Times New Roman" panose="02020603050405020304" pitchFamily="18" charset="0"/>
                <a:cs typeface="Times New Roman" panose="02020603050405020304" pitchFamily="18" charset="0"/>
              </a:rPr>
              <a:t>energymeter</a:t>
            </a:r>
            <a:r>
              <a:rPr lang="en-US" sz="1800" dirty="0">
                <a:latin typeface="Times New Roman" panose="02020603050405020304" pitchFamily="18" charset="0"/>
                <a:cs typeface="Times New Roman" panose="02020603050405020304" pitchFamily="18" charset="0"/>
              </a:rPr>
              <a:t> cannot be allocated. This command adjusts the allocation factors for the appropriate loads until the best match possible to the meter values is achieved. Loads are adjusted by phase. Therefore all single‐phase loads on the same phase will end up with the same allocation factors.</a:t>
            </a:r>
          </a:p>
          <a:p>
            <a:pPr lvl="0" algn="just">
              <a:spcAft>
                <a:spcPts val="600"/>
              </a:spcAft>
            </a:pPr>
            <a:r>
              <a:rPr lang="en-US" sz="1800" dirty="0">
                <a:latin typeface="Times New Roman" panose="02020603050405020304" pitchFamily="18" charset="0"/>
                <a:cs typeface="Times New Roman" panose="02020603050405020304" pitchFamily="18" charset="0"/>
              </a:rPr>
              <a:t>If loads are not defined with the XKVA property, they are ignored by this command.</a:t>
            </a:r>
            <a:endParaRPr lang="en-US" sz="1400" dirty="0">
              <a:latin typeface="Courier New" panose="02070309020205020404" pitchFamily="49" charset="0"/>
              <a:cs typeface="Courier New" panose="02070309020205020404" pitchFamily="49" charset="0"/>
            </a:endParaRPr>
          </a:p>
          <a:p>
            <a:pPr marL="914400" lvl="0" algn="just">
              <a:spcAft>
                <a:spcPts val="600"/>
              </a:spcAft>
            </a:pPr>
            <a:endParaRPr lang="en-US" sz="1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A1578A6-F24F-4B0C-BF8F-CCACBC8E4E30}"/>
              </a:ext>
            </a:extLst>
          </p:cNvPr>
          <p:cNvSpPr txBox="1"/>
          <p:nvPr/>
        </p:nvSpPr>
        <p:spPr>
          <a:xfrm>
            <a:off x="533400" y="3803809"/>
            <a:ext cx="8077200" cy="2215991"/>
          </a:xfrm>
          <a:prstGeom prst="rect">
            <a:avLst/>
          </a:prstGeom>
          <a:noFill/>
        </p:spPr>
        <p:txBody>
          <a:bodyPr wrap="square" rtlCol="0">
            <a:spAutoFit/>
          </a:bodyPr>
          <a:lstStyle/>
          <a:p>
            <a:pPr lvl="0" algn="just">
              <a:spcAft>
                <a:spcPts val="600"/>
              </a:spcAft>
            </a:pPr>
            <a:r>
              <a:rPr lang="en-US" sz="1800" b="1" i="1" dirty="0">
                <a:solidFill>
                  <a:srgbClr val="FF0000"/>
                </a:solidFill>
              </a:rPr>
              <a:t>BusCoords</a:t>
            </a:r>
          </a:p>
          <a:p>
            <a:pPr lvl="0" algn="just">
              <a:spcAft>
                <a:spcPts val="600"/>
              </a:spcAft>
            </a:pPr>
            <a:r>
              <a:rPr lang="en-US" sz="1800" dirty="0">
                <a:latin typeface="Times New Roman" panose="02020603050405020304" pitchFamily="18" charset="0"/>
                <a:cs typeface="Times New Roman" panose="02020603050405020304" pitchFamily="18" charset="0"/>
              </a:rPr>
              <a:t>It defines </a:t>
            </a:r>
            <a:r>
              <a:rPr lang="en-US" sz="1800" dirty="0" err="1">
                <a:latin typeface="Times New Roman" panose="02020603050405020304" pitchFamily="18" charset="0"/>
                <a:cs typeface="Times New Roman" panose="02020603050405020304" pitchFamily="18" charset="0"/>
              </a:rPr>
              <a:t>x,y</a:t>
            </a:r>
            <a:r>
              <a:rPr lang="en-US" sz="1800" dirty="0">
                <a:latin typeface="Times New Roman" panose="02020603050405020304" pitchFamily="18" charset="0"/>
                <a:cs typeface="Times New Roman" panose="02020603050405020304" pitchFamily="18" charset="0"/>
              </a:rPr>
              <a:t> coordinates for buses. It is executed after executing Solve or </a:t>
            </a:r>
            <a:r>
              <a:rPr lang="en-US" sz="1800" dirty="0" err="1">
                <a:latin typeface="Times New Roman" panose="02020603050405020304" pitchFamily="18" charset="0"/>
                <a:cs typeface="Times New Roman" panose="02020603050405020304" pitchFamily="18" charset="0"/>
              </a:rPr>
              <a:t>MakeBusList</a:t>
            </a:r>
            <a:r>
              <a:rPr lang="en-US" sz="1800" dirty="0">
                <a:latin typeface="Times New Roman" panose="02020603050405020304" pitchFamily="18" charset="0"/>
                <a:cs typeface="Times New Roman" panose="02020603050405020304" pitchFamily="18" charset="0"/>
              </a:rPr>
              <a:t> command, so that bus lists are defined. You can read coordinates from a CSV file with records of the following form:</a:t>
            </a:r>
          </a:p>
          <a:p>
            <a:pPr marL="914400" lvl="0" algn="just">
              <a:spcAft>
                <a:spcPts val="600"/>
              </a:spcAft>
            </a:pPr>
            <a:r>
              <a:rPr lang="en-US" sz="1400" b="1" dirty="0" err="1">
                <a:latin typeface="Courier New" panose="02070309020205020404" pitchFamily="49" charset="0"/>
                <a:cs typeface="Courier New" panose="02070309020205020404" pitchFamily="49" charset="0"/>
              </a:rPr>
              <a:t>busname</a:t>
            </a:r>
            <a:r>
              <a:rPr lang="en-US" sz="1400" b="1" dirty="0">
                <a:latin typeface="Courier New" panose="02070309020205020404" pitchFamily="49" charset="0"/>
                <a:cs typeface="Courier New" panose="02070309020205020404" pitchFamily="49" charset="0"/>
              </a:rPr>
              <a:t>, x, y</a:t>
            </a:r>
            <a:r>
              <a:rPr lang="en-US" sz="1400" dirty="0">
                <a:latin typeface="Courier New" panose="02070309020205020404" pitchFamily="49" charset="0"/>
                <a:cs typeface="Courier New" panose="02070309020205020404" pitchFamily="49" charset="0"/>
              </a:rPr>
              <a:t>.</a:t>
            </a:r>
          </a:p>
          <a:p>
            <a:pPr lvl="0" algn="just">
              <a:spcAft>
                <a:spcPts val="600"/>
              </a:spcAft>
            </a:pPr>
            <a:r>
              <a:rPr lang="en-US" sz="1800" dirty="0">
                <a:latin typeface="Times New Roman" panose="02020603050405020304" pitchFamily="18" charset="0"/>
                <a:cs typeface="Times New Roman" panose="02020603050405020304" pitchFamily="18" charset="0"/>
              </a:rPr>
              <a:t>You may use spaces and tabs as well as commas for value separators. Example:</a:t>
            </a:r>
          </a:p>
          <a:p>
            <a:pPr marL="914400" algn="just">
              <a:spcAft>
                <a:spcPts val="600"/>
              </a:spcAft>
            </a:pPr>
            <a:r>
              <a:rPr lang="en-US" sz="1400" b="1" dirty="0">
                <a:latin typeface="Courier New" panose="02070309020205020404" pitchFamily="49" charset="0"/>
                <a:cs typeface="Courier New" panose="02070309020205020404" pitchFamily="49" charset="0"/>
              </a:rPr>
              <a:t>BusCoords [file=]xxxx.csv</a:t>
            </a:r>
          </a:p>
        </p:txBody>
      </p:sp>
    </p:spTree>
    <p:extLst>
      <p:ext uri="{BB962C8B-B14F-4D97-AF65-F5344CB8AC3E}">
        <p14:creationId xmlns:p14="http://schemas.microsoft.com/office/powerpoint/2010/main" val="500840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632037"/>
          </a:xfrm>
          <a:prstGeom prst="rect">
            <a:avLst/>
          </a:prstGeom>
          <a:noFill/>
        </p:spPr>
        <p:txBody>
          <a:bodyPr wrap="square" rtlCol="0">
            <a:spAutoFit/>
          </a:bodyPr>
          <a:lstStyle/>
          <a:p>
            <a:pPr lvl="0" algn="just">
              <a:spcAft>
                <a:spcPts val="600"/>
              </a:spcAft>
            </a:pPr>
            <a:r>
              <a:rPr lang="en-US" sz="1800" b="1" i="1" dirty="0">
                <a:solidFill>
                  <a:srgbClr val="FF0000"/>
                </a:solidFill>
              </a:rPr>
              <a:t>CalcVoltageBases</a:t>
            </a:r>
          </a:p>
          <a:p>
            <a:pPr lvl="0" algn="just">
              <a:spcAft>
                <a:spcPts val="600"/>
              </a:spcAft>
            </a:pPr>
            <a:r>
              <a:rPr lang="en-US" sz="1800" dirty="0">
                <a:latin typeface="Times New Roman" panose="02020603050405020304" pitchFamily="18" charset="0"/>
                <a:cs typeface="Times New Roman" panose="02020603050405020304" pitchFamily="18" charset="0"/>
              </a:rPr>
              <a:t>It estimates the voltage base for each bus based on the array of voltage bases defined with a "</a:t>
            </a:r>
            <a:r>
              <a:rPr lang="en-US" sz="1800" b="1" dirty="0">
                <a:latin typeface="Courier New" panose="02070309020205020404" pitchFamily="49" charset="0"/>
                <a:cs typeface="Courier New" panose="02070309020205020404" pitchFamily="49" charset="0"/>
              </a:rPr>
              <a:t>SetVoltagebases=...</a:t>
            </a:r>
            <a:r>
              <a:rPr lang="en-US" sz="1800" dirty="0">
                <a:latin typeface="Times New Roman" panose="02020603050405020304" pitchFamily="18" charset="0"/>
                <a:cs typeface="Times New Roman" panose="02020603050405020304" pitchFamily="18" charset="0"/>
              </a:rPr>
              <a:t>" command. To calculate voltage bases, first, OpenDSS performs a zero‐current power flow considering only the series power‐delivery elements of the system. No loads, generators, or other shunt elements are included in the solution. The voltage base for each bus is then set to the </a:t>
            </a:r>
            <a:r>
              <a:rPr lang="en-US" sz="1800" b="1" i="1" dirty="0">
                <a:latin typeface="Times New Roman" panose="02020603050405020304" pitchFamily="18" charset="0"/>
                <a:cs typeface="Times New Roman" panose="02020603050405020304" pitchFamily="18" charset="0"/>
              </a:rPr>
              <a:t>nearest</a:t>
            </a:r>
            <a:r>
              <a:rPr lang="en-US" sz="1800" dirty="0">
                <a:latin typeface="Times New Roman" panose="02020603050405020304" pitchFamily="18" charset="0"/>
                <a:cs typeface="Times New Roman" panose="02020603050405020304" pitchFamily="18" charset="0"/>
              </a:rPr>
              <a:t> voltage base specified in the voltage base array.</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Alternatively, you may use the </a:t>
            </a:r>
            <a:r>
              <a:rPr lang="en-US" sz="1800" b="1" dirty="0">
                <a:latin typeface="Times New Roman" panose="02020603050405020304" pitchFamily="18" charset="0"/>
                <a:cs typeface="Times New Roman" panose="02020603050405020304" pitchFamily="18" charset="0"/>
              </a:rPr>
              <a:t>SetkVBase</a:t>
            </a:r>
            <a:r>
              <a:rPr lang="en-US" sz="1800" dirty="0">
                <a:latin typeface="Times New Roman" panose="02020603050405020304" pitchFamily="18" charset="0"/>
                <a:cs typeface="Times New Roman" panose="02020603050405020304" pitchFamily="18" charset="0"/>
              </a:rPr>
              <a:t> command to set the voltage base for each bus, </a:t>
            </a:r>
            <a:r>
              <a:rPr lang="en-US" sz="1800" b="1" i="1" dirty="0">
                <a:latin typeface="Times New Roman" panose="02020603050405020304" pitchFamily="18" charset="0"/>
                <a:cs typeface="Times New Roman" panose="02020603050405020304" pitchFamily="18" charset="0"/>
              </a:rPr>
              <a:t>individually</a:t>
            </a:r>
            <a:r>
              <a:rPr lang="en-US" sz="1800" dirty="0">
                <a:latin typeface="Times New Roman" panose="02020603050405020304" pitchFamily="18" charset="0"/>
                <a:cs typeface="Times New Roman" panose="02020603050405020304" pitchFamily="18" charset="0"/>
              </a:rPr>
              <a:t>. Note that the OpenDSS does not need the voltage base for most calculations, but uses it for </a:t>
            </a:r>
            <a:r>
              <a:rPr lang="en-US" sz="1800" b="1" i="1" dirty="0">
                <a:latin typeface="Times New Roman" panose="02020603050405020304" pitchFamily="18" charset="0"/>
                <a:cs typeface="Times New Roman" panose="02020603050405020304" pitchFamily="18" charset="0"/>
              </a:rPr>
              <a:t>reporting</a:t>
            </a:r>
            <a:r>
              <a:rPr lang="en-US" sz="1800" dirty="0">
                <a:latin typeface="Times New Roman" panose="02020603050405020304" pitchFamily="18" charset="0"/>
                <a:cs typeface="Times New Roman" panose="02020603050405020304" pitchFamily="18" charset="0"/>
              </a:rPr>
              <a:t>.</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It is useful to show the bus voltages after the execution of this command. This will help confirm that everything in the circuit is connected as it should be. It is especially useful for devices with unusual connections. </a:t>
            </a:r>
          </a:p>
        </p:txBody>
      </p:sp>
    </p:spTree>
    <p:extLst>
      <p:ext uri="{BB962C8B-B14F-4D97-AF65-F5344CB8AC3E}">
        <p14:creationId xmlns:p14="http://schemas.microsoft.com/office/powerpoint/2010/main" val="144258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609600" y="1280456"/>
            <a:ext cx="8077200" cy="4739759"/>
          </a:xfrm>
          <a:prstGeom prst="rect">
            <a:avLst/>
          </a:prstGeom>
          <a:noFill/>
        </p:spPr>
        <p:txBody>
          <a:bodyPr wrap="square" rtlCol="0">
            <a:spAutoFit/>
          </a:bodyPr>
          <a:lstStyle/>
          <a:p>
            <a:pPr lvl="0" algn="just">
              <a:spcAft>
                <a:spcPts val="600"/>
              </a:spcAft>
            </a:pPr>
            <a:r>
              <a:rPr lang="en-US" sz="1800" b="1" i="1" dirty="0"/>
              <a:t>CktLosses</a:t>
            </a:r>
          </a:p>
          <a:p>
            <a:pPr lvl="0" algn="just">
              <a:spcAft>
                <a:spcPts val="600"/>
              </a:spcAft>
            </a:pPr>
            <a:r>
              <a:rPr lang="en-US" sz="1800" dirty="0">
                <a:latin typeface="Times New Roman" panose="02020603050405020304" pitchFamily="18" charset="0"/>
                <a:cs typeface="Times New Roman" panose="02020603050405020304" pitchFamily="18" charset="0"/>
              </a:rPr>
              <a:t>Returns the total losses for the active circuit in the Result string in kW, </a:t>
            </a:r>
            <a:r>
              <a:rPr lang="en-US" sz="1800" dirty="0" err="1">
                <a:latin typeface="Times New Roman" panose="02020603050405020304" pitchFamily="18" charset="0"/>
                <a:cs typeface="Times New Roman" panose="02020603050405020304" pitchFamily="18" charset="0"/>
              </a:rPr>
              <a:t>kvar</a:t>
            </a:r>
            <a:r>
              <a:rPr lang="en-US" sz="1800" dirty="0">
                <a:latin typeface="Times New Roman" panose="02020603050405020304" pitchFamily="18" charset="0"/>
                <a:cs typeface="Times New Roman" panose="02020603050405020304" pitchFamily="18" charset="0"/>
              </a:rPr>
              <a:t>.</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Clear</a:t>
            </a:r>
          </a:p>
          <a:p>
            <a:pPr lvl="0" algn="just">
              <a:spcAft>
                <a:spcPts val="600"/>
              </a:spcAft>
            </a:pPr>
            <a:r>
              <a:rPr lang="en-US" sz="1800" dirty="0">
                <a:latin typeface="Times New Roman" panose="02020603050405020304" pitchFamily="18" charset="0"/>
                <a:cs typeface="Times New Roman" panose="02020603050405020304" pitchFamily="18" charset="0"/>
              </a:rPr>
              <a:t>Clears all circuit element definitions from the DSS. This statement is recommended at the beginning of all Master files for defining DSS circuits.</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ClearBusMarkers</a:t>
            </a:r>
          </a:p>
          <a:p>
            <a:pPr lvl="0" algn="just">
              <a:spcAft>
                <a:spcPts val="600"/>
              </a:spcAft>
            </a:pPr>
            <a:r>
              <a:rPr lang="en-US" sz="1800" dirty="0">
                <a:latin typeface="Times New Roman" panose="02020603050405020304" pitchFamily="18" charset="0"/>
                <a:cs typeface="Times New Roman" panose="02020603050405020304" pitchFamily="18" charset="0"/>
              </a:rPr>
              <a:t>Clears all bus markers created with the AddBusMarker command.</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t>Currents</a:t>
            </a:r>
          </a:p>
          <a:p>
            <a:pPr lvl="0" algn="just">
              <a:spcAft>
                <a:spcPts val="600"/>
              </a:spcAft>
            </a:pPr>
            <a:r>
              <a:rPr lang="en-US" sz="1800" dirty="0">
                <a:latin typeface="Times New Roman" panose="02020603050405020304" pitchFamily="18" charset="0"/>
                <a:cs typeface="Times New Roman" panose="02020603050405020304" pitchFamily="18" charset="0"/>
              </a:rPr>
              <a:t>Returns the currents for each conductor of ALL terminals of the active circuit element in the Result string. (See Select command.) Returned as comma‐separated magnitude and angle.</a:t>
            </a:r>
          </a:p>
        </p:txBody>
      </p:sp>
    </p:spTree>
    <p:extLst>
      <p:ext uri="{BB962C8B-B14F-4D97-AF65-F5344CB8AC3E}">
        <p14:creationId xmlns:p14="http://schemas.microsoft.com/office/powerpoint/2010/main" val="1435229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801041"/>
          </a:xfrm>
          <a:prstGeom prst="rect">
            <a:avLst/>
          </a:prstGeom>
          <a:noFill/>
        </p:spPr>
        <p:txBody>
          <a:bodyPr wrap="square" rtlCol="0">
            <a:spAutoFit/>
          </a:bodyPr>
          <a:lstStyle/>
          <a:p>
            <a:pPr lvl="0" algn="just">
              <a:spcAft>
                <a:spcPts val="600"/>
              </a:spcAft>
            </a:pPr>
            <a:r>
              <a:rPr lang="en-US" sz="1800" b="1" i="1" dirty="0">
                <a:solidFill>
                  <a:srgbClr val="FF0000"/>
                </a:solidFill>
              </a:rPr>
              <a:t>Disable [Object]</a:t>
            </a:r>
          </a:p>
          <a:p>
            <a:pPr lvl="0" algn="just">
              <a:spcAft>
                <a:spcPts val="600"/>
              </a:spcAft>
            </a:pPr>
            <a:r>
              <a:rPr lang="en-US" sz="1800" dirty="0">
                <a:latin typeface="Times New Roman" panose="02020603050405020304" pitchFamily="18" charset="0"/>
                <a:cs typeface="Times New Roman" panose="02020603050405020304" pitchFamily="18" charset="0"/>
              </a:rPr>
              <a:t>Disables object in active circuit. All objects are Enabled when first defined. Use this command if you wish to temporarily remove an object from the active circuit, for example, for a contingency case. </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Edit [Object] [Edit String]</a:t>
            </a:r>
          </a:p>
          <a:p>
            <a:pPr lvl="0" algn="just">
              <a:spcAft>
                <a:spcPts val="600"/>
              </a:spcAft>
            </a:pPr>
            <a:r>
              <a:rPr lang="en-US" sz="1800" dirty="0">
                <a:latin typeface="Times New Roman" panose="02020603050405020304" pitchFamily="18" charset="0"/>
                <a:cs typeface="Times New Roman" panose="02020603050405020304" pitchFamily="18" charset="0"/>
              </a:rPr>
              <a:t>Edits the specified object. When editing, the </a:t>
            </a:r>
            <a:r>
              <a:rPr lang="en-US" sz="1800" b="1" i="1" dirty="0">
                <a:latin typeface="Times New Roman" panose="02020603050405020304" pitchFamily="18" charset="0"/>
                <a:cs typeface="Times New Roman" panose="02020603050405020304" pitchFamily="18" charset="0"/>
              </a:rPr>
              <a:t>object Class </a:t>
            </a:r>
            <a:r>
              <a:rPr lang="en-US" sz="1800" dirty="0">
                <a:latin typeface="Times New Roman" panose="02020603050405020304" pitchFamily="18" charset="0"/>
                <a:cs typeface="Times New Roman" panose="02020603050405020304" pitchFamily="18" charset="0"/>
              </a:rPr>
              <a:t>and </a:t>
            </a:r>
            <a:r>
              <a:rPr lang="en-US" sz="1800" b="1" i="1" dirty="0">
                <a:latin typeface="Times New Roman" panose="02020603050405020304" pitchFamily="18" charset="0"/>
                <a:cs typeface="Times New Roman" panose="02020603050405020304" pitchFamily="18" charset="0"/>
              </a:rPr>
              <a:t>Name fields </a:t>
            </a:r>
            <a:r>
              <a:rPr lang="en-US" sz="1800" dirty="0">
                <a:latin typeface="Times New Roman" panose="02020603050405020304" pitchFamily="18" charset="0"/>
                <a:cs typeface="Times New Roman" panose="02020603050405020304" pitchFamily="18" charset="0"/>
              </a:rPr>
              <a:t>are required and you must designate a valid object (previously instantiated by a New command) in the problem. Otherwise, nothing is done and an error is posted.</a:t>
            </a:r>
          </a:p>
          <a:p>
            <a:pPr lvl="0" algn="just">
              <a:spcAft>
                <a:spcPts val="600"/>
              </a:spcAft>
            </a:pPr>
            <a:r>
              <a:rPr lang="en-US" sz="1800" dirty="0">
                <a:latin typeface="Times New Roman" panose="02020603050405020304" pitchFamily="18" charset="0"/>
                <a:cs typeface="Times New Roman" panose="02020603050405020304" pitchFamily="18" charset="0"/>
              </a:rPr>
              <a:t>The edit string is passed on to the object named to process. The DSS main program does not attempt to interpret property values for circuit element classes. These can and do change periodically.</a:t>
            </a:r>
          </a:p>
        </p:txBody>
      </p:sp>
    </p:spTree>
    <p:extLst>
      <p:ext uri="{BB962C8B-B14F-4D97-AF65-F5344CB8AC3E}">
        <p14:creationId xmlns:p14="http://schemas.microsoft.com/office/powerpoint/2010/main" val="82315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154984"/>
          </a:xfrm>
          <a:prstGeom prst="rect">
            <a:avLst/>
          </a:prstGeom>
          <a:noFill/>
        </p:spPr>
        <p:txBody>
          <a:bodyPr wrap="square" rtlCol="0">
            <a:spAutoFit/>
          </a:bodyPr>
          <a:lstStyle/>
          <a:p>
            <a:pPr lvl="0" algn="just">
              <a:spcAft>
                <a:spcPts val="600"/>
              </a:spcAft>
            </a:pPr>
            <a:r>
              <a:rPr lang="en-US" sz="1800" b="1" i="1" dirty="0">
                <a:solidFill>
                  <a:srgbClr val="FF0000"/>
                </a:solidFill>
              </a:rPr>
              <a:t>Enable [Object]</a:t>
            </a:r>
          </a:p>
          <a:p>
            <a:pPr lvl="0" algn="just">
              <a:spcAft>
                <a:spcPts val="600"/>
              </a:spcAft>
            </a:pPr>
            <a:r>
              <a:rPr lang="en-US" sz="1800" dirty="0">
                <a:latin typeface="Times New Roman" panose="02020603050405020304" pitchFamily="18" charset="0"/>
                <a:cs typeface="Times New Roman" panose="02020603050405020304" pitchFamily="18" charset="0"/>
              </a:rPr>
              <a:t>Cancels a previous </a:t>
            </a:r>
            <a:r>
              <a:rPr lang="en-US" sz="1800" b="1" dirty="0">
                <a:latin typeface="Courier New" panose="02070309020205020404" pitchFamily="49" charset="0"/>
                <a:cs typeface="Courier New" panose="02070309020205020404" pitchFamily="49" charset="0"/>
              </a:rPr>
              <a:t>Disable</a:t>
            </a:r>
            <a:r>
              <a:rPr lang="en-US" sz="1800" dirty="0">
                <a:latin typeface="Times New Roman" panose="02020603050405020304" pitchFamily="18" charset="0"/>
                <a:cs typeface="Times New Roman" panose="02020603050405020304" pitchFamily="18" charset="0"/>
              </a:rPr>
              <a:t> command. All objects are automatically Enabled when first defined. Therefore, the use of this command is unnecessary until an object has been first disabled. (Also see Open, Close commands.)</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Export &lt;Quantity&gt; [Filename or switch]</a:t>
            </a:r>
          </a:p>
          <a:p>
            <a:pPr lvl="0" algn="just">
              <a:spcAft>
                <a:spcPts val="600"/>
              </a:spcAft>
            </a:pPr>
            <a:r>
              <a:rPr lang="en-US" sz="1800" dirty="0">
                <a:latin typeface="Times New Roman" panose="02020603050405020304" pitchFamily="18" charset="0"/>
                <a:cs typeface="Times New Roman" panose="02020603050405020304" pitchFamily="18" charset="0"/>
              </a:rPr>
              <a:t>Writes a text file (.CSV) of the specified quantity for the most recent solution. Defaults to exporting voltages. The purpose of this command is to produce a file that is readily readable by other programs such as MATLAB (use </a:t>
            </a:r>
            <a:r>
              <a:rPr lang="en-US" sz="1800" dirty="0" err="1">
                <a:latin typeface="Times New Roman" panose="02020603050405020304" pitchFamily="18" charset="0"/>
                <a:cs typeface="Times New Roman" panose="02020603050405020304" pitchFamily="18" charset="0"/>
              </a:rPr>
              <a:t>csvread</a:t>
            </a:r>
            <a:r>
              <a:rPr lang="en-US" sz="1800" dirty="0">
                <a:latin typeface="Times New Roman" panose="02020603050405020304" pitchFamily="18" charset="0"/>
                <a:cs typeface="Times New Roman" panose="02020603050405020304" pitchFamily="18" charset="0"/>
              </a:rPr>
              <a:t>), spreadsheet programs, or database programs.</a:t>
            </a:r>
          </a:p>
          <a:p>
            <a:pPr lvl="0" algn="just">
              <a:spcAft>
                <a:spcPts val="600"/>
              </a:spcAft>
            </a:pPr>
            <a:r>
              <a:rPr lang="en-US" sz="1800" dirty="0">
                <a:latin typeface="Times New Roman" panose="02020603050405020304" pitchFamily="18" charset="0"/>
                <a:cs typeface="Times New Roman" panose="02020603050405020304" pitchFamily="18" charset="0"/>
              </a:rPr>
              <a:t>The first record is a header record providing the names of the fields. The remaining records are for data. For example, the voltage export looks like this:</a:t>
            </a:r>
          </a:p>
          <a:p>
            <a:pPr lvl="0" algn="just">
              <a:spcAft>
                <a:spcPts val="60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9633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508927"/>
          </a:xfrm>
          <a:prstGeom prst="rect">
            <a:avLst/>
          </a:prstGeom>
          <a:noFill/>
        </p:spPr>
        <p:txBody>
          <a:bodyPr wrap="square" rtlCol="0">
            <a:spAutoFit/>
          </a:bodyPr>
          <a:lstStyle/>
          <a:p>
            <a:pPr lvl="0" algn="just">
              <a:spcAft>
                <a:spcPts val="600"/>
              </a:spcAft>
            </a:pPr>
            <a:r>
              <a:rPr lang="en-US" sz="1800" b="1" i="1" dirty="0">
                <a:solidFill>
                  <a:srgbClr val="FF0000"/>
                </a:solidFill>
              </a:rPr>
              <a:t>Export &lt;Quantity&gt; [Filename or switch]</a:t>
            </a:r>
          </a:p>
          <a:p>
            <a:pPr lvl="0" algn="just">
              <a:spcAft>
                <a:spcPts val="600"/>
              </a:spcAft>
            </a:pPr>
            <a:r>
              <a:rPr lang="en-US" sz="1800" dirty="0">
                <a:latin typeface="Times New Roman" panose="02020603050405020304" pitchFamily="18" charset="0"/>
                <a:cs typeface="Times New Roman" panose="02020603050405020304" pitchFamily="18" charset="0"/>
              </a:rPr>
              <a:t>…</a:t>
            </a:r>
          </a:p>
          <a:p>
            <a:pPr marL="914400" lvl="0" algn="just">
              <a:lnSpc>
                <a:spcPts val="1200"/>
              </a:lnSpc>
              <a:spcAft>
                <a:spcPts val="600"/>
              </a:spcAft>
            </a:pPr>
            <a:r>
              <a:rPr lang="pt-BR" sz="1400" b="1" dirty="0">
                <a:latin typeface="Courier New" panose="02070309020205020404" pitchFamily="49" charset="0"/>
                <a:cs typeface="Courier New" panose="02070309020205020404" pitchFamily="49" charset="0"/>
              </a:rPr>
              <a:t>Bus, Node Ref., Node, Magnitude, Angle, p.u., Base kV</a:t>
            </a:r>
          </a:p>
          <a:p>
            <a:pPr marL="914400" lvl="0" algn="just">
              <a:lnSpc>
                <a:spcPts val="1200"/>
              </a:lnSpc>
              <a:spcAft>
                <a:spcPts val="600"/>
              </a:spcAft>
            </a:pPr>
            <a:r>
              <a:rPr lang="pt-BR" sz="1400" b="1" dirty="0">
                <a:latin typeface="Courier New" panose="02070309020205020404" pitchFamily="49" charset="0"/>
                <a:cs typeface="Courier New" panose="02070309020205020404" pitchFamily="49" charset="0"/>
              </a:rPr>
              <a:t>sourcebus , 1, 1, 6.6395E+0004, 0.0, 1.000, 115.00</a:t>
            </a:r>
          </a:p>
          <a:p>
            <a:pPr marL="914400" lvl="0" algn="just">
              <a:lnSpc>
                <a:spcPts val="1200"/>
              </a:lnSpc>
              <a:spcAft>
                <a:spcPts val="600"/>
              </a:spcAft>
            </a:pPr>
            <a:r>
              <a:rPr lang="pt-BR" sz="1400" b="1" dirty="0">
                <a:latin typeface="Courier New" panose="02070309020205020404" pitchFamily="49" charset="0"/>
                <a:cs typeface="Courier New" panose="02070309020205020404" pitchFamily="49" charset="0"/>
              </a:rPr>
              <a:t>sourcebus , 2, 2, 6.6395E+0004, -120.0, 1.000, 115.00</a:t>
            </a:r>
          </a:p>
          <a:p>
            <a:pPr marL="914400" lvl="0" algn="just">
              <a:lnSpc>
                <a:spcPts val="1200"/>
              </a:lnSpc>
              <a:spcAft>
                <a:spcPts val="600"/>
              </a:spcAft>
            </a:pPr>
            <a:r>
              <a:rPr lang="pt-BR" sz="1400" b="1" dirty="0">
                <a:latin typeface="Courier New" panose="02070309020205020404" pitchFamily="49" charset="0"/>
                <a:cs typeface="Courier New" panose="02070309020205020404" pitchFamily="49" charset="0"/>
              </a:rPr>
              <a:t>sourcebus , 3, 3, 6.6395E+0004, 120.0, 1.000, 115.00</a:t>
            </a:r>
          </a:p>
          <a:p>
            <a:pPr marL="914400" lvl="0" algn="just">
              <a:lnSpc>
                <a:spcPts val="1200"/>
              </a:lnSpc>
              <a:spcAft>
                <a:spcPts val="600"/>
              </a:spcAft>
            </a:pPr>
            <a:r>
              <a:rPr lang="pt-BR" sz="1400" b="1" dirty="0">
                <a:latin typeface="Courier New" panose="02070309020205020404" pitchFamily="49" charset="0"/>
                <a:cs typeface="Courier New" panose="02070309020205020404" pitchFamily="49" charset="0"/>
              </a:rPr>
              <a:t>subbus , 4, 1, 7.1996E+0003, 30.0, 1.000, 12.47</a:t>
            </a:r>
          </a:p>
          <a:p>
            <a:pPr marL="914400" lvl="0" algn="just">
              <a:lnSpc>
                <a:spcPts val="1200"/>
              </a:lnSpc>
              <a:spcAft>
                <a:spcPts val="600"/>
              </a:spcAft>
            </a:pPr>
            <a:r>
              <a:rPr lang="pt-BR" sz="1400" b="1" dirty="0">
                <a:latin typeface="Courier New" panose="02070309020205020404" pitchFamily="49" charset="0"/>
                <a:cs typeface="Courier New" panose="02070309020205020404" pitchFamily="49" charset="0"/>
              </a:rPr>
              <a:t>subbus , 5, 2, 7.1996E+0003, -90.0, 1.000, 12.47</a:t>
            </a:r>
          </a:p>
          <a:p>
            <a:pPr marL="914400" lvl="0" algn="just">
              <a:lnSpc>
                <a:spcPts val="1200"/>
              </a:lnSpc>
              <a:spcAft>
                <a:spcPts val="600"/>
              </a:spcAft>
            </a:pPr>
            <a:r>
              <a:rPr lang="pt-BR" sz="1400" b="1" dirty="0">
                <a:latin typeface="Courier New" panose="02070309020205020404" pitchFamily="49" charset="0"/>
                <a:cs typeface="Courier New" panose="02070309020205020404" pitchFamily="49" charset="0"/>
              </a:rPr>
              <a:t>subbus , 6, 3, 7.1996E+0003, 150.0, 1.000, 12.47</a:t>
            </a:r>
          </a:p>
          <a:p>
            <a:pPr lvl="0" algn="just">
              <a:spcAft>
                <a:spcPts val="600"/>
              </a:spcAft>
            </a:pPr>
            <a:r>
              <a:rPr lang="en-US" sz="1800" dirty="0">
                <a:latin typeface="Times New Roman" panose="02020603050405020304" pitchFamily="18" charset="0"/>
                <a:cs typeface="Times New Roman" panose="02020603050405020304" pitchFamily="18" charset="0"/>
              </a:rPr>
              <a:t>This format is common for many spreadsheets and databases, although databases may require field types and sizes for direct import. The columns are aligned for better readability.</a:t>
            </a:r>
          </a:p>
          <a:p>
            <a:pPr lvl="0" algn="just">
              <a:spcAft>
                <a:spcPts val="600"/>
              </a:spcAft>
            </a:pPr>
            <a:r>
              <a:rPr lang="en-US" sz="1800" dirty="0">
                <a:latin typeface="Times New Roman" panose="02020603050405020304" pitchFamily="18" charset="0"/>
                <a:cs typeface="Times New Roman" panose="02020603050405020304" pitchFamily="18" charset="0"/>
              </a:rPr>
              <a:t>Valid </a:t>
            </a:r>
            <a:r>
              <a:rPr lang="en-US" sz="1800" b="1" i="1" dirty="0">
                <a:latin typeface="Times New Roman" panose="02020603050405020304" pitchFamily="18" charset="0"/>
                <a:cs typeface="Times New Roman" panose="02020603050405020304" pitchFamily="18" charset="0"/>
              </a:rPr>
              <a:t>syntax</a:t>
            </a:r>
            <a:r>
              <a:rPr lang="en-US" sz="1800" dirty="0">
                <a:latin typeface="Times New Roman" panose="02020603050405020304" pitchFamily="18" charset="0"/>
                <a:cs typeface="Times New Roman" panose="02020603050405020304" pitchFamily="18" charset="0"/>
              </a:rPr>
              <a:t> for the command can be one of the following statement prototypes in bold. If the Filename is omitted, the file name defaults to the name shown in italics in parentheses. </a:t>
            </a:r>
          </a:p>
          <a:p>
            <a:pPr lvl="0" algn="just">
              <a:spcAft>
                <a:spcPts val="60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0609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570482"/>
          </a:xfrm>
          <a:prstGeom prst="rect">
            <a:avLst/>
          </a:prstGeom>
          <a:noFill/>
        </p:spPr>
        <p:txBody>
          <a:bodyPr wrap="square" rtlCol="0">
            <a:spAutoFit/>
          </a:bodyPr>
          <a:lstStyle/>
          <a:p>
            <a:pPr lvl="0" algn="just">
              <a:spcAft>
                <a:spcPts val="600"/>
              </a:spcAft>
            </a:pPr>
            <a:r>
              <a:rPr lang="en-US" sz="1800" b="1" i="1" dirty="0">
                <a:solidFill>
                  <a:srgbClr val="FF0000"/>
                </a:solidFill>
              </a:rPr>
              <a:t>Export &lt;Quantity&gt; [Filename or switch]</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Export Voltages [Filename] (EXP_VOLTAGES.CSV). </a:t>
            </a:r>
            <a:r>
              <a:rPr lang="en-US" sz="1400" dirty="0">
                <a:latin typeface="Courier New" panose="02070309020205020404" pitchFamily="49" charset="0"/>
                <a:cs typeface="Courier New" panose="02070309020205020404" pitchFamily="49" charset="0"/>
              </a:rPr>
              <a:t>Exports voltages for every bus and active node in the circuit. (Magnitude and angle format).</a:t>
            </a:r>
          </a:p>
          <a:p>
            <a:pPr marL="914400" lvl="0" algn="just">
              <a:spcAft>
                <a:spcPts val="600"/>
              </a:spcAft>
            </a:pPr>
            <a:r>
              <a:rPr lang="en-US" sz="1400" b="1" dirty="0">
                <a:latin typeface="Courier New" panose="02070309020205020404" pitchFamily="49" charset="0"/>
                <a:cs typeface="Courier New" panose="02070309020205020404" pitchFamily="49" charset="0"/>
              </a:rPr>
              <a:t>Export SeqVoltages [Filename] (EXP_SEQVOLTAGES.CSV) </a:t>
            </a:r>
            <a:r>
              <a:rPr lang="en-US" sz="1400" dirty="0">
                <a:latin typeface="Courier New" panose="02070309020205020404" pitchFamily="49" charset="0"/>
                <a:cs typeface="Courier New" panose="02070309020205020404" pitchFamily="49" charset="0"/>
              </a:rPr>
              <a:t>Exports the sequence voltage magnitudes and the percent of negative‐ and zero‐sequence to positive sequence.</a:t>
            </a:r>
          </a:p>
          <a:p>
            <a:pPr marL="914400" lvl="0" algn="just">
              <a:spcAft>
                <a:spcPts val="600"/>
              </a:spcAft>
            </a:pPr>
            <a:r>
              <a:rPr lang="en-US" sz="1400" b="1" dirty="0">
                <a:latin typeface="Courier New" panose="02070309020205020404" pitchFamily="49" charset="0"/>
                <a:cs typeface="Courier New" panose="02070309020205020404" pitchFamily="49" charset="0"/>
              </a:rPr>
              <a:t>Export Currents [Filename] (EXP_CURRENTS.CSV) </a:t>
            </a:r>
            <a:r>
              <a:rPr lang="en-US" sz="1400" dirty="0">
                <a:latin typeface="Courier New" panose="02070309020205020404" pitchFamily="49" charset="0"/>
                <a:cs typeface="Courier New" panose="02070309020205020404" pitchFamily="49" charset="0"/>
              </a:rPr>
              <a:t>Exports currents in magnitude and angle for each phase of each terminal of each device.</a:t>
            </a:r>
          </a:p>
          <a:p>
            <a:pPr marL="914400" lvl="0" algn="just">
              <a:spcAft>
                <a:spcPts val="600"/>
              </a:spcAft>
            </a:pPr>
            <a:r>
              <a:rPr lang="en-US" sz="1400" b="1" dirty="0">
                <a:latin typeface="Courier New" panose="02070309020205020404" pitchFamily="49" charset="0"/>
                <a:cs typeface="Courier New" panose="02070309020205020404" pitchFamily="49" charset="0"/>
              </a:rPr>
              <a:t>Export Overloads [Filename] EXP_OVERLOADS.CSV) </a:t>
            </a:r>
            <a:r>
              <a:rPr lang="en-US" sz="1400" dirty="0">
                <a:latin typeface="Courier New" panose="02070309020205020404" pitchFamily="49" charset="0"/>
                <a:cs typeface="Courier New" panose="02070309020205020404" pitchFamily="49" charset="0"/>
              </a:rPr>
              <a:t>Exports positive sequence current for each device and the percent of overload for each power delivery element that is overloaded.</a:t>
            </a:r>
          </a:p>
          <a:p>
            <a:pPr marL="914400" lvl="0" algn="just">
              <a:spcAft>
                <a:spcPts val="600"/>
              </a:spcAft>
            </a:pPr>
            <a:r>
              <a:rPr lang="en-US" sz="1400" b="1" dirty="0">
                <a:latin typeface="Courier New" panose="02070309020205020404" pitchFamily="49" charset="0"/>
                <a:cs typeface="Courier New" panose="02070309020205020404" pitchFamily="49" charset="0"/>
              </a:rPr>
              <a:t>Export </a:t>
            </a:r>
            <a:r>
              <a:rPr lang="en-US" sz="1400" b="1" dirty="0" err="1">
                <a:latin typeface="Courier New" panose="02070309020205020404" pitchFamily="49" charset="0"/>
                <a:cs typeface="Courier New" panose="02070309020205020404" pitchFamily="49" charset="0"/>
              </a:rPr>
              <a:t>SeqCurrents</a:t>
            </a:r>
            <a:r>
              <a:rPr lang="en-US" sz="1400" b="1" dirty="0">
                <a:latin typeface="Courier New" panose="02070309020205020404" pitchFamily="49" charset="0"/>
                <a:cs typeface="Courier New" panose="02070309020205020404" pitchFamily="49" charset="0"/>
              </a:rPr>
              <a:t> [Filename] (EXP_SEQCURRENTS.CSV) </a:t>
            </a:r>
            <a:r>
              <a:rPr lang="en-US" sz="1400" dirty="0">
                <a:latin typeface="Courier New" panose="02070309020205020404" pitchFamily="49" charset="0"/>
                <a:cs typeface="Courier New" panose="02070309020205020404" pitchFamily="49" charset="0"/>
              </a:rPr>
              <a:t>Exports the sequence currents for each terminal of each element of the circuit.</a:t>
            </a:r>
          </a:p>
          <a:p>
            <a:pPr lvl="0" algn="just">
              <a:lnSpc>
                <a:spcPts val="1200"/>
              </a:lnSpc>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46450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185761"/>
          </a:xfrm>
          <a:prstGeom prst="rect">
            <a:avLst/>
          </a:prstGeom>
          <a:noFill/>
        </p:spPr>
        <p:txBody>
          <a:bodyPr wrap="square" rtlCol="0">
            <a:spAutoFit/>
          </a:bodyPr>
          <a:lstStyle/>
          <a:p>
            <a:pPr lvl="0" algn="just">
              <a:spcAft>
                <a:spcPts val="600"/>
              </a:spcAft>
            </a:pPr>
            <a:r>
              <a:rPr lang="en-US" sz="1800" b="1" i="1" dirty="0">
                <a:solidFill>
                  <a:srgbClr val="FF0000"/>
                </a:solidFill>
              </a:rPr>
              <a:t>Export &lt;Quantity&gt; [Filename or switch]</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Export Powers [MVA] [Filename] (EXP_POWERS.CSV). </a:t>
            </a:r>
            <a:r>
              <a:rPr lang="en-US" sz="1400" dirty="0">
                <a:latin typeface="Courier New" panose="02070309020205020404" pitchFamily="49" charset="0"/>
                <a:cs typeface="Courier New" panose="02070309020205020404" pitchFamily="49" charset="0"/>
              </a:rPr>
              <a:t>Exports the powers for each terminal of each element of the circuit. If the MVA switch is specified, the result are specified in MVA. Otherwise, the results are in kVA units.</a:t>
            </a:r>
          </a:p>
          <a:p>
            <a:pPr marL="914400" lvl="0" algn="just">
              <a:spcAft>
                <a:spcPts val="600"/>
              </a:spcAft>
            </a:pPr>
            <a:r>
              <a:rPr lang="en-US" sz="1400" b="1" dirty="0">
                <a:latin typeface="Courier New" panose="02070309020205020404" pitchFamily="49" charset="0"/>
                <a:cs typeface="Courier New" panose="02070309020205020404" pitchFamily="49" charset="0"/>
              </a:rPr>
              <a:t>Export </a:t>
            </a:r>
            <a:r>
              <a:rPr lang="en-US" sz="1400" b="1" dirty="0" err="1">
                <a:latin typeface="Courier New" panose="02070309020205020404" pitchFamily="49" charset="0"/>
                <a:cs typeface="Courier New" panose="02070309020205020404" pitchFamily="49" charset="0"/>
              </a:rPr>
              <a:t>Faultstudy</a:t>
            </a:r>
            <a:r>
              <a:rPr lang="en-US" sz="1400" b="1" dirty="0">
                <a:latin typeface="Courier New" panose="02070309020205020404" pitchFamily="49" charset="0"/>
                <a:cs typeface="Courier New" panose="02070309020205020404" pitchFamily="49" charset="0"/>
              </a:rPr>
              <a:t> [Filename] (EXP_FAULTS.CSV) </a:t>
            </a:r>
            <a:r>
              <a:rPr lang="en-US" sz="1400" dirty="0">
                <a:latin typeface="Courier New" panose="02070309020205020404" pitchFamily="49" charset="0"/>
                <a:cs typeface="Courier New" panose="02070309020205020404" pitchFamily="49" charset="0"/>
              </a:rPr>
              <a:t>Exports a simple report of the 3‐ phase, 1‐phase and max L‐L fault at each bus.</a:t>
            </a:r>
          </a:p>
          <a:p>
            <a:pPr marL="914400" lvl="0" algn="just">
              <a:spcAft>
                <a:spcPts val="600"/>
              </a:spcAft>
            </a:pPr>
            <a:r>
              <a:rPr lang="en-US" sz="1400" b="1" dirty="0">
                <a:latin typeface="Courier New" panose="02070309020205020404" pitchFamily="49" charset="0"/>
                <a:cs typeface="Courier New" panose="02070309020205020404" pitchFamily="49" charset="0"/>
              </a:rPr>
              <a:t>Export Loads [Filename] (EXP_LOADS.CSV) </a:t>
            </a:r>
            <a:r>
              <a:rPr lang="en-US" sz="1400" dirty="0">
                <a:latin typeface="Courier New" panose="02070309020205020404" pitchFamily="49" charset="0"/>
                <a:cs typeface="Courier New" panose="02070309020205020404" pitchFamily="49" charset="0"/>
              </a:rPr>
              <a:t>Exports the follow data for each load object in the circuit: Connected KVA, Allocation Factor, Phases, kW, </a:t>
            </a:r>
            <a:r>
              <a:rPr lang="en-US" sz="1400" dirty="0" err="1">
                <a:latin typeface="Courier New" panose="02070309020205020404" pitchFamily="49" charset="0"/>
                <a:cs typeface="Courier New" panose="02070309020205020404" pitchFamily="49" charset="0"/>
              </a:rPr>
              <a:t>kvar</a:t>
            </a:r>
            <a:r>
              <a:rPr lang="en-US" sz="1400" dirty="0">
                <a:latin typeface="Courier New" panose="02070309020205020404" pitchFamily="49" charset="0"/>
                <a:cs typeface="Courier New" panose="02070309020205020404" pitchFamily="49" charset="0"/>
              </a:rPr>
              <a:t>, PF, Model.</a:t>
            </a:r>
          </a:p>
          <a:p>
            <a:pPr marL="914400" lvl="0" algn="just">
              <a:spcAft>
                <a:spcPts val="600"/>
              </a:spcAft>
            </a:pPr>
            <a:r>
              <a:rPr lang="en-US" sz="1400" b="1" dirty="0">
                <a:latin typeface="Courier New" panose="02070309020205020404" pitchFamily="49" charset="0"/>
                <a:cs typeface="Courier New" panose="02070309020205020404" pitchFamily="49" charset="0"/>
              </a:rPr>
              <a:t>Export Monitors </a:t>
            </a:r>
            <a:r>
              <a:rPr lang="en-US" sz="1400" b="1" dirty="0" err="1">
                <a:latin typeface="Courier New" panose="02070309020205020404" pitchFamily="49" charset="0"/>
                <a:cs typeface="Courier New" panose="02070309020205020404" pitchFamily="49" charset="0"/>
              </a:rPr>
              <a:t>monitorname</a:t>
            </a:r>
            <a:r>
              <a:rPr lang="en-US" sz="1400" b="1" dirty="0">
                <a:latin typeface="Courier New" panose="02070309020205020404" pitchFamily="49" charset="0"/>
                <a:cs typeface="Courier New" panose="02070309020205020404" pitchFamily="49" charset="0"/>
              </a:rPr>
              <a:t> (file name is assigned) </a:t>
            </a:r>
            <a:r>
              <a:rPr lang="en-US" sz="1400" dirty="0">
                <a:latin typeface="Courier New" panose="02070309020205020404" pitchFamily="49" charset="0"/>
                <a:cs typeface="Courier New" panose="02070309020205020404" pitchFamily="49" charset="0"/>
              </a:rPr>
              <a:t>Automatically creates a separate filename for each monitor. Exports the monitor record corresponding the monitor's mode. This will vary for different modes.</a:t>
            </a: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73114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047262"/>
          </a:xfrm>
          <a:prstGeom prst="rect">
            <a:avLst/>
          </a:prstGeom>
          <a:noFill/>
        </p:spPr>
        <p:txBody>
          <a:bodyPr wrap="square" rtlCol="0">
            <a:spAutoFit/>
          </a:bodyPr>
          <a:lstStyle/>
          <a:p>
            <a:pPr lvl="0" algn="just">
              <a:spcAft>
                <a:spcPts val="600"/>
              </a:spcAft>
            </a:pPr>
            <a:r>
              <a:rPr lang="en-US" sz="1800" b="1" i="1" dirty="0">
                <a:solidFill>
                  <a:srgbClr val="FF0000"/>
                </a:solidFill>
              </a:rPr>
              <a:t>Export &lt;Quantity&gt; [Filename or switch]</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Export Meters [Filename | /multiple ] (EXP_METERS.CSV)</a:t>
            </a:r>
          </a:p>
          <a:p>
            <a:pPr marL="914400" lvl="0" algn="just">
              <a:spcAft>
                <a:spcPts val="600"/>
              </a:spcAft>
            </a:pPr>
            <a:r>
              <a:rPr lang="en-US" sz="1400" b="1" dirty="0">
                <a:latin typeface="Courier New" panose="02070309020205020404" pitchFamily="49" charset="0"/>
                <a:cs typeface="Courier New" panose="02070309020205020404" pitchFamily="49" charset="0"/>
              </a:rPr>
              <a:t>Export Generators [Filename | /multiple ] (EXP_GENMETERS.CSV)</a:t>
            </a:r>
          </a:p>
          <a:p>
            <a:pPr marL="914400" lvl="0" algn="just">
              <a:spcAft>
                <a:spcPts val="600"/>
              </a:spcAft>
            </a:pPr>
            <a:r>
              <a:rPr lang="en-US" sz="1400" dirty="0">
                <a:latin typeface="Courier New" panose="02070309020205020404" pitchFamily="49" charset="0"/>
                <a:cs typeface="Courier New" panose="02070309020205020404" pitchFamily="49" charset="0"/>
              </a:rPr>
              <a:t>EnergyMeter and Generator object exports are similar. Both export the time and the values of the energy registers in the two classes of objects. In contrast to the other Export options, each invocation of these export commands appends a record to the file.</a:t>
            </a:r>
          </a:p>
          <a:p>
            <a:pPr marL="914400" lvl="0" algn="just">
              <a:spcAft>
                <a:spcPts val="600"/>
              </a:spcAft>
            </a:pPr>
            <a:r>
              <a:rPr lang="en-US" sz="1400" dirty="0">
                <a:latin typeface="Courier New" panose="02070309020205020404" pitchFamily="49" charset="0"/>
                <a:cs typeface="Courier New" panose="02070309020205020404" pitchFamily="49" charset="0"/>
              </a:rPr>
              <a:t>For </a:t>
            </a:r>
            <a:r>
              <a:rPr lang="en-US" sz="1400" dirty="0" err="1">
                <a:latin typeface="Courier New" panose="02070309020205020404" pitchFamily="49" charset="0"/>
                <a:cs typeface="Courier New" panose="02070309020205020404" pitchFamily="49" charset="0"/>
              </a:rPr>
              <a:t>Energymeter</a:t>
            </a:r>
            <a:r>
              <a:rPr lang="en-US" sz="1400" dirty="0">
                <a:latin typeface="Courier New" panose="02070309020205020404" pitchFamily="49" charset="0"/>
                <a:cs typeface="Courier New" panose="02070309020205020404" pitchFamily="49" charset="0"/>
              </a:rPr>
              <a:t> and Generator, specifying the switch "/multiple" (or /m) for the file name will cause a separate file to be written for each meter or generator. The default is for a single file containing all meter or generator elements.</a:t>
            </a:r>
          </a:p>
          <a:p>
            <a:pPr marL="914400" lvl="0" algn="just">
              <a:spcAft>
                <a:spcPts val="600"/>
              </a:spcAft>
            </a:pPr>
            <a:r>
              <a:rPr lang="en-US" sz="1400" b="1" dirty="0">
                <a:latin typeface="Courier New" panose="02070309020205020404" pitchFamily="49" charset="0"/>
                <a:cs typeface="Courier New" panose="02070309020205020404" pitchFamily="49" charset="0"/>
              </a:rPr>
              <a:t>Export </a:t>
            </a:r>
            <a:r>
              <a:rPr lang="en-US" sz="1400" b="1" dirty="0" err="1">
                <a:latin typeface="Courier New" panose="02070309020205020404" pitchFamily="49" charset="0"/>
                <a:cs typeface="Courier New" panose="02070309020205020404" pitchFamily="49" charset="0"/>
              </a:rPr>
              <a:t>Yprims</a:t>
            </a:r>
            <a:r>
              <a:rPr lang="en-US" sz="1400" b="1" dirty="0">
                <a:latin typeface="Courier New" panose="02070309020205020404" pitchFamily="49" charset="0"/>
                <a:cs typeface="Courier New" panose="02070309020205020404" pitchFamily="49" charset="0"/>
              </a:rPr>
              <a:t> [Filename] (EXP_Yprims.CSV)</a:t>
            </a:r>
            <a:r>
              <a:rPr lang="en-US" sz="1400" dirty="0">
                <a:latin typeface="Courier New" panose="02070309020205020404" pitchFamily="49" charset="0"/>
                <a:cs typeface="Courier New" panose="02070309020205020404" pitchFamily="49" charset="0"/>
              </a:rPr>
              <a:t>. Exports all primitive Y matrices for the present circuit to a CSV file.</a:t>
            </a: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15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2385268"/>
          </a:xfrm>
          <a:prstGeom prst="rect">
            <a:avLst/>
          </a:prstGeom>
          <a:noFill/>
        </p:spPr>
        <p:txBody>
          <a:bodyPr wrap="square" rtlCol="0">
            <a:spAutoFit/>
          </a:bodyPr>
          <a:lstStyle/>
          <a:p>
            <a:pPr lvl="0" algn="just">
              <a:spcAft>
                <a:spcPts val="600"/>
              </a:spcAft>
            </a:pPr>
            <a:r>
              <a:rPr lang="en-US" sz="1800" b="1" i="1" dirty="0">
                <a:solidFill>
                  <a:srgbClr val="FF0000"/>
                </a:solidFill>
              </a:rPr>
              <a:t>Export &lt;Quantity&gt; [Filename or switch]</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Export Y [Filename] (EXP_Y.CSV). </a:t>
            </a:r>
            <a:r>
              <a:rPr lang="en-US" sz="1400" dirty="0">
                <a:latin typeface="Courier New" panose="02070309020205020404" pitchFamily="49" charset="0"/>
                <a:cs typeface="Courier New" panose="02070309020205020404" pitchFamily="49" charset="0"/>
              </a:rPr>
              <a:t>Exports the present system Y matrix to a CSV file. Useful for importing into another application. Note: This file can be HUGE!</a:t>
            </a:r>
          </a:p>
          <a:p>
            <a:pPr marL="914400" lvl="0" algn="just">
              <a:spcAft>
                <a:spcPts val="600"/>
              </a:spcAft>
            </a:pPr>
            <a:r>
              <a:rPr lang="en-US" sz="1400" b="1" dirty="0">
                <a:latin typeface="Courier New" panose="02070309020205020404" pitchFamily="49" charset="0"/>
                <a:cs typeface="Courier New" panose="02070309020205020404" pitchFamily="49" charset="0"/>
              </a:rPr>
              <a:t>Export </a:t>
            </a:r>
            <a:r>
              <a:rPr lang="en-US" sz="1400" b="1" dirty="0" err="1">
                <a:latin typeface="Courier New" panose="02070309020205020404" pitchFamily="49" charset="0"/>
                <a:cs typeface="Courier New" panose="02070309020205020404" pitchFamily="49" charset="0"/>
              </a:rPr>
              <a:t>SeqZ</a:t>
            </a:r>
            <a:r>
              <a:rPr lang="en-US" sz="1400" b="1" dirty="0">
                <a:latin typeface="Courier New" panose="02070309020205020404" pitchFamily="49" charset="0"/>
                <a:cs typeface="Courier New" panose="02070309020205020404" pitchFamily="49" charset="0"/>
              </a:rPr>
              <a:t> [Filename] (EXP_SEQZ.CSV). </a:t>
            </a:r>
            <a:r>
              <a:rPr lang="en-US" sz="1400" dirty="0">
                <a:latin typeface="Courier New" panose="02070309020205020404" pitchFamily="49" charset="0"/>
                <a:cs typeface="Courier New" panose="02070309020205020404" pitchFamily="49" charset="0"/>
              </a:rPr>
              <a:t>Exports the equivalent sequence short circuit impedances at each bus. Should be preceded by a successful “Solve Mode=</a:t>
            </a:r>
            <a:r>
              <a:rPr lang="en-US" sz="1400" dirty="0" err="1">
                <a:latin typeface="Courier New" panose="02070309020205020404" pitchFamily="49" charset="0"/>
                <a:cs typeface="Courier New" panose="02070309020205020404" pitchFamily="49" charset="0"/>
              </a:rPr>
              <a:t>Faultstudy</a:t>
            </a:r>
            <a:r>
              <a:rPr lang="en-US" sz="1400" dirty="0">
                <a:latin typeface="Courier New" panose="02070309020205020404" pitchFamily="49" charset="0"/>
                <a:cs typeface="Courier New" panose="02070309020205020404" pitchFamily="49" charset="0"/>
              </a:rPr>
              <a:t>” command. This will initialize the short circuit impedance matrices at each bus.</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57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20264" y="1025153"/>
            <a:ext cx="7780952" cy="2123810"/>
          </a:xfrm>
          <a:prstGeom prst="rect">
            <a:avLst/>
          </a:prstGeom>
        </p:spPr>
      </p:pic>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7</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Box 7"/>
          <p:cNvSpPr txBox="1"/>
          <p:nvPr/>
        </p:nvSpPr>
        <p:spPr>
          <a:xfrm>
            <a:off x="488092" y="796678"/>
            <a:ext cx="4648200"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What can </a:t>
            </a:r>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do?</a:t>
            </a:r>
            <a:endParaRPr lang="en-US" dirty="0"/>
          </a:p>
          <a:p>
            <a:endParaRPr lang="en-US" sz="1050" baseline="30000" dirty="0"/>
          </a:p>
        </p:txBody>
      </p:sp>
      <p:sp>
        <p:nvSpPr>
          <p:cNvPr id="11" name="TextBox 10"/>
          <p:cNvSpPr txBox="1"/>
          <p:nvPr/>
        </p:nvSpPr>
        <p:spPr>
          <a:xfrm>
            <a:off x="609600" y="1286500"/>
            <a:ext cx="8229600" cy="400110"/>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sym typeface="Wingdings" panose="05000000000000000000" pitchFamily="2" charset="2"/>
              </a:rPr>
              <a:t>Fault study</a:t>
            </a:r>
          </a:p>
        </p:txBody>
      </p:sp>
      <p:pic>
        <p:nvPicPr>
          <p:cNvPr id="6" name="Picture 5"/>
          <p:cNvPicPr>
            <a:picLocks noChangeAspect="1"/>
          </p:cNvPicPr>
          <p:nvPr/>
        </p:nvPicPr>
        <p:blipFill>
          <a:blip r:embed="rId4"/>
          <a:stretch>
            <a:fillRect/>
          </a:stretch>
        </p:blipFill>
        <p:spPr>
          <a:xfrm>
            <a:off x="537244" y="3127482"/>
            <a:ext cx="3374453" cy="2951891"/>
          </a:xfrm>
          <a:prstGeom prst="rect">
            <a:avLst/>
          </a:prstGeom>
        </p:spPr>
      </p:pic>
      <p:pic>
        <p:nvPicPr>
          <p:cNvPr id="7" name="Picture 6"/>
          <p:cNvPicPr>
            <a:picLocks noChangeAspect="1"/>
          </p:cNvPicPr>
          <p:nvPr/>
        </p:nvPicPr>
        <p:blipFill>
          <a:blip r:embed="rId5"/>
          <a:stretch>
            <a:fillRect/>
          </a:stretch>
        </p:blipFill>
        <p:spPr>
          <a:xfrm>
            <a:off x="4170405" y="3038333"/>
            <a:ext cx="3383692" cy="3041040"/>
          </a:xfrm>
          <a:prstGeom prst="rect">
            <a:avLst/>
          </a:prstGeom>
        </p:spPr>
      </p:pic>
      <p:sp>
        <p:nvSpPr>
          <p:cNvPr id="10" name="Rectangle 2"/>
          <p:cNvSpPr>
            <a:spLocks noChangeArrowheads="1"/>
          </p:cNvSpPr>
          <p:nvPr/>
        </p:nvSpPr>
        <p:spPr bwMode="auto">
          <a:xfrm>
            <a:off x="609600" y="1065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p:cNvSpPr/>
          <p:nvPr/>
        </p:nvSpPr>
        <p:spPr>
          <a:xfrm>
            <a:off x="7566454" y="3690360"/>
            <a:ext cx="1526380" cy="338554"/>
          </a:xfrm>
          <a:prstGeom prst="rect">
            <a:avLst/>
          </a:prstGeom>
        </p:spPr>
        <p:txBody>
          <a:bodyPr wrap="none">
            <a:spAutoFit/>
          </a:bodyPr>
          <a:lstStyle/>
          <a:p>
            <a:r>
              <a:rPr lang="en-US" sz="1600" dirty="0"/>
              <a:t>Black -- phase 1</a:t>
            </a:r>
          </a:p>
        </p:txBody>
      </p:sp>
      <p:sp>
        <p:nvSpPr>
          <p:cNvPr id="15" name="Rectangle 14"/>
          <p:cNvSpPr/>
          <p:nvPr/>
        </p:nvSpPr>
        <p:spPr>
          <a:xfrm>
            <a:off x="7578811" y="4029286"/>
            <a:ext cx="1479892" cy="338554"/>
          </a:xfrm>
          <a:prstGeom prst="rect">
            <a:avLst/>
          </a:prstGeom>
        </p:spPr>
        <p:txBody>
          <a:bodyPr wrap="none">
            <a:spAutoFit/>
          </a:bodyPr>
          <a:lstStyle/>
          <a:p>
            <a:r>
              <a:rPr lang="en-US" sz="1600" dirty="0">
                <a:solidFill>
                  <a:srgbClr val="FF0000"/>
                </a:solidFill>
              </a:rPr>
              <a:t>Red  -- phase 2</a:t>
            </a:r>
          </a:p>
        </p:txBody>
      </p:sp>
      <p:sp>
        <p:nvSpPr>
          <p:cNvPr id="16" name="Rectangle 15"/>
          <p:cNvSpPr/>
          <p:nvPr/>
        </p:nvSpPr>
        <p:spPr>
          <a:xfrm>
            <a:off x="7580870" y="4367840"/>
            <a:ext cx="1486304" cy="338554"/>
          </a:xfrm>
          <a:prstGeom prst="rect">
            <a:avLst/>
          </a:prstGeom>
        </p:spPr>
        <p:txBody>
          <a:bodyPr wrap="none">
            <a:spAutoFit/>
          </a:bodyPr>
          <a:lstStyle/>
          <a:p>
            <a:r>
              <a:rPr lang="en-US" sz="1600" dirty="0">
                <a:solidFill>
                  <a:srgbClr val="0070C0"/>
                </a:solidFill>
              </a:rPr>
              <a:t>Blue  -- phase 3</a:t>
            </a:r>
          </a:p>
        </p:txBody>
      </p:sp>
    </p:spTree>
    <p:extLst>
      <p:ext uri="{BB962C8B-B14F-4D97-AF65-F5344CB8AC3E}">
        <p14:creationId xmlns:p14="http://schemas.microsoft.com/office/powerpoint/2010/main" val="1578486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3123932"/>
          </a:xfrm>
          <a:prstGeom prst="rect">
            <a:avLst/>
          </a:prstGeom>
          <a:noFill/>
        </p:spPr>
        <p:txBody>
          <a:bodyPr wrap="square" rtlCol="0">
            <a:spAutoFit/>
          </a:bodyPr>
          <a:lstStyle/>
          <a:p>
            <a:pPr lvl="0" algn="just">
              <a:spcAft>
                <a:spcPts val="600"/>
              </a:spcAft>
            </a:pPr>
            <a:r>
              <a:rPr lang="en-US" sz="1800" b="1" i="1" dirty="0">
                <a:solidFill>
                  <a:srgbClr val="FF0000"/>
                </a:solidFill>
              </a:rPr>
              <a:t>Get [Opt1] [opt2] etc.</a:t>
            </a:r>
          </a:p>
          <a:p>
            <a:pPr lvl="0" algn="just">
              <a:spcAft>
                <a:spcPts val="600"/>
              </a:spcAft>
            </a:pPr>
            <a:r>
              <a:rPr lang="en-US" sz="1800" dirty="0">
                <a:latin typeface="Times New Roman" panose="02020603050405020304" pitchFamily="18" charset="0"/>
                <a:cs typeface="Times New Roman" panose="02020603050405020304" pitchFamily="18" charset="0"/>
              </a:rPr>
              <a:t>Basically, it is the opposite of the SET command. It returns DSS property values for options set, using the Set command. Result is returned in the Result property of the Text interface.</a:t>
            </a:r>
          </a:p>
          <a:p>
            <a:pPr lvl="0" algn="just">
              <a:spcAft>
                <a:spcPts val="600"/>
              </a:spcAft>
            </a:pPr>
            <a:r>
              <a:rPr lang="en-US" sz="1800" dirty="0">
                <a:latin typeface="Times New Roman" panose="02020603050405020304" pitchFamily="18" charset="0"/>
                <a:cs typeface="Times New Roman" panose="02020603050405020304" pitchFamily="18" charset="0"/>
              </a:rPr>
              <a:t>VBA Example:</a:t>
            </a:r>
          </a:p>
          <a:p>
            <a:pPr marL="914400" lvl="0" algn="just">
              <a:spcAft>
                <a:spcPts val="600"/>
              </a:spcAft>
            </a:pPr>
            <a:r>
              <a:rPr lang="en-US" sz="1400" b="1" dirty="0" err="1">
                <a:latin typeface="Courier New" panose="02070309020205020404" pitchFamily="49" charset="0"/>
                <a:cs typeface="Courier New" panose="02070309020205020404" pitchFamily="49" charset="0"/>
              </a:rPr>
              <a:t>DSSText.Command</a:t>
            </a:r>
            <a:r>
              <a:rPr lang="en-US" sz="1400" b="1" dirty="0">
                <a:latin typeface="Courier New" panose="02070309020205020404" pitchFamily="49" charset="0"/>
                <a:cs typeface="Courier New" panose="02070309020205020404" pitchFamily="49" charset="0"/>
              </a:rPr>
              <a:t> = "Get mode"</a:t>
            </a:r>
          </a:p>
          <a:p>
            <a:pPr marL="914400" lvl="0" algn="just">
              <a:spcAft>
                <a:spcPts val="600"/>
              </a:spcAft>
            </a:pPr>
            <a:r>
              <a:rPr lang="en-US" sz="1400" b="1" dirty="0">
                <a:latin typeface="Courier New" panose="02070309020205020404" pitchFamily="49" charset="0"/>
                <a:cs typeface="Courier New" panose="02070309020205020404" pitchFamily="49" charset="0"/>
              </a:rPr>
              <a:t>Answer = </a:t>
            </a:r>
            <a:r>
              <a:rPr lang="en-US" sz="1400" b="1" dirty="0" err="1">
                <a:latin typeface="Courier New" panose="02070309020205020404" pitchFamily="49" charset="0"/>
                <a:cs typeface="Courier New" panose="02070309020205020404" pitchFamily="49" charset="0"/>
              </a:rPr>
              <a:t>DSSText.Result</a:t>
            </a:r>
            <a:endParaRPr lang="en-US" sz="1400" b="1" dirty="0">
              <a:latin typeface="Courier New" panose="02070309020205020404" pitchFamily="49" charset="0"/>
              <a:cs typeface="Courier New" panose="02070309020205020404" pitchFamily="49"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Note that multiple properties may be requested on one get. The results are appended and the individual values are separated by commas. Array values are returned separated by commas.</a:t>
            </a:r>
          </a:p>
        </p:txBody>
      </p:sp>
    </p:spTree>
    <p:extLst>
      <p:ext uri="{BB962C8B-B14F-4D97-AF65-F5344CB8AC3E}">
        <p14:creationId xmlns:p14="http://schemas.microsoft.com/office/powerpoint/2010/main" val="3094490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185761"/>
          </a:xfrm>
          <a:prstGeom prst="rect">
            <a:avLst/>
          </a:prstGeom>
          <a:noFill/>
        </p:spPr>
        <p:txBody>
          <a:bodyPr wrap="square" rtlCol="0">
            <a:spAutoFit/>
          </a:bodyPr>
          <a:lstStyle/>
          <a:p>
            <a:pPr lvl="0" algn="just">
              <a:spcAft>
                <a:spcPts val="600"/>
              </a:spcAft>
            </a:pPr>
            <a:r>
              <a:rPr lang="en-US" sz="1800" b="1" i="1" dirty="0">
                <a:solidFill>
                  <a:srgbClr val="FF0000"/>
                </a:solidFill>
              </a:rPr>
              <a:t>LatLongCoords</a:t>
            </a:r>
          </a:p>
          <a:p>
            <a:pPr lvl="0" algn="just">
              <a:spcAft>
                <a:spcPts val="600"/>
              </a:spcAft>
            </a:pPr>
            <a:r>
              <a:rPr lang="en-US" sz="1800" dirty="0">
                <a:latin typeface="Times New Roman" panose="02020603050405020304" pitchFamily="18" charset="0"/>
                <a:cs typeface="Times New Roman" panose="02020603050405020304" pitchFamily="18" charset="0"/>
              </a:rPr>
              <a:t>It defines </a:t>
            </a:r>
            <a:r>
              <a:rPr lang="en-US" sz="1800" dirty="0" err="1">
                <a:latin typeface="Times New Roman" panose="02020603050405020304" pitchFamily="18" charset="0"/>
                <a:cs typeface="Times New Roman" panose="02020603050405020304" pitchFamily="18" charset="0"/>
              </a:rPr>
              <a:t>x,y</a:t>
            </a:r>
            <a:r>
              <a:rPr lang="en-US" sz="1800" dirty="0">
                <a:latin typeface="Times New Roman" panose="02020603050405020304" pitchFamily="18" charset="0"/>
                <a:cs typeface="Times New Roman" panose="02020603050405020304" pitchFamily="18" charset="0"/>
              </a:rPr>
              <a:t> coordinates for buses using Latitude and Longitude values (decimal numbers). Similar to </a:t>
            </a:r>
            <a:r>
              <a:rPr lang="en-US" sz="1400" b="1" dirty="0" err="1">
                <a:latin typeface="Courier New" panose="02070309020205020404" pitchFamily="49" charset="0"/>
                <a:cs typeface="Courier New" panose="02070309020205020404" pitchFamily="49" charset="0"/>
              </a:rPr>
              <a:t>BusCoords</a:t>
            </a:r>
            <a:r>
              <a:rPr lang="en-US" sz="1800" dirty="0">
                <a:latin typeface="Times New Roman" panose="02020603050405020304" pitchFamily="18" charset="0"/>
                <a:cs typeface="Times New Roman" panose="02020603050405020304" pitchFamily="18" charset="0"/>
              </a:rPr>
              <a:t> command, it is executed after executing Solve command or </a:t>
            </a:r>
            <a:r>
              <a:rPr lang="en-US" sz="1800" dirty="0" err="1">
                <a:latin typeface="Times New Roman" panose="02020603050405020304" pitchFamily="18" charset="0"/>
                <a:cs typeface="Times New Roman" panose="02020603050405020304" pitchFamily="18" charset="0"/>
              </a:rPr>
              <a:t>MakeBusList</a:t>
            </a:r>
            <a:r>
              <a:rPr lang="en-US" sz="1800" dirty="0">
                <a:latin typeface="Times New Roman" panose="02020603050405020304" pitchFamily="18" charset="0"/>
                <a:cs typeface="Times New Roman" panose="02020603050405020304" pitchFamily="18" charset="0"/>
              </a:rPr>
              <a:t> command, so that bus lists are defined. You can read coordinates from a CSV file with records of the </a:t>
            </a:r>
            <a:r>
              <a:rPr lang="en-US" sz="1800" dirty="0" err="1">
                <a:latin typeface="Times New Roman" panose="02020603050405020304" pitchFamily="18" charset="0"/>
                <a:cs typeface="Times New Roman" panose="02020603050405020304" pitchFamily="18" charset="0"/>
              </a:rPr>
              <a:t>follwing</a:t>
            </a:r>
            <a:r>
              <a:rPr lang="en-US" sz="1800" dirty="0">
                <a:latin typeface="Times New Roman" panose="02020603050405020304" pitchFamily="18" charset="0"/>
                <a:cs typeface="Times New Roman" panose="02020603050405020304" pitchFamily="18" charset="0"/>
              </a:rPr>
              <a:t> form:</a:t>
            </a:r>
          </a:p>
          <a:p>
            <a:pPr marL="914400" algn="just">
              <a:spcAft>
                <a:spcPts val="600"/>
              </a:spcAft>
            </a:pPr>
            <a:r>
              <a:rPr lang="en-US" sz="1400" b="1" dirty="0" err="1">
                <a:latin typeface="Courier New" panose="02070309020205020404" pitchFamily="49" charset="0"/>
                <a:cs typeface="Courier New" panose="02070309020205020404" pitchFamily="49" charset="0"/>
              </a:rPr>
              <a:t>busname</a:t>
            </a:r>
            <a:r>
              <a:rPr lang="en-US" sz="1400" b="1" dirty="0">
                <a:latin typeface="Courier New" panose="02070309020205020404" pitchFamily="49" charset="0"/>
                <a:cs typeface="Courier New" panose="02070309020205020404" pitchFamily="49" charset="0"/>
              </a:rPr>
              <a:t>, Latitude, Longitude.</a:t>
            </a:r>
          </a:p>
          <a:p>
            <a:pPr lvl="0" algn="just">
              <a:spcAft>
                <a:spcPts val="600"/>
              </a:spcAft>
            </a:pPr>
            <a:r>
              <a:rPr lang="en-US" sz="1800" dirty="0">
                <a:latin typeface="Times New Roman" panose="02020603050405020304" pitchFamily="18" charset="0"/>
                <a:cs typeface="Times New Roman" panose="02020603050405020304" pitchFamily="18" charset="0"/>
              </a:rPr>
              <a:t>Example:</a:t>
            </a:r>
          </a:p>
          <a:p>
            <a:pPr marL="914400" lvl="0" algn="just">
              <a:spcAft>
                <a:spcPts val="600"/>
              </a:spcAft>
            </a:pPr>
            <a:r>
              <a:rPr lang="en-US" sz="1400" b="1" dirty="0">
                <a:latin typeface="Courier New" panose="02070309020205020404" pitchFamily="49" charset="0"/>
                <a:cs typeface="Courier New" panose="02070309020205020404" pitchFamily="49" charset="0"/>
              </a:rPr>
              <a:t>LatLongCoords [file=]xxxx.csv</a:t>
            </a:r>
          </a:p>
          <a:p>
            <a:pPr lvl="0" algn="just">
              <a:spcAft>
                <a:spcPts val="600"/>
              </a:spcAft>
            </a:pPr>
            <a:r>
              <a:rPr lang="en-US" sz="1800" dirty="0">
                <a:latin typeface="Times New Roman" panose="02020603050405020304" pitchFamily="18" charset="0"/>
                <a:cs typeface="Times New Roman" panose="02020603050405020304" pitchFamily="18" charset="0"/>
              </a:rPr>
              <a:t>Note: Longitude is mapped to x coordinate and Latitude is mapped to y coordinate.</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t>Losses</a:t>
            </a:r>
          </a:p>
          <a:p>
            <a:pPr lvl="0" algn="just">
              <a:spcAft>
                <a:spcPts val="600"/>
              </a:spcAft>
            </a:pPr>
            <a:r>
              <a:rPr lang="en-US" sz="1800" dirty="0">
                <a:latin typeface="Times New Roman" panose="02020603050405020304" pitchFamily="18" charset="0"/>
                <a:cs typeface="Times New Roman" panose="02020603050405020304" pitchFamily="18" charset="0"/>
              </a:rPr>
              <a:t>Returns the </a:t>
            </a:r>
            <a:r>
              <a:rPr lang="en-US" sz="1400" b="1" dirty="0">
                <a:latin typeface="Courier New" panose="02070309020205020404" pitchFamily="49" charset="0"/>
                <a:cs typeface="Courier New" panose="02070309020205020404" pitchFamily="49" charset="0"/>
              </a:rPr>
              <a:t>total</a:t>
            </a:r>
            <a:r>
              <a:rPr lang="en-US" sz="1800" dirty="0">
                <a:latin typeface="Times New Roman" panose="02020603050405020304" pitchFamily="18" charset="0"/>
                <a:cs typeface="Times New Roman" panose="02020603050405020304" pitchFamily="18" charset="0"/>
              </a:rPr>
              <a:t> losses for the active circuit element in the Result string, in kW, </a:t>
            </a:r>
            <a:r>
              <a:rPr lang="en-US" sz="1800" dirty="0" err="1">
                <a:latin typeface="Times New Roman" panose="02020603050405020304" pitchFamily="18" charset="0"/>
                <a:cs typeface="Times New Roman" panose="02020603050405020304" pitchFamily="18" charset="0"/>
              </a:rPr>
              <a:t>kvar</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51633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3877985"/>
          </a:xfrm>
          <a:prstGeom prst="rect">
            <a:avLst/>
          </a:prstGeom>
          <a:noFill/>
        </p:spPr>
        <p:txBody>
          <a:bodyPr wrap="square" rtlCol="0">
            <a:spAutoFit/>
          </a:bodyPr>
          <a:lstStyle/>
          <a:p>
            <a:pPr lvl="0" algn="just">
              <a:spcAft>
                <a:spcPts val="600"/>
              </a:spcAft>
            </a:pPr>
            <a:r>
              <a:rPr lang="en-US" sz="1800" b="1" i="1" dirty="0" err="1"/>
              <a:t>MakeBusList</a:t>
            </a:r>
            <a:endParaRPr lang="en-US" sz="1800" b="1" i="1" dirty="0"/>
          </a:p>
          <a:p>
            <a:pPr lvl="0" algn="just">
              <a:spcAft>
                <a:spcPts val="600"/>
              </a:spcAft>
            </a:pPr>
            <a:r>
              <a:rPr lang="en-US" sz="1800" dirty="0">
                <a:latin typeface="Times New Roman" panose="02020603050405020304" pitchFamily="18" charset="0"/>
                <a:cs typeface="Times New Roman" panose="02020603050405020304" pitchFamily="18" charset="0"/>
              </a:rPr>
              <a:t>Updates the </a:t>
            </a:r>
            <a:r>
              <a:rPr lang="en-US" sz="1800" dirty="0" err="1">
                <a:latin typeface="Times New Roman" panose="02020603050405020304" pitchFamily="18" charset="0"/>
                <a:cs typeface="Times New Roman" panose="02020603050405020304" pitchFamily="18" charset="0"/>
              </a:rPr>
              <a:t>buslist</a:t>
            </a:r>
            <a:r>
              <a:rPr lang="en-US" sz="1800" dirty="0">
                <a:latin typeface="Times New Roman" panose="02020603050405020304" pitchFamily="18" charset="0"/>
                <a:cs typeface="Times New Roman" panose="02020603050405020304" pitchFamily="18" charset="0"/>
              </a:rPr>
              <a:t>, if needed, using the currently enabled circuit elements. (This happens automatically for Solve command.) See </a:t>
            </a:r>
            <a:r>
              <a:rPr lang="en-US" sz="1400" b="1" dirty="0" err="1">
                <a:latin typeface="Courier New" panose="02070309020205020404" pitchFamily="49" charset="0"/>
                <a:cs typeface="Courier New" panose="02070309020205020404" pitchFamily="49" charset="0"/>
              </a:rPr>
              <a:t>ReprocessBuses</a:t>
            </a:r>
            <a:r>
              <a:rPr lang="en-US" sz="1800" dirty="0">
                <a:latin typeface="Times New Roman" panose="02020603050405020304" pitchFamily="18" charset="0"/>
                <a:cs typeface="Times New Roman" panose="02020603050405020304" pitchFamily="18" charset="0"/>
              </a:rPr>
              <a:t>.</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New [Object] [Edit String]</a:t>
            </a:r>
          </a:p>
          <a:p>
            <a:pPr lvl="0" algn="just">
              <a:spcAft>
                <a:spcPts val="600"/>
              </a:spcAft>
            </a:pPr>
            <a:r>
              <a:rPr lang="en-US" sz="1800" dirty="0">
                <a:latin typeface="Times New Roman" panose="02020603050405020304" pitchFamily="18" charset="0"/>
                <a:cs typeface="Times New Roman" panose="02020603050405020304" pitchFamily="18" charset="0"/>
              </a:rPr>
              <a:t>It adds an element which is described on the remainder of the line to the active circuit. The first parameter (Object=…) is required for the New command. </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All circuit objects are instantiated with a reasonable set of values, so that they can likely be included in the circuit and solved without modification. Therefore, the Edit String needs only to include definitions for property values that are different than the defaults.</a:t>
            </a:r>
          </a:p>
          <a:p>
            <a:pPr lvl="0" algn="just">
              <a:spcAft>
                <a:spcPts val="60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4885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970318"/>
          </a:xfrm>
          <a:prstGeom prst="rect">
            <a:avLst/>
          </a:prstGeom>
          <a:noFill/>
        </p:spPr>
        <p:txBody>
          <a:bodyPr wrap="square" rtlCol="0">
            <a:spAutoFit/>
          </a:bodyPr>
          <a:lstStyle/>
          <a:p>
            <a:pPr lvl="0" algn="just">
              <a:spcAft>
                <a:spcPts val="600"/>
              </a:spcAft>
            </a:pPr>
            <a:r>
              <a:rPr lang="en-US" sz="1800" b="1" i="1" dirty="0">
                <a:solidFill>
                  <a:srgbClr val="FF0000"/>
                </a:solidFill>
              </a:rPr>
              <a:t>New [Object] [Edit String]</a:t>
            </a:r>
          </a:p>
          <a:p>
            <a:pPr lvl="0" algn="just">
              <a:spcAft>
                <a:spcPts val="600"/>
              </a:spcAft>
            </a:pPr>
            <a:r>
              <a:rPr lang="en-US" sz="1800" dirty="0">
                <a:latin typeface="Times New Roman" panose="02020603050405020304" pitchFamily="18" charset="0"/>
                <a:cs typeface="Times New Roman" panose="02020603050405020304" pitchFamily="18" charset="0"/>
              </a:rPr>
              <a:t>…</a:t>
            </a:r>
          </a:p>
          <a:p>
            <a:pPr marL="914400"/>
            <a:r>
              <a:rPr lang="en-US" sz="1400" dirty="0">
                <a:latin typeface="Courier New" panose="02070309020205020404" pitchFamily="49" charset="0"/>
                <a:cs typeface="Courier New" panose="02070309020205020404" pitchFamily="49" charset="0"/>
              </a:rPr>
              <a:t>Examples:</a:t>
            </a:r>
          </a:p>
          <a:p>
            <a:pPr marL="914400"/>
            <a:r>
              <a:rPr lang="en-US" sz="1400" b="1" dirty="0">
                <a:latin typeface="Courier New" panose="02070309020205020404" pitchFamily="49" charset="0"/>
                <a:cs typeface="Courier New" panose="02070309020205020404" pitchFamily="49" charset="0"/>
              </a:rPr>
              <a:t>New Object=Line.Lin2 ! Min required</a:t>
            </a:r>
          </a:p>
          <a:p>
            <a:pPr marL="914400"/>
            <a:r>
              <a:rPr lang="en-US" sz="1400" b="1" dirty="0">
                <a:latin typeface="Courier New" panose="02070309020205020404" pitchFamily="49" charset="0"/>
                <a:cs typeface="Courier New" panose="02070309020205020404" pitchFamily="49" charset="0"/>
              </a:rPr>
              <a:t>New Line.Lin2 ! Same, sans object= …</a:t>
            </a:r>
          </a:p>
          <a:p>
            <a:pPr marL="914400"/>
            <a:r>
              <a:rPr lang="en-US" sz="1400" b="1" dirty="0">
                <a:latin typeface="Courier New" panose="02070309020205020404" pitchFamily="49" charset="0"/>
                <a:cs typeface="Courier New" panose="02070309020205020404" pitchFamily="49" charset="0"/>
              </a:rPr>
              <a:t>!Line from Bs1 to Bs2</a:t>
            </a:r>
          </a:p>
          <a:p>
            <a:pPr marL="914400"/>
            <a:r>
              <a:rPr lang="en-US" sz="1400" b="1" dirty="0">
                <a:latin typeface="Courier New" panose="02070309020205020404" pitchFamily="49" charset="0"/>
                <a:cs typeface="Courier New" panose="02070309020205020404" pitchFamily="49" charset="0"/>
              </a:rPr>
              <a:t>New Line.Lin2 Bs1 Bs2 R1=.01 X1=.5 Length=1.3</a:t>
            </a:r>
            <a:endParaRPr lang="en-US" sz="1400" dirty="0">
              <a:latin typeface="Courier New" panose="02070309020205020404" pitchFamily="49" charset="0"/>
              <a:cs typeface="Courier New" panose="02070309020205020404" pitchFamily="49" charset="0"/>
            </a:endParaRP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Edit String does not have to be complete at the time of issuing the New command. The object instantiated may be edited again at any later time by invoking the Edit command or by continuing with the next command line (see More or ~). The ‘later time’ does not have to occur immediately after definition. One can make up a script later that edits one or more object properties.</a:t>
            </a:r>
          </a:p>
          <a:p>
            <a:pPr algn="just">
              <a:spcAft>
                <a:spcPts val="600"/>
              </a:spcAft>
            </a:pPr>
            <a:r>
              <a:rPr lang="en-US" sz="1800" dirty="0">
                <a:latin typeface="Times New Roman" panose="02020603050405020304" pitchFamily="18" charset="0"/>
                <a:cs typeface="Times New Roman" panose="02020603050405020304" pitchFamily="18" charset="0"/>
              </a:rPr>
              <a:t>…</a:t>
            </a:r>
          </a:p>
          <a:p>
            <a:pPr lvl="0" algn="just">
              <a:spcAft>
                <a:spcPts val="600"/>
              </a:spcAft>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175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219200"/>
            <a:ext cx="8077200" cy="5293757"/>
          </a:xfrm>
          <a:prstGeom prst="rect">
            <a:avLst/>
          </a:prstGeom>
          <a:noFill/>
        </p:spPr>
        <p:txBody>
          <a:bodyPr wrap="square" rtlCol="0">
            <a:spAutoFit/>
          </a:bodyPr>
          <a:lstStyle/>
          <a:p>
            <a:pPr lvl="0" algn="just">
              <a:spcAft>
                <a:spcPts val="600"/>
              </a:spcAft>
            </a:pPr>
            <a:r>
              <a:rPr lang="en-US" sz="1800" b="1" i="1" dirty="0">
                <a:solidFill>
                  <a:srgbClr val="FF0000"/>
                </a:solidFill>
              </a:rPr>
              <a:t>New [Object] [Edit String]</a:t>
            </a:r>
          </a:p>
          <a:p>
            <a:pPr lvl="0" algn="just">
              <a:spcAft>
                <a:spcPts val="600"/>
              </a:spcAft>
            </a:pPr>
            <a:r>
              <a:rPr lang="en-US" sz="1800" dirty="0">
                <a:latin typeface="Times New Roman" panose="02020603050405020304" pitchFamily="18" charset="0"/>
                <a:cs typeface="Times New Roman" panose="02020603050405020304" pitchFamily="18" charset="0"/>
              </a:rPr>
              <a:t>…</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Immediately after issuing the New command, the instantiated object remains the active object, and the Edit command does not have to be given to select the object for further editing. You can simply issue the </a:t>
            </a:r>
            <a:r>
              <a:rPr lang="en-US" sz="1800" b="1" dirty="0">
                <a:latin typeface="Courier New" panose="02070309020205020404" pitchFamily="49" charset="0"/>
                <a:cs typeface="Courier New" panose="02070309020205020404" pitchFamily="49" charset="0"/>
              </a:rPr>
              <a:t>More</a:t>
            </a:r>
            <a:r>
              <a:rPr lang="en-US" sz="1800" dirty="0">
                <a:latin typeface="Times New Roman" panose="02020603050405020304" pitchFamily="18" charset="0"/>
                <a:cs typeface="Times New Roman" panose="02020603050405020304" pitchFamily="18" charset="0"/>
              </a:rPr>
              <a:t> command, or one of its abbreviations (~), and continue to send editing instructions. Actually, the DSS command interpreter defaults to editing mode and you may simply issue the following command</a:t>
            </a:r>
          </a:p>
          <a:p>
            <a:pPr marL="914400" lvl="0" algn="just">
              <a:spcAft>
                <a:spcPts val="600"/>
              </a:spcAft>
            </a:pPr>
            <a:r>
              <a:rPr lang="en-US" sz="1400" b="1" dirty="0">
                <a:latin typeface="Courier New" panose="02070309020205020404" pitchFamily="49" charset="0"/>
                <a:cs typeface="Courier New" panose="02070309020205020404" pitchFamily="49" charset="0"/>
              </a:rPr>
              <a:t>Property=value …(and other editing statements)</a:t>
            </a:r>
          </a:p>
          <a:p>
            <a:pPr marL="283464" lvl="0" algn="just">
              <a:spcAft>
                <a:spcPts val="600"/>
              </a:spcAft>
            </a:pPr>
            <a:r>
              <a:rPr lang="en-US" sz="1800" dirty="0">
                <a:latin typeface="Times New Roman" panose="02020603050405020304" pitchFamily="18" charset="0"/>
                <a:cs typeface="Times New Roman" panose="02020603050405020304" pitchFamily="18" charset="0"/>
              </a:rPr>
              <a:t>The "=" is required when using this format. When the DSS parser sees this, it will assume you wish to continue editing and are not issuing a separate DSS Command. </a:t>
            </a:r>
          </a:p>
          <a:p>
            <a:pPr marL="283464"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To avoid ambiguity, which is always recommended for readability, you may specify the element completely:</a:t>
            </a:r>
          </a:p>
          <a:p>
            <a:pPr marL="914400" lvl="0" algn="just">
              <a:spcAft>
                <a:spcPts val="600"/>
              </a:spcAft>
            </a:pPr>
            <a:r>
              <a:rPr lang="en-US" sz="1400" b="1" dirty="0" err="1">
                <a:latin typeface="Courier New" panose="02070309020205020404" pitchFamily="49" charset="0"/>
                <a:cs typeface="Courier New" panose="02070309020205020404" pitchFamily="49" charset="0"/>
              </a:rPr>
              <a:t>Class.ElementName.Property</a:t>
            </a:r>
            <a:r>
              <a:rPr lang="en-US" sz="1400" b="1" dirty="0">
                <a:latin typeface="Courier New" panose="02070309020205020404" pitchFamily="49" charset="0"/>
                <a:cs typeface="Courier New" panose="02070309020205020404" pitchFamily="49" charset="0"/>
              </a:rPr>
              <a:t> = Value</a:t>
            </a:r>
          </a:p>
          <a:p>
            <a:pPr algn="just">
              <a:spcAft>
                <a:spcPts val="600"/>
              </a:spcAft>
            </a:pPr>
            <a:r>
              <a:rPr lang="en-US" sz="1800" dirty="0">
                <a:latin typeface="Times New Roman" panose="02020603050405020304" pitchFamily="18" charset="0"/>
                <a:cs typeface="Times New Roman" panose="02020603050405020304" pitchFamily="18" charset="0"/>
              </a:rPr>
              <a:t>…</a:t>
            </a:r>
          </a:p>
          <a:p>
            <a:pPr lvl="0" algn="just">
              <a:spcAft>
                <a:spcPts val="600"/>
              </a:spcAft>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246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031873"/>
          </a:xfrm>
          <a:prstGeom prst="rect">
            <a:avLst/>
          </a:prstGeom>
          <a:noFill/>
        </p:spPr>
        <p:txBody>
          <a:bodyPr wrap="square" rtlCol="0">
            <a:spAutoFit/>
          </a:bodyPr>
          <a:lstStyle/>
          <a:p>
            <a:pPr lvl="0" algn="just">
              <a:spcAft>
                <a:spcPts val="600"/>
              </a:spcAft>
            </a:pPr>
            <a:r>
              <a:rPr lang="en-US" sz="1800" b="1" i="1" dirty="0">
                <a:solidFill>
                  <a:srgbClr val="FF0000"/>
                </a:solidFill>
              </a:rPr>
              <a:t>New [Object] [Edit String]</a:t>
            </a:r>
          </a:p>
          <a:p>
            <a:pPr lvl="0" algn="just">
              <a:spcAft>
                <a:spcPts val="600"/>
              </a:spcAft>
            </a:pPr>
            <a:r>
              <a:rPr lang="en-US" sz="1800" dirty="0">
                <a:latin typeface="Times New Roman" panose="02020603050405020304" pitchFamily="18" charset="0"/>
                <a:cs typeface="Times New Roman" panose="02020603050405020304" pitchFamily="18" charset="0"/>
              </a:rPr>
              <a:t>…</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More than one property may be set on the same command, just as if you had issued the New or Edit commands.</a:t>
            </a:r>
          </a:p>
          <a:p>
            <a:pPr marL="914400" lvl="0" algn="just">
              <a:spcAft>
                <a:spcPts val="600"/>
              </a:spcAft>
            </a:pPr>
            <a:r>
              <a:rPr lang="en-US" sz="1400" b="1" dirty="0">
                <a:latin typeface="Courier New" panose="02070309020205020404" pitchFamily="49" charset="0"/>
                <a:cs typeface="Courier New" panose="02070309020205020404" pitchFamily="49" charset="0"/>
              </a:rPr>
              <a:t>Class.ElementName.Property1 = Value1 property2=value2 …</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Note that all DSS objects have a </a:t>
            </a:r>
            <a:r>
              <a:rPr lang="en-US" sz="1800" b="1" i="1" dirty="0">
                <a:latin typeface="Times New Roman" panose="02020603050405020304" pitchFamily="18" charset="0"/>
                <a:cs typeface="Times New Roman" panose="02020603050405020304" pitchFamily="18" charset="0"/>
              </a:rPr>
              <a:t>Like</a:t>
            </a:r>
            <a:r>
              <a:rPr lang="en-US" sz="1800" dirty="0">
                <a:latin typeface="Times New Roman" panose="02020603050405020304" pitchFamily="18" charset="0"/>
                <a:cs typeface="Times New Roman" panose="02020603050405020304" pitchFamily="18" charset="0"/>
              </a:rPr>
              <a:t> property inherited from the base class. When another element of the same class is very similar to a new one being created, use the </a:t>
            </a:r>
            <a:r>
              <a:rPr lang="en-US" sz="1800" b="1" i="1" dirty="0">
                <a:latin typeface="Times New Roman" panose="02020603050405020304" pitchFamily="18" charset="0"/>
                <a:cs typeface="Times New Roman" panose="02020603050405020304" pitchFamily="18" charset="0"/>
              </a:rPr>
              <a:t>Like</a:t>
            </a:r>
            <a:r>
              <a:rPr lang="en-US" sz="1800" dirty="0">
                <a:latin typeface="Times New Roman" panose="02020603050405020304" pitchFamily="18" charset="0"/>
                <a:cs typeface="Times New Roman" panose="02020603050405020304" pitchFamily="18" charset="0"/>
              </a:rPr>
              <a:t> parameter to start the definition then change only the parameters that differ. Therefore, you should issue the </a:t>
            </a:r>
            <a:r>
              <a:rPr lang="en-US" sz="1800" b="1" i="1" dirty="0">
                <a:latin typeface="Times New Roman" panose="02020603050405020304" pitchFamily="18" charset="0"/>
                <a:cs typeface="Times New Roman" panose="02020603050405020304" pitchFamily="18" charset="0"/>
              </a:rPr>
              <a:t>Like</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nnnn</a:t>
            </a:r>
            <a:r>
              <a:rPr lang="en-US" sz="1800" dirty="0">
                <a:latin typeface="Times New Roman" panose="02020603050405020304" pitchFamily="18" charset="0"/>
                <a:cs typeface="Times New Roman" panose="02020603050405020304" pitchFamily="18" charset="0"/>
              </a:rPr>
              <a:t> property first. Example:</a:t>
            </a:r>
          </a:p>
          <a:p>
            <a:pPr lvl="0" algn="just">
              <a:spcAft>
                <a:spcPts val="600"/>
              </a:spcAft>
            </a:pPr>
            <a:r>
              <a:rPr lang="en-US" sz="1400" b="1" dirty="0">
                <a:solidFill>
                  <a:srgbClr val="000000"/>
                </a:solidFill>
                <a:latin typeface="Courier New" panose="02070309020205020404" pitchFamily="49" charset="0"/>
                <a:cs typeface="Courier New" panose="02070309020205020404" pitchFamily="49" charset="0"/>
              </a:rPr>
              <a:t>	New Line.Lin3 like=Lin2 Length=1.7</a:t>
            </a:r>
          </a:p>
          <a:p>
            <a:pPr marL="285750" lvl="0" indent="-285750" algn="just">
              <a:spcAft>
                <a:spcPts val="600"/>
              </a:spcAft>
              <a:buFont typeface="Arial" panose="020B0604020202020204" pitchFamily="34" charset="0"/>
              <a:buChar char="•"/>
            </a:pPr>
            <a:r>
              <a:rPr lang="en-US" sz="1800" dirty="0">
                <a:solidFill>
                  <a:srgbClr val="000000"/>
                </a:solidFill>
                <a:latin typeface="Times New Roman" panose="02020603050405020304" pitchFamily="18" charset="0"/>
                <a:cs typeface="Times New Roman" panose="02020603050405020304" pitchFamily="18" charset="0"/>
              </a:rPr>
              <a:t>While all devices have a Like property, for Line objects and Transformer objects, users generally prefer to use the </a:t>
            </a:r>
            <a:r>
              <a:rPr lang="en-US" sz="1800" dirty="0" err="1">
                <a:solidFill>
                  <a:srgbClr val="000000"/>
                </a:solidFill>
                <a:latin typeface="Times New Roman" panose="02020603050405020304" pitchFamily="18" charset="0"/>
                <a:cs typeface="Times New Roman" panose="02020603050405020304" pitchFamily="18" charset="0"/>
              </a:rPr>
              <a:t>Linecode</a:t>
            </a:r>
            <a:r>
              <a:rPr lang="en-US" sz="1800" dirty="0">
                <a:solidFill>
                  <a:srgbClr val="000000"/>
                </a:solidFill>
                <a:latin typeface="Times New Roman" panose="02020603050405020304" pitchFamily="18" charset="0"/>
                <a:cs typeface="Times New Roman" panose="02020603050405020304" pitchFamily="18" charset="0"/>
              </a:rPr>
              <a:t> and </a:t>
            </a:r>
            <a:r>
              <a:rPr lang="en-US" sz="1800" dirty="0" err="1">
                <a:solidFill>
                  <a:srgbClr val="000000"/>
                </a:solidFill>
                <a:latin typeface="Times New Roman" panose="02020603050405020304" pitchFamily="18" charset="0"/>
                <a:cs typeface="Times New Roman" panose="02020603050405020304" pitchFamily="18" charset="0"/>
              </a:rPr>
              <a:t>Xfmrcode</a:t>
            </a:r>
            <a:r>
              <a:rPr lang="en-US" sz="1800" dirty="0">
                <a:solidFill>
                  <a:srgbClr val="000000"/>
                </a:solidFill>
                <a:latin typeface="Times New Roman" panose="02020603050405020304" pitchFamily="18" charset="0"/>
                <a:cs typeface="Times New Roman" panose="02020603050405020304" pitchFamily="18" charset="0"/>
              </a:rPr>
              <a:t> properties instead when objects have the same properties.</a:t>
            </a:r>
          </a:p>
        </p:txBody>
      </p:sp>
    </p:spTree>
    <p:extLst>
      <p:ext uri="{BB962C8B-B14F-4D97-AF65-F5344CB8AC3E}">
        <p14:creationId xmlns:p14="http://schemas.microsoft.com/office/powerpoint/2010/main" val="20369687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754874"/>
          </a:xfrm>
          <a:prstGeom prst="rect">
            <a:avLst/>
          </a:prstGeom>
          <a:noFill/>
        </p:spPr>
        <p:txBody>
          <a:bodyPr wrap="square" rtlCol="0">
            <a:spAutoFit/>
          </a:bodyPr>
          <a:lstStyle/>
          <a:p>
            <a:pPr lvl="0" algn="just">
              <a:spcAft>
                <a:spcPts val="600"/>
              </a:spcAft>
            </a:pPr>
            <a:r>
              <a:rPr lang="en-US" sz="1800" b="1" i="1" dirty="0"/>
              <a:t>[Object Property Name] = value</a:t>
            </a:r>
          </a:p>
          <a:p>
            <a:pPr lvl="0" algn="just">
              <a:spcAft>
                <a:spcPts val="600"/>
              </a:spcAft>
            </a:pPr>
            <a:r>
              <a:rPr lang="en-US" sz="1800" dirty="0">
                <a:latin typeface="Times New Roman" panose="02020603050405020304" pitchFamily="18" charset="0"/>
                <a:cs typeface="Times New Roman" panose="02020603050405020304" pitchFamily="18" charset="0"/>
              </a:rPr>
              <a:t>This syntax permits the setting of any published property value of a DSS circuit element. Simply specify the complete element and property name, “=”, and a value. For example,</a:t>
            </a:r>
          </a:p>
          <a:p>
            <a:pPr marL="914400" algn="just">
              <a:spcAft>
                <a:spcPts val="600"/>
              </a:spcAft>
            </a:pPr>
            <a:r>
              <a:rPr lang="en-US" sz="1400" b="1" dirty="0">
                <a:latin typeface="Courier New" panose="02070309020205020404" pitchFamily="49" charset="0"/>
                <a:cs typeface="Courier New" panose="02070309020205020404" pitchFamily="49" charset="0"/>
              </a:rPr>
              <a:t>Monitor.mon1.mode=48</a:t>
            </a:r>
          </a:p>
          <a:p>
            <a:pPr lvl="0" algn="just">
              <a:spcAft>
                <a:spcPts val="600"/>
              </a:spcAft>
            </a:pPr>
            <a:r>
              <a:rPr lang="en-US" sz="1800" dirty="0">
                <a:latin typeface="Times New Roman" panose="02020603050405020304" pitchFamily="18" charset="0"/>
                <a:cs typeface="Times New Roman" panose="02020603050405020304" pitchFamily="18" charset="0"/>
              </a:rPr>
              <a:t>In this example, this method simply invokes the Monitor object’s editor and sets the value. If there is more text on the string, the editor continues editing. For example,</a:t>
            </a:r>
          </a:p>
          <a:p>
            <a:pPr marL="914400" lvl="0" algn="just">
              <a:spcAft>
                <a:spcPts val="600"/>
              </a:spcAft>
            </a:pPr>
            <a:r>
              <a:rPr lang="en-US" sz="1400" b="1" dirty="0">
                <a:latin typeface="Courier New" panose="02070309020205020404" pitchFamily="49" charset="0"/>
                <a:cs typeface="Courier New" panose="02070309020205020404" pitchFamily="49" charset="0"/>
              </a:rPr>
              <a:t>Line.line1.R1=.05 .12 .1 .4</a:t>
            </a:r>
          </a:p>
          <a:p>
            <a:pPr lvl="0" algn="just">
              <a:spcAft>
                <a:spcPts val="600"/>
              </a:spcAft>
            </a:pPr>
            <a:r>
              <a:rPr lang="en-US" sz="1800" dirty="0">
                <a:latin typeface="Times New Roman" panose="02020603050405020304" pitchFamily="18" charset="0"/>
                <a:cs typeface="Times New Roman" panose="02020603050405020304" pitchFamily="18" charset="0"/>
              </a:rPr>
              <a:t>will set the R1, X1, R0, X0 properties of Line.line1 in sequence using positional property rules.</a:t>
            </a:r>
          </a:p>
          <a:p>
            <a:pPr lvl="0" algn="just">
              <a:spcAft>
                <a:spcPts val="600"/>
              </a:spcAft>
            </a:pPr>
            <a:r>
              <a:rPr lang="en-US" sz="1800" dirty="0">
                <a:latin typeface="Times New Roman" panose="02020603050405020304" pitchFamily="18" charset="0"/>
                <a:cs typeface="Times New Roman" panose="02020603050405020304" pitchFamily="18" charset="0"/>
              </a:rPr>
              <a:t>This is a convenient syntax to use to change properties in circuit elements that have already been defined.</a:t>
            </a:r>
          </a:p>
        </p:txBody>
      </p:sp>
    </p:spTree>
    <p:extLst>
      <p:ext uri="{BB962C8B-B14F-4D97-AF65-F5344CB8AC3E}">
        <p14:creationId xmlns:p14="http://schemas.microsoft.com/office/powerpoint/2010/main" val="1485456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262705"/>
          </a:xfrm>
          <a:prstGeom prst="rect">
            <a:avLst/>
          </a:prstGeom>
          <a:noFill/>
        </p:spPr>
        <p:txBody>
          <a:bodyPr wrap="square" rtlCol="0">
            <a:spAutoFit/>
          </a:bodyPr>
          <a:lstStyle/>
          <a:p>
            <a:pPr lvl="0" algn="just">
              <a:spcAft>
                <a:spcPts val="600"/>
              </a:spcAft>
            </a:pPr>
            <a:r>
              <a:rPr lang="en-US" sz="1800" b="1" i="1" dirty="0">
                <a:solidFill>
                  <a:srgbClr val="FF0000"/>
                </a:solidFill>
              </a:rPr>
              <a:t>Open [Object] [Term] [Cond]</a:t>
            </a:r>
          </a:p>
          <a:p>
            <a:pPr lvl="0" algn="just">
              <a:spcAft>
                <a:spcPts val="600"/>
              </a:spcAft>
            </a:pPr>
            <a:r>
              <a:rPr lang="en-US" sz="1800" dirty="0">
                <a:latin typeface="Times New Roman" panose="02020603050405020304" pitchFamily="18" charset="0"/>
                <a:cs typeface="Times New Roman" panose="02020603050405020304" pitchFamily="18" charset="0"/>
              </a:rPr>
              <a:t>It opens a specified terminal conductor switch. </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All conductors in the terminals of all circuit elements have an inherent switch. This command can be used to open one or more conductors in a specified terminal. </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If the 'Cond=' field is 0 or omitted, all phase conductors are opened. Otherwise, open one conductor at a time (one per command). For example:</a:t>
            </a:r>
          </a:p>
          <a:p>
            <a:pPr marL="914400" lvl="0" algn="just">
              <a:spcAft>
                <a:spcPts val="600"/>
              </a:spcAft>
            </a:pPr>
            <a:r>
              <a:rPr lang="en-US" sz="1400" b="1" dirty="0">
                <a:latin typeface="Courier New" panose="02070309020205020404" pitchFamily="49" charset="0"/>
                <a:cs typeface="Courier New" panose="02070309020205020404" pitchFamily="49" charset="0"/>
              </a:rPr>
              <a:t>Open object=</a:t>
            </a:r>
            <a:r>
              <a:rPr lang="en-US" sz="1400" b="1" dirty="0" err="1">
                <a:latin typeface="Courier New" panose="02070309020205020404" pitchFamily="49" charset="0"/>
                <a:cs typeface="Courier New" panose="02070309020205020404" pitchFamily="49" charset="0"/>
              </a:rPr>
              <a:t>line.linxx</a:t>
            </a:r>
            <a:r>
              <a:rPr lang="en-US" sz="1400" b="1" dirty="0">
                <a:latin typeface="Courier New" panose="02070309020205020404" pitchFamily="49" charset="0"/>
                <a:cs typeface="Courier New" panose="02070309020205020404" pitchFamily="49" charset="0"/>
              </a:rPr>
              <a:t> term=1 </a:t>
            </a:r>
            <a:r>
              <a:rPr lang="en-US" sz="1400" dirty="0">
                <a:latin typeface="Courier New" panose="02070309020205020404" pitchFamily="49" charset="0"/>
                <a:cs typeface="Courier New" panose="02070309020205020404" pitchFamily="49" charset="0"/>
              </a:rPr>
              <a:t>! opens all phase conductors of</a:t>
            </a:r>
          </a:p>
          <a:p>
            <a:pPr marL="914400" lvl="0" algn="just">
              <a:spcAft>
                <a:spcPts val="600"/>
              </a:spcAft>
            </a:pPr>
            <a:r>
              <a:rPr lang="en-US" sz="1400" dirty="0">
                <a:latin typeface="Courier New" panose="02070309020205020404" pitchFamily="49" charset="0"/>
                <a:cs typeface="Courier New" panose="02070309020205020404" pitchFamily="49" charset="0"/>
              </a:rPr>
              <a:t>terminal 1 of </a:t>
            </a:r>
            <a:r>
              <a:rPr lang="en-US" sz="1400" dirty="0" err="1">
                <a:latin typeface="Courier New" panose="02070309020205020404" pitchFamily="49" charset="0"/>
                <a:cs typeface="Courier New" panose="02070309020205020404" pitchFamily="49" charset="0"/>
              </a:rPr>
              <a:t>linxx</a:t>
            </a:r>
            <a:endParaRPr lang="en-US" sz="1400" dirty="0">
              <a:latin typeface="Courier New" panose="02070309020205020404" pitchFamily="49" charset="0"/>
              <a:cs typeface="Courier New" panose="02070309020205020404" pitchFamily="49" charset="0"/>
            </a:endParaRPr>
          </a:p>
          <a:p>
            <a:pPr marL="914400" lvl="0" algn="just">
              <a:spcAft>
                <a:spcPts val="600"/>
              </a:spcAft>
            </a:pPr>
            <a:r>
              <a:rPr lang="en-US" sz="1400" b="1" dirty="0">
                <a:latin typeface="Courier New" panose="02070309020205020404" pitchFamily="49" charset="0"/>
                <a:cs typeface="Courier New" panose="02070309020205020404" pitchFamily="49" charset="0"/>
              </a:rPr>
              <a:t>Open </a:t>
            </a:r>
            <a:r>
              <a:rPr lang="en-US" sz="1400" b="1" dirty="0" err="1">
                <a:latin typeface="Courier New" panose="02070309020205020404" pitchFamily="49" charset="0"/>
                <a:cs typeface="Courier New" panose="02070309020205020404" pitchFamily="49" charset="0"/>
              </a:rPr>
              <a:t>line.linxx</a:t>
            </a:r>
            <a:r>
              <a:rPr lang="en-US" sz="1400" b="1" dirty="0">
                <a:latin typeface="Courier New" panose="02070309020205020404" pitchFamily="49" charset="0"/>
                <a:cs typeface="Courier New" panose="02070309020205020404" pitchFamily="49" charset="0"/>
              </a:rPr>
              <a:t> 2 3 </a:t>
            </a:r>
            <a:r>
              <a:rPr lang="en-US" sz="1400" dirty="0">
                <a:latin typeface="Courier New" panose="02070309020205020404" pitchFamily="49" charset="0"/>
                <a:cs typeface="Courier New" panose="02070309020205020404" pitchFamily="49" charset="0"/>
              </a:rPr>
              <a:t>! opens 3rd conductor of 2nd terminal of </a:t>
            </a:r>
            <a:r>
              <a:rPr lang="en-US" sz="1400" dirty="0" err="1">
                <a:latin typeface="Courier New" panose="02070309020205020404" pitchFamily="49" charset="0"/>
                <a:cs typeface="Courier New" panose="02070309020205020404" pitchFamily="49" charset="0"/>
              </a:rPr>
              <a:t>linxx</a:t>
            </a:r>
            <a:endParaRPr lang="en-US" sz="1400" dirty="0">
              <a:latin typeface="Courier New" panose="02070309020205020404" pitchFamily="49" charset="0"/>
              <a:cs typeface="Courier New" panose="02070309020205020404" pitchFamily="49" charset="0"/>
            </a:endParaRP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No action is taken if either the terminal or conductor specifications are invalid.</a:t>
            </a:r>
            <a:r>
              <a:rPr lang="en-US" sz="1400" b="1" dirty="0">
                <a:latin typeface="Courier New" panose="02070309020205020404" pitchFamily="49" charset="0"/>
                <a:cs typeface="Courier New" panose="02070309020205020404" pitchFamily="49" charset="0"/>
              </a:rPr>
              <a:t> </a:t>
            </a:r>
            <a:r>
              <a:rPr lang="en-US" sz="1800" dirty="0">
                <a:latin typeface="Times New Roman" panose="02020603050405020304" pitchFamily="18" charset="0"/>
                <a:cs typeface="Times New Roman" panose="02020603050405020304" pitchFamily="18" charset="0"/>
              </a:rPr>
              <a:t>Note, this action disconnects the terminal from the node to which it is normally connected. The node remains in the problem. If it becomes isolated, a tiny conductance is attached to it and the voltage computes to zero. </a:t>
            </a:r>
          </a:p>
        </p:txBody>
      </p:sp>
    </p:spTree>
    <p:extLst>
      <p:ext uri="{BB962C8B-B14F-4D97-AF65-F5344CB8AC3E}">
        <p14:creationId xmlns:p14="http://schemas.microsoft.com/office/powerpoint/2010/main" val="1483323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308872"/>
          </a:xfrm>
          <a:prstGeom prst="rect">
            <a:avLst/>
          </a:prstGeom>
          <a:noFill/>
        </p:spPr>
        <p:txBody>
          <a:bodyPr wrap="square" rtlCol="0">
            <a:spAutoFit/>
          </a:bodyPr>
          <a:lstStyle/>
          <a:p>
            <a:pPr lvl="0" algn="just">
              <a:spcAft>
                <a:spcPts val="600"/>
              </a:spcAft>
            </a:pPr>
            <a:r>
              <a:rPr lang="en-US" sz="1800" b="1" i="1" dirty="0"/>
              <a:t>PhaseLosses</a:t>
            </a:r>
          </a:p>
          <a:p>
            <a:pPr lvl="0" algn="just">
              <a:spcAft>
                <a:spcPts val="600"/>
              </a:spcAft>
            </a:pPr>
            <a:r>
              <a:rPr lang="en-US" sz="1800" dirty="0">
                <a:solidFill>
                  <a:srgbClr val="000000"/>
                </a:solidFill>
                <a:latin typeface="Times New Roman" panose="02020603050405020304" pitchFamily="18" charset="0"/>
                <a:cs typeface="Times New Roman" panose="02020603050405020304" pitchFamily="18" charset="0"/>
              </a:rPr>
              <a:t>Returns the losses for the active circuit element (see Select command) for each PHASE in the Result string in comma‐separated kW, </a:t>
            </a:r>
            <a:r>
              <a:rPr lang="en-US" sz="1800" dirty="0" err="1">
                <a:solidFill>
                  <a:srgbClr val="000000"/>
                </a:solidFill>
                <a:latin typeface="Times New Roman" panose="02020603050405020304" pitchFamily="18" charset="0"/>
                <a:cs typeface="Times New Roman" panose="02020603050405020304" pitchFamily="18" charset="0"/>
              </a:rPr>
              <a:t>kvar</a:t>
            </a:r>
            <a:r>
              <a:rPr lang="en-US" sz="1800" dirty="0">
                <a:solidFill>
                  <a:srgbClr val="000000"/>
                </a:solidFill>
                <a:latin typeface="Times New Roman" panose="02020603050405020304" pitchFamily="18" charset="0"/>
                <a:cs typeface="Times New Roman" panose="02020603050405020304" pitchFamily="18" charset="0"/>
              </a:rPr>
              <a:t> pairs.</a:t>
            </a:r>
          </a:p>
          <a:p>
            <a:pPr lvl="0" algn="just">
              <a:spcAft>
                <a:spcPts val="600"/>
              </a:spcAft>
            </a:pPr>
            <a:endParaRPr lang="en-US" sz="1800" b="1" i="1" dirty="0"/>
          </a:p>
          <a:p>
            <a:pPr lvl="0" algn="just">
              <a:spcAft>
                <a:spcPts val="600"/>
              </a:spcAft>
            </a:pPr>
            <a:endParaRPr lang="en-US" sz="1800" b="1" i="1" dirty="0"/>
          </a:p>
          <a:p>
            <a:pPr lvl="0" algn="just">
              <a:spcAft>
                <a:spcPts val="600"/>
              </a:spcAft>
            </a:pPr>
            <a:r>
              <a:rPr lang="en-US" sz="1800" b="1" i="1" dirty="0">
                <a:solidFill>
                  <a:srgbClr val="FF0000"/>
                </a:solidFill>
              </a:rPr>
              <a:t>Plot (options …)</a:t>
            </a:r>
          </a:p>
          <a:p>
            <a:pPr lvl="0" algn="just">
              <a:spcAft>
                <a:spcPts val="600"/>
              </a:spcAft>
            </a:pPr>
            <a:r>
              <a:rPr lang="en-US" sz="1800" dirty="0">
                <a:latin typeface="Times New Roman" panose="02020603050405020304" pitchFamily="18" charset="0"/>
                <a:cs typeface="Times New Roman" panose="02020603050405020304" pitchFamily="18" charset="0"/>
              </a:rPr>
              <a:t>Plot is a rather complex command that displays a variety of results in a variety of manners on graphs. </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You can use the control panel to execute the plot command with the recorder on to see examples of how to construct the plot command. Implemented options include (in order):</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lvl="0" algn="just">
              <a:spcAft>
                <a:spcPts val="600"/>
              </a:spcAft>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44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601260"/>
          </a:xfrm>
          <a:prstGeom prst="rect">
            <a:avLst/>
          </a:prstGeom>
          <a:noFill/>
        </p:spPr>
        <p:txBody>
          <a:bodyPr wrap="square" rtlCol="0">
            <a:spAutoFit/>
          </a:bodyPr>
          <a:lstStyle/>
          <a:p>
            <a:pPr lvl="0" algn="just">
              <a:spcAft>
                <a:spcPts val="600"/>
              </a:spcAft>
            </a:pPr>
            <a:r>
              <a:rPr lang="en-US" sz="1800" b="1" i="1" dirty="0">
                <a:solidFill>
                  <a:srgbClr val="FF0000"/>
                </a:solidFill>
              </a:rPr>
              <a:t>Plot (options …)</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Type</a:t>
            </a:r>
            <a:r>
              <a:rPr lang="en-US" sz="1400" dirty="0">
                <a:latin typeface="Courier New" panose="02070309020205020404" pitchFamily="49" charset="0"/>
                <a:cs typeface="Courier New" panose="02070309020205020404" pitchFamily="49" charset="0"/>
              </a:rPr>
              <a:t> = {Circuit | Monitor | Daisy | Zones | </a:t>
            </a:r>
            <a:r>
              <a:rPr lang="en-US" sz="1400" dirty="0" err="1">
                <a:latin typeface="Courier New" panose="02070309020205020404" pitchFamily="49" charset="0"/>
                <a:cs typeface="Courier New" panose="02070309020205020404" pitchFamily="49" charset="0"/>
              </a:rPr>
              <a:t>AutoAdd</a:t>
            </a:r>
            <a:r>
              <a:rPr lang="en-US" sz="1400" dirty="0">
                <a:latin typeface="Courier New" panose="02070309020205020404" pitchFamily="49" charset="0"/>
                <a:cs typeface="Courier New" panose="02070309020205020404" pitchFamily="49" charset="0"/>
              </a:rPr>
              <a:t> | General (bus data) | Loadshape | </a:t>
            </a:r>
            <a:r>
              <a:rPr lang="en-US" sz="1400" dirty="0" err="1">
                <a:latin typeface="Courier New" panose="02070309020205020404" pitchFamily="49" charset="0"/>
                <a:cs typeface="Courier New" panose="02070309020205020404" pitchFamily="49" charset="0"/>
              </a:rPr>
              <a:t>Tshape</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Priceshape</a:t>
            </a:r>
            <a:r>
              <a:rPr lang="en-US" sz="1400" dirty="0">
                <a:latin typeface="Courier New" panose="02070309020205020404" pitchFamily="49" charset="0"/>
                <a:cs typeface="Courier New" panose="02070309020205020404" pitchFamily="49" charset="0"/>
              </a:rPr>
              <a:t> |Profile}. A </a:t>
            </a:r>
            <a:r>
              <a:rPr lang="en-US" sz="1400" b="1" i="1" dirty="0">
                <a:latin typeface="Courier New" panose="02070309020205020404" pitchFamily="49" charset="0"/>
                <a:cs typeface="Courier New" panose="02070309020205020404" pitchFamily="49" charset="0"/>
              </a:rPr>
              <a:t>Circuit</a:t>
            </a:r>
            <a:r>
              <a:rPr lang="en-US" sz="1400" dirty="0">
                <a:latin typeface="Courier New" panose="02070309020205020404" pitchFamily="49" charset="0"/>
                <a:cs typeface="Courier New" panose="02070309020205020404" pitchFamily="49" charset="0"/>
              </a:rPr>
              <a:t> plot requires that the bus coordinates should be defined. By default the thickness of the circuit lines is drawn proportional to power. </a:t>
            </a:r>
            <a:r>
              <a:rPr lang="en-US" sz="1400" dirty="0">
                <a:solidFill>
                  <a:srgbClr val="000000"/>
                </a:solidFill>
                <a:latin typeface="Courier New" panose="02070309020205020404" pitchFamily="49" charset="0"/>
                <a:cs typeface="Courier New" panose="02070309020205020404" pitchFamily="49" charset="0"/>
              </a:rPr>
              <a:t>The </a:t>
            </a:r>
            <a:r>
              <a:rPr lang="en-US" sz="1400" b="1" i="1" dirty="0">
                <a:solidFill>
                  <a:srgbClr val="000000"/>
                </a:solidFill>
                <a:latin typeface="Courier New" panose="02070309020205020404" pitchFamily="49" charset="0"/>
                <a:cs typeface="Courier New" panose="02070309020205020404" pitchFamily="49" charset="0"/>
              </a:rPr>
              <a:t>Monitor</a:t>
            </a:r>
            <a:r>
              <a:rPr lang="en-US" sz="1400" dirty="0">
                <a:solidFill>
                  <a:srgbClr val="000000"/>
                </a:solidFill>
                <a:latin typeface="Courier New" panose="02070309020205020404" pitchFamily="49" charset="0"/>
                <a:cs typeface="Courier New" panose="02070309020205020404" pitchFamily="49" charset="0"/>
              </a:rPr>
              <a:t> plot plots one or more channels from a Monitor element. </a:t>
            </a:r>
            <a:r>
              <a:rPr lang="en-US" sz="1400" dirty="0">
                <a:latin typeface="Courier New" panose="02070309020205020404" pitchFamily="49" charset="0"/>
                <a:cs typeface="Courier New" panose="02070309020205020404" pitchFamily="49" charset="0"/>
              </a:rPr>
              <a:t>A </a:t>
            </a:r>
            <a:r>
              <a:rPr lang="en-US" sz="1400" b="1" i="1" dirty="0">
                <a:latin typeface="Courier New" panose="02070309020205020404" pitchFamily="49" charset="0"/>
                <a:cs typeface="Courier New" panose="02070309020205020404" pitchFamily="49" charset="0"/>
              </a:rPr>
              <a:t>Daisy</a:t>
            </a:r>
            <a:r>
              <a:rPr lang="en-US" sz="1400" dirty="0">
                <a:latin typeface="Courier New" panose="02070309020205020404" pitchFamily="49" charset="0"/>
                <a:cs typeface="Courier New" panose="02070309020205020404" pitchFamily="49" charset="0"/>
              </a:rPr>
              <a:t> plot is a special circuit plot that shows a unique symbol for generators. (When there are many generators at the same bus, the plot resembles a daisy.) The </a:t>
            </a:r>
            <a:r>
              <a:rPr lang="en-US" sz="1400" b="1" i="1" dirty="0">
                <a:latin typeface="Courier New" panose="02070309020205020404" pitchFamily="49" charset="0"/>
                <a:cs typeface="Courier New" panose="02070309020205020404" pitchFamily="49" charset="0"/>
              </a:rPr>
              <a:t>Zones</a:t>
            </a:r>
            <a:r>
              <a:rPr lang="en-US" sz="1400" dirty="0">
                <a:latin typeface="Courier New" panose="02070309020205020404" pitchFamily="49" charset="0"/>
                <a:cs typeface="Courier New" panose="02070309020205020404" pitchFamily="49" charset="0"/>
              </a:rPr>
              <a:t> plot draws the </a:t>
            </a:r>
            <a:r>
              <a:rPr lang="en-US" sz="1400" dirty="0" err="1">
                <a:latin typeface="Courier New" panose="02070309020205020404" pitchFamily="49" charset="0"/>
                <a:cs typeface="Courier New" panose="02070309020205020404" pitchFamily="49" charset="0"/>
              </a:rPr>
              <a:t>energymeter</a:t>
            </a:r>
            <a:r>
              <a:rPr lang="en-US" sz="1400" dirty="0">
                <a:latin typeface="Courier New" panose="02070309020205020404" pitchFamily="49" charset="0"/>
                <a:cs typeface="Courier New" panose="02070309020205020404" pitchFamily="49" charset="0"/>
              </a:rPr>
              <a:t> zones. </a:t>
            </a:r>
            <a:r>
              <a:rPr lang="en-US" sz="1400" b="1" i="1" dirty="0" err="1">
                <a:latin typeface="Courier New" panose="02070309020205020404" pitchFamily="49" charset="0"/>
                <a:cs typeface="Courier New" panose="02070309020205020404" pitchFamily="49" charset="0"/>
              </a:rPr>
              <a:t>Autoadd</a:t>
            </a:r>
            <a:r>
              <a:rPr lang="en-US" sz="1400" dirty="0">
                <a:latin typeface="Courier New" panose="02070309020205020404" pitchFamily="49" charset="0"/>
                <a:cs typeface="Courier New" panose="02070309020205020404" pitchFamily="49" charset="0"/>
              </a:rPr>
              <a:t> plot shows </a:t>
            </a:r>
            <a:r>
              <a:rPr lang="en-US" sz="1400" dirty="0" err="1">
                <a:latin typeface="Courier New" panose="02070309020205020404" pitchFamily="49" charset="0"/>
                <a:cs typeface="Courier New" panose="02070309020205020404" pitchFamily="49" charset="0"/>
              </a:rPr>
              <a:t>autoadded</a:t>
            </a:r>
            <a:r>
              <a:rPr lang="en-US" sz="1400" dirty="0">
                <a:latin typeface="Courier New" panose="02070309020205020404" pitchFamily="49" charset="0"/>
                <a:cs typeface="Courier New" panose="02070309020205020404" pitchFamily="49" charset="0"/>
              </a:rPr>
              <a:t> elements on the circuit plot. </a:t>
            </a:r>
            <a:r>
              <a:rPr lang="en-US" sz="1400" b="1" i="1" dirty="0">
                <a:latin typeface="Courier New" panose="02070309020205020404" pitchFamily="49" charset="0"/>
                <a:cs typeface="Courier New" panose="02070309020205020404" pitchFamily="49" charset="0"/>
              </a:rPr>
              <a:t>General</a:t>
            </a:r>
            <a:r>
              <a:rPr lang="en-US" sz="1400" dirty="0">
                <a:latin typeface="Courier New" panose="02070309020205020404" pitchFamily="49" charset="0"/>
                <a:cs typeface="Courier New" panose="02070309020205020404" pitchFamily="49" charset="0"/>
              </a:rPr>
              <a:t> plot expects a CSV file of bus data with bus name and a number of values. Specify which value to plot in Quantity= property. Bus colors are interpolated based on the specification of C1, C2, and C3. </a:t>
            </a:r>
            <a:r>
              <a:rPr lang="en-US" sz="1400" b="1" i="1" dirty="0">
                <a:latin typeface="Courier New" panose="02070309020205020404" pitchFamily="49" charset="0"/>
                <a:cs typeface="Courier New" panose="02070309020205020404" pitchFamily="49" charset="0"/>
              </a:rPr>
              <a:t>Loadshape, </a:t>
            </a:r>
            <a:r>
              <a:rPr lang="en-US" sz="1400" b="1" i="1" dirty="0" err="1">
                <a:latin typeface="Courier New" panose="02070309020205020404" pitchFamily="49" charset="0"/>
                <a:cs typeface="Courier New" panose="02070309020205020404" pitchFamily="49" charset="0"/>
              </a:rPr>
              <a:t>Tshape</a:t>
            </a:r>
            <a:r>
              <a:rPr lang="en-US" sz="1400" b="1"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a:t>
            </a:r>
            <a:r>
              <a:rPr lang="en-US" sz="1400" b="1" i="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Priceshape</a:t>
            </a:r>
            <a:r>
              <a:rPr lang="en-US" sz="1400" dirty="0">
                <a:latin typeface="Courier New" panose="02070309020205020404" pitchFamily="49" charset="0"/>
                <a:cs typeface="Courier New" panose="02070309020205020404" pitchFamily="49" charset="0"/>
              </a:rPr>
              <a:t> plots show the time-varying load, temperature and price curves, respectively. </a:t>
            </a:r>
            <a:r>
              <a:rPr lang="en-US" sz="1400" b="1" i="1" dirty="0">
                <a:solidFill>
                  <a:srgbClr val="000000"/>
                </a:solidFill>
                <a:latin typeface="Courier New" panose="02070309020205020404" pitchFamily="49" charset="0"/>
                <a:cs typeface="Courier New" panose="02070309020205020404" pitchFamily="49" charset="0"/>
              </a:rPr>
              <a:t>Profile</a:t>
            </a:r>
            <a:r>
              <a:rPr lang="en-US" sz="1400" dirty="0">
                <a:solidFill>
                  <a:srgbClr val="000000"/>
                </a:solidFill>
                <a:latin typeface="Courier New" panose="02070309020205020404" pitchFamily="49" charset="0"/>
                <a:cs typeface="Courier New" panose="02070309020205020404" pitchFamily="49" charset="0"/>
              </a:rPr>
              <a:t> plot expects voltage curves.</a:t>
            </a:r>
            <a:endParaRPr lang="en-US" sz="1400" dirty="0">
              <a:latin typeface="Courier New" panose="02070309020205020404" pitchFamily="49" charset="0"/>
              <a:cs typeface="Courier New" panose="02070309020205020404" pitchFamily="49"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6815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8</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Box 7"/>
          <p:cNvSpPr txBox="1"/>
          <p:nvPr/>
        </p:nvSpPr>
        <p:spPr>
          <a:xfrm>
            <a:off x="488092" y="796678"/>
            <a:ext cx="4648200"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What can </a:t>
            </a:r>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do?</a:t>
            </a:r>
            <a:endParaRPr lang="en-US" dirty="0"/>
          </a:p>
          <a:p>
            <a:endParaRPr lang="en-US" sz="1050" baseline="30000" dirty="0"/>
          </a:p>
        </p:txBody>
      </p:sp>
      <p:sp>
        <p:nvSpPr>
          <p:cNvPr id="11" name="TextBox 10"/>
          <p:cNvSpPr txBox="1"/>
          <p:nvPr/>
        </p:nvSpPr>
        <p:spPr>
          <a:xfrm>
            <a:off x="838200" y="1311295"/>
            <a:ext cx="7924800" cy="1508105"/>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sym typeface="Wingdings" panose="05000000000000000000" pitchFamily="2" charset="2"/>
              </a:rPr>
              <a:t>Harmonic flow analysis</a:t>
            </a:r>
          </a:p>
          <a:p>
            <a:pPr marL="347472" algn="just"/>
            <a:r>
              <a:rPr lang="en-US" sz="1800" dirty="0">
                <a:latin typeface="Times New Roman" panose="02020603050405020304" pitchFamily="18" charset="0"/>
                <a:cs typeface="Times New Roman" panose="02020603050405020304" pitchFamily="18" charset="0"/>
                <a:sym typeface="Wingdings" panose="05000000000000000000" pitchFamily="2" charset="2"/>
              </a:rPr>
              <a:t>It can give us power flow results corresponding to each frequency. The user defines various harmonic spectra to represent harmonic sources of interest. The spectra are connected to Load, Generator, voltage source, current source objects and a few other power conversion elements as desired. </a:t>
            </a:r>
            <a:endParaRPr lang="en-US" sz="1800" dirty="0"/>
          </a:p>
        </p:txBody>
      </p:sp>
      <p:pic>
        <p:nvPicPr>
          <p:cNvPr id="6" name="Picture 5"/>
          <p:cNvPicPr>
            <a:picLocks noChangeAspect="1"/>
          </p:cNvPicPr>
          <p:nvPr/>
        </p:nvPicPr>
        <p:blipFill>
          <a:blip r:embed="rId3"/>
          <a:stretch>
            <a:fillRect/>
          </a:stretch>
        </p:blipFill>
        <p:spPr>
          <a:xfrm>
            <a:off x="2510996" y="3037640"/>
            <a:ext cx="4579208" cy="2730143"/>
          </a:xfrm>
          <a:prstGeom prst="rect">
            <a:avLst/>
          </a:prstGeom>
        </p:spPr>
      </p:pic>
      <p:sp>
        <p:nvSpPr>
          <p:cNvPr id="7" name="Rectangle 6"/>
          <p:cNvSpPr/>
          <p:nvPr/>
        </p:nvSpPr>
        <p:spPr>
          <a:xfrm>
            <a:off x="3657600" y="5849518"/>
            <a:ext cx="3213272" cy="246221"/>
          </a:xfrm>
          <a:prstGeom prst="rect">
            <a:avLst/>
          </a:prstGeom>
        </p:spPr>
        <p:txBody>
          <a:bodyPr wrap="square">
            <a:spAutoFit/>
          </a:bodyPr>
          <a:lstStyle/>
          <a:p>
            <a:r>
              <a:rPr lang="en-US" sz="1000" dirty="0"/>
              <a:t>https://slideplayer.com/slide/4397909/</a:t>
            </a:r>
          </a:p>
        </p:txBody>
      </p:sp>
    </p:spTree>
    <p:extLst>
      <p:ext uri="{BB962C8B-B14F-4D97-AF65-F5344CB8AC3E}">
        <p14:creationId xmlns:p14="http://schemas.microsoft.com/office/powerpoint/2010/main" val="26153755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3754874"/>
          </a:xfrm>
          <a:prstGeom prst="rect">
            <a:avLst/>
          </a:prstGeom>
          <a:noFill/>
        </p:spPr>
        <p:txBody>
          <a:bodyPr wrap="square" rtlCol="0">
            <a:spAutoFit/>
          </a:bodyPr>
          <a:lstStyle/>
          <a:p>
            <a:pPr lvl="0" algn="just">
              <a:spcAft>
                <a:spcPts val="600"/>
              </a:spcAft>
            </a:pPr>
            <a:r>
              <a:rPr lang="en-US" sz="1800" b="1" i="1" dirty="0">
                <a:solidFill>
                  <a:srgbClr val="FF0000"/>
                </a:solidFill>
              </a:rPr>
              <a:t>Plot (options …)</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Quantity</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{Voltage | Current | Power | Losses | Capacity | (Value Index for General, </a:t>
            </a:r>
            <a:r>
              <a:rPr lang="en-US" sz="1400" dirty="0" err="1">
                <a:latin typeface="Courier New" panose="02070309020205020404" pitchFamily="49" charset="0"/>
                <a:cs typeface="Courier New" panose="02070309020205020404" pitchFamily="49" charset="0"/>
              </a:rPr>
              <a:t>AutoAdd</a:t>
            </a:r>
            <a:r>
              <a:rPr lang="en-US" sz="1400" dirty="0">
                <a:latin typeface="Courier New" panose="02070309020205020404" pitchFamily="49" charset="0"/>
                <a:cs typeface="Courier New" panose="02070309020205020404" pitchFamily="49" charset="0"/>
              </a:rPr>
              <a:t>, or Circuit[w/ file]) } Specifies which quantity or value index to be plotted.</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Max</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{0 | value corresponding to max scale or line thickness}</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Dots</a:t>
            </a:r>
            <a:r>
              <a:rPr lang="en-US" sz="1400" dirty="0">
                <a:latin typeface="Courier New" panose="02070309020205020404" pitchFamily="49" charset="0"/>
                <a:cs typeface="Courier New" panose="02070309020205020404" pitchFamily="49" charset="0"/>
              </a:rPr>
              <a:t> = {Y | N} It specifies turning on/off the dot symbol for bus locations on the circuit plot.</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Labels</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{Y | N} Turns on/off the bus labels on the circuit plot </a:t>
            </a:r>
            <a:r>
              <a:rPr lang="en-US" sz="1400" b="1" dirty="0">
                <a:solidFill>
                  <a:srgbClr val="FF0000"/>
                </a:solidFill>
                <a:latin typeface="Courier New" panose="02070309020205020404" pitchFamily="49" charset="0"/>
                <a:cs typeface="Courier New" panose="02070309020205020404" pitchFamily="49" charset="0"/>
              </a:rPr>
              <a:t>Object</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metername</a:t>
            </a:r>
            <a:r>
              <a:rPr lang="en-US" sz="1400" dirty="0">
                <a:latin typeface="Courier New" panose="02070309020205020404" pitchFamily="49" charset="0"/>
                <a:cs typeface="Courier New" panose="02070309020205020404" pitchFamily="49" charset="0"/>
              </a:rPr>
              <a:t> for Zone plot | Monitor name | File Name for General bus data or Circuit branch data | Loadshape name]. Specifies what object to plot: meter zones, monitor or CSV file, or previously defined Loadshape. </a:t>
            </a:r>
          </a:p>
          <a:p>
            <a:pPr marL="914400" lvl="0" algn="just">
              <a:spcAft>
                <a:spcPts val="600"/>
              </a:spcAft>
            </a:pP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3548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847481"/>
          </a:xfrm>
          <a:prstGeom prst="rect">
            <a:avLst/>
          </a:prstGeom>
          <a:noFill/>
        </p:spPr>
        <p:txBody>
          <a:bodyPr wrap="square" rtlCol="0">
            <a:spAutoFit/>
          </a:bodyPr>
          <a:lstStyle/>
          <a:p>
            <a:pPr lvl="0" algn="just">
              <a:spcAft>
                <a:spcPts val="600"/>
              </a:spcAft>
            </a:pPr>
            <a:r>
              <a:rPr lang="en-US" sz="1800" b="1" i="1" dirty="0">
                <a:solidFill>
                  <a:srgbClr val="FF0000"/>
                </a:solidFill>
              </a:rPr>
              <a:t>Plot (options …)</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ShowLoops </a:t>
            </a:r>
            <a:r>
              <a:rPr lang="en-US" sz="1400" dirty="0">
                <a:latin typeface="Courier New" panose="02070309020205020404" pitchFamily="49" charset="0"/>
                <a:cs typeface="Courier New" panose="02070309020205020404" pitchFamily="49" charset="0"/>
              </a:rPr>
              <a:t>= {Y | N} (default=N). Shows the loops in meter zone in red. Note that the DSS has no problem solving loops; This is to help detect unintentional loops in radial circuits.</a:t>
            </a:r>
          </a:p>
          <a:p>
            <a:pPr marL="914400" lvl="0" algn="just">
              <a:spcAft>
                <a:spcPts val="600"/>
              </a:spcAft>
            </a:pPr>
            <a:r>
              <a:rPr lang="en-US" sz="1400" b="1" dirty="0">
                <a:latin typeface="Courier New" panose="02070309020205020404" pitchFamily="49" charset="0"/>
                <a:cs typeface="Courier New" panose="02070309020205020404" pitchFamily="49" charset="0"/>
              </a:rPr>
              <a:t>R3 </a:t>
            </a:r>
            <a:r>
              <a:rPr lang="en-US" sz="1400" dirty="0">
                <a:latin typeface="Courier New" panose="02070309020205020404" pitchFamily="49" charset="0"/>
                <a:cs typeface="Courier New" panose="02070309020205020404" pitchFamily="49" charset="0"/>
              </a:rPr>
              <a:t>= pu value for tri‐color plot max range [0.85] (Color C3)</a:t>
            </a:r>
          </a:p>
          <a:p>
            <a:pPr marL="914400" lvl="0" algn="just">
              <a:spcAft>
                <a:spcPts val="600"/>
              </a:spcAft>
            </a:pPr>
            <a:r>
              <a:rPr lang="en-US" sz="1400" b="1" dirty="0">
                <a:latin typeface="Courier New" panose="02070309020205020404" pitchFamily="49" charset="0"/>
                <a:cs typeface="Courier New" panose="02070309020205020404" pitchFamily="49" charset="0"/>
              </a:rPr>
              <a:t>R2 </a:t>
            </a:r>
            <a:r>
              <a:rPr lang="en-US" sz="1400" dirty="0">
                <a:latin typeface="Courier New" panose="02070309020205020404" pitchFamily="49" charset="0"/>
                <a:cs typeface="Courier New" panose="02070309020205020404" pitchFamily="49" charset="0"/>
              </a:rPr>
              <a:t>= pu value for tri‐color plot mid range [0.50] (Color C2)</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C1, C2, C3 </a:t>
            </a:r>
            <a:r>
              <a:rPr lang="en-US" sz="1400" dirty="0">
                <a:latin typeface="Courier New" panose="02070309020205020404" pitchFamily="49" charset="0"/>
                <a:cs typeface="Courier New" panose="02070309020205020404" pitchFamily="49" charset="0"/>
              </a:rPr>
              <a:t>= {RGB color number}. Three color variables used for various plots.</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Channels</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(array of channel numbers for monitor plot). Specifies which monitor channels to be plotted on the same graph. Ex: Channels=[1, 3, 5]</a:t>
            </a:r>
          </a:p>
          <a:p>
            <a:pPr marL="914400" lvl="0" algn="just">
              <a:spcAft>
                <a:spcPts val="600"/>
              </a:spcAft>
            </a:pPr>
            <a:r>
              <a:rPr lang="en-US" sz="1400" b="1" dirty="0">
                <a:latin typeface="Courier New" panose="02070309020205020404" pitchFamily="49" charset="0"/>
                <a:cs typeface="Courier New" panose="02070309020205020404" pitchFamily="49" charset="0"/>
              </a:rPr>
              <a:t>Bases</a:t>
            </a:r>
            <a:r>
              <a:rPr lang="en-US" sz="1400" dirty="0">
                <a:latin typeface="Courier New" panose="02070309020205020404" pitchFamily="49" charset="0"/>
                <a:cs typeface="Courier New" panose="02070309020205020404" pitchFamily="49" charset="0"/>
              </a:rPr>
              <a:t> = (array of base values for each channel for monitor plot). Default is 1.0 for each. This will per‐unitize the plot to the specified bases. Set Bases=[ … ] after defining channels.</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Subs</a:t>
            </a:r>
            <a:r>
              <a:rPr lang="en-US" sz="1400" dirty="0">
                <a:latin typeface="Courier New" panose="02070309020205020404" pitchFamily="49" charset="0"/>
                <a:cs typeface="Courier New" panose="02070309020205020404" pitchFamily="49" charset="0"/>
              </a:rPr>
              <a:t> = {Y | N} (default=N) Specifies whether to show substations or not.</a:t>
            </a: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99373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847481"/>
          </a:xfrm>
          <a:prstGeom prst="rect">
            <a:avLst/>
          </a:prstGeom>
          <a:noFill/>
        </p:spPr>
        <p:txBody>
          <a:bodyPr wrap="square" rtlCol="0">
            <a:spAutoFit/>
          </a:bodyPr>
          <a:lstStyle/>
          <a:p>
            <a:pPr lvl="0" algn="just">
              <a:spcAft>
                <a:spcPts val="600"/>
              </a:spcAft>
            </a:pPr>
            <a:r>
              <a:rPr lang="en-US" sz="1800" b="1" i="1" dirty="0">
                <a:solidFill>
                  <a:srgbClr val="FF0000"/>
                </a:solidFill>
              </a:rPr>
              <a:t>Plot (options …)</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Thickness </a:t>
            </a:r>
            <a:r>
              <a:rPr lang="en-US" sz="1400" dirty="0">
                <a:latin typeface="Courier New" panose="02070309020205020404" pitchFamily="49" charset="0"/>
                <a:cs typeface="Courier New" panose="02070309020205020404" pitchFamily="49" charset="0"/>
              </a:rPr>
              <a:t>= max thickness allowed for lines in circuit plots (default=7). Useful for controlling aesthetics on circuit plots.</a:t>
            </a:r>
          </a:p>
          <a:p>
            <a:pPr marL="914400" lvl="0" algn="just">
              <a:spcAft>
                <a:spcPts val="600"/>
              </a:spcAft>
            </a:pPr>
            <a:r>
              <a:rPr lang="en-US" sz="1400" b="1" dirty="0" err="1">
                <a:latin typeface="Courier New" panose="02070309020205020404" pitchFamily="49" charset="0"/>
                <a:cs typeface="Courier New" panose="02070309020205020404" pitchFamily="49" charset="0"/>
              </a:rPr>
              <a:t>Buslist</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{Array of Bus Names | File=filename } This is for the Daisy plot.</a:t>
            </a:r>
          </a:p>
          <a:p>
            <a:pPr marL="914400" lvl="0" algn="just">
              <a:spcAft>
                <a:spcPts val="600"/>
              </a:spcAft>
            </a:pPr>
            <a:r>
              <a:rPr lang="en-US" sz="1400" b="1" dirty="0">
                <a:latin typeface="Courier New" panose="02070309020205020404" pitchFamily="49" charset="0"/>
                <a:cs typeface="Courier New" panose="02070309020205020404" pitchFamily="49" charset="0"/>
              </a:rPr>
              <a:t>	</a:t>
            </a:r>
            <a:r>
              <a:rPr lang="en-US" sz="1200" b="1" dirty="0">
                <a:latin typeface="Courier New" panose="02070309020205020404" pitchFamily="49" charset="0"/>
                <a:cs typeface="Courier New" panose="02070309020205020404" pitchFamily="49" charset="0"/>
              </a:rPr>
              <a:t>Plot daisy power max=5000 dots=N </a:t>
            </a:r>
            <a:r>
              <a:rPr lang="en-US" sz="1200" b="1" dirty="0" err="1">
                <a:latin typeface="Courier New" panose="02070309020205020404" pitchFamily="49" charset="0"/>
                <a:cs typeface="Courier New" panose="02070309020205020404" pitchFamily="49" charset="0"/>
              </a:rPr>
              <a:t>Buslist</a:t>
            </a:r>
            <a:r>
              <a:rPr lang="en-US" sz="1200" b="1" dirty="0">
                <a:latin typeface="Courier New" panose="02070309020205020404" pitchFamily="49" charset="0"/>
                <a:cs typeface="Courier New" panose="02070309020205020404" pitchFamily="49" charset="0"/>
              </a:rPr>
              <a:t>=[file=MyBusList.txt]</a:t>
            </a:r>
          </a:p>
          <a:p>
            <a:pPr marL="914400" lvl="0" algn="just">
              <a:spcAft>
                <a:spcPts val="600"/>
              </a:spcAft>
            </a:pPr>
            <a:r>
              <a:rPr lang="en-US" sz="1400" dirty="0">
                <a:latin typeface="Courier New" panose="02070309020205020404" pitchFamily="49" charset="0"/>
                <a:cs typeface="Courier New" panose="02070309020205020404" pitchFamily="49" charset="0"/>
              </a:rPr>
              <a:t>A "daisy" marker is plotted for each bus in the list. Bus names may be repeated, which results in multiple markers distributed in a circle around the bus location. This gives the appearance of a daisy if there are several symbols at a bus. Not needed for plotting active generators.</a:t>
            </a:r>
          </a:p>
          <a:p>
            <a:pPr marL="914400" lvl="0" algn="just">
              <a:spcAft>
                <a:spcPts val="600"/>
              </a:spcAft>
            </a:pPr>
            <a:r>
              <a:rPr lang="en-US" sz="1400" b="1" dirty="0">
                <a:latin typeface="Courier New" panose="02070309020205020404" pitchFamily="49" charset="0"/>
                <a:cs typeface="Courier New" panose="02070309020205020404" pitchFamily="49" charset="0"/>
              </a:rPr>
              <a:t>Phases </a:t>
            </a:r>
            <a:r>
              <a:rPr lang="en-US" sz="1400" dirty="0">
                <a:latin typeface="Courier New" panose="02070309020205020404" pitchFamily="49" charset="0"/>
                <a:cs typeface="Courier New" panose="02070309020205020404" pitchFamily="49" charset="0"/>
              </a:rPr>
              <a:t>= {default* | ALL | PRIMARY | LL3ph | LLALL | LLPRIMARY | (phase number)} For Profile plot. Specify which phases you want plotted.</a:t>
            </a:r>
          </a:p>
          <a:p>
            <a:pPr marL="1371600" lvl="1" algn="just">
              <a:spcAft>
                <a:spcPts val="600"/>
              </a:spcAft>
            </a:pPr>
            <a:r>
              <a:rPr lang="en-US" sz="1400" b="1" dirty="0">
                <a:latin typeface="Courier New" panose="02070309020205020404" pitchFamily="49" charset="0"/>
                <a:cs typeface="Courier New" panose="02070309020205020404" pitchFamily="49" charset="0"/>
              </a:rPr>
              <a:t>default</a:t>
            </a:r>
            <a:r>
              <a:rPr lang="en-US" sz="1400" dirty="0">
                <a:latin typeface="Courier New" panose="02070309020205020404" pitchFamily="49" charset="0"/>
                <a:cs typeface="Courier New" panose="02070309020205020404" pitchFamily="49" charset="0"/>
              </a:rPr>
              <a:t> = plot only nodes 1‐3 at 3‐phase buses (default)</a:t>
            </a:r>
          </a:p>
          <a:p>
            <a:pPr marL="1371600" lvl="1" algn="just">
              <a:spcAft>
                <a:spcPts val="600"/>
              </a:spcAft>
            </a:pPr>
            <a:r>
              <a:rPr lang="en-US" sz="1400" b="1" dirty="0">
                <a:latin typeface="Courier New" panose="02070309020205020404" pitchFamily="49" charset="0"/>
                <a:cs typeface="Courier New" panose="02070309020205020404" pitchFamily="49" charset="0"/>
              </a:rPr>
              <a:t>ALL</a:t>
            </a:r>
            <a:r>
              <a:rPr lang="en-US" sz="1400" dirty="0">
                <a:latin typeface="Courier New" panose="02070309020205020404" pitchFamily="49" charset="0"/>
                <a:cs typeface="Courier New" panose="02070309020205020404" pitchFamily="49" charset="0"/>
              </a:rPr>
              <a:t> = plot all nodes</a:t>
            </a: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76745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170372"/>
          </a:xfrm>
          <a:prstGeom prst="rect">
            <a:avLst/>
          </a:prstGeom>
          <a:noFill/>
        </p:spPr>
        <p:txBody>
          <a:bodyPr wrap="square" rtlCol="0">
            <a:spAutoFit/>
          </a:bodyPr>
          <a:lstStyle/>
          <a:p>
            <a:pPr lvl="0" algn="just">
              <a:spcAft>
                <a:spcPts val="600"/>
              </a:spcAft>
            </a:pPr>
            <a:r>
              <a:rPr lang="en-US" sz="1800" b="1" i="1" dirty="0">
                <a:solidFill>
                  <a:srgbClr val="FF0000"/>
                </a:solidFill>
              </a:rPr>
              <a:t>Plot (options …)</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PRIMARY</a:t>
            </a:r>
            <a:r>
              <a:rPr lang="en-US" sz="1400" dirty="0">
                <a:latin typeface="Courier New" panose="02070309020205020404" pitchFamily="49" charset="0"/>
                <a:cs typeface="Courier New" panose="02070309020205020404" pitchFamily="49" charset="0"/>
              </a:rPr>
              <a:t> = plot all nodes ‐‐ primary only (voltage &gt; 1kV)</a:t>
            </a:r>
          </a:p>
          <a:p>
            <a:pPr marL="914400" lvl="0" algn="just">
              <a:spcAft>
                <a:spcPts val="600"/>
              </a:spcAft>
            </a:pPr>
            <a:r>
              <a:rPr lang="en-US" sz="1400" b="1" dirty="0">
                <a:latin typeface="Courier New" panose="02070309020205020404" pitchFamily="49" charset="0"/>
                <a:cs typeface="Courier New" panose="02070309020205020404" pitchFamily="49" charset="0"/>
              </a:rPr>
              <a:t>LL3ph</a:t>
            </a:r>
            <a:r>
              <a:rPr lang="en-US" sz="1400" dirty="0">
                <a:latin typeface="Courier New" panose="02070309020205020404" pitchFamily="49" charset="0"/>
                <a:cs typeface="Courier New" panose="02070309020205020404" pitchFamily="49" charset="0"/>
              </a:rPr>
              <a:t> = 3‐ph buses only ‐‐ L‐L voltages)</a:t>
            </a:r>
          </a:p>
          <a:p>
            <a:pPr marL="914400" lvl="0" algn="just">
              <a:spcAft>
                <a:spcPts val="600"/>
              </a:spcAft>
            </a:pPr>
            <a:r>
              <a:rPr lang="en-US" sz="1400" b="1" dirty="0">
                <a:latin typeface="Courier New" panose="02070309020205020404" pitchFamily="49" charset="0"/>
                <a:cs typeface="Courier New" panose="02070309020205020404" pitchFamily="49" charset="0"/>
              </a:rPr>
              <a:t>LLALL</a:t>
            </a:r>
            <a:r>
              <a:rPr lang="en-US" sz="1400" dirty="0">
                <a:latin typeface="Courier New" panose="02070309020205020404" pitchFamily="49" charset="0"/>
                <a:cs typeface="Courier New" panose="02070309020205020404" pitchFamily="49" charset="0"/>
              </a:rPr>
              <a:t> = plot all nodes ‐‐ L‐L voltages)</a:t>
            </a:r>
          </a:p>
          <a:p>
            <a:pPr marL="914400" lvl="0" algn="just">
              <a:spcAft>
                <a:spcPts val="600"/>
              </a:spcAft>
            </a:pPr>
            <a:r>
              <a:rPr lang="en-US" sz="1400" b="1" dirty="0">
                <a:latin typeface="Courier New" panose="02070309020205020404" pitchFamily="49" charset="0"/>
                <a:cs typeface="Courier New" panose="02070309020205020404" pitchFamily="49" charset="0"/>
              </a:rPr>
              <a:t>LLPRIMARY</a:t>
            </a:r>
            <a:r>
              <a:rPr lang="en-US" sz="1400" dirty="0">
                <a:latin typeface="Courier New" panose="02070309020205020404" pitchFamily="49" charset="0"/>
                <a:cs typeface="Courier New" panose="02070309020205020404" pitchFamily="49" charset="0"/>
              </a:rPr>
              <a:t> = plot all nodes ‐‐ L‐L voltages primary only)</a:t>
            </a:r>
          </a:p>
          <a:p>
            <a:pPr marL="914400" lvl="0" algn="just">
              <a:spcAft>
                <a:spcPts val="600"/>
              </a:spcAft>
            </a:pPr>
            <a:r>
              <a:rPr lang="en-US" sz="1400" b="1" dirty="0">
                <a:latin typeface="Courier New" panose="02070309020205020404" pitchFamily="49" charset="0"/>
                <a:cs typeface="Courier New" panose="02070309020205020404" pitchFamily="49" charset="0"/>
              </a:rPr>
              <a:t>(phase number) </a:t>
            </a:r>
            <a:r>
              <a:rPr lang="en-US" sz="1400" dirty="0">
                <a:latin typeface="Courier New" panose="02070309020205020404" pitchFamily="49" charset="0"/>
                <a:cs typeface="Courier New" panose="02070309020205020404" pitchFamily="49" charset="0"/>
              </a:rPr>
              <a:t>= plot all nodes on selected phase</a:t>
            </a:r>
          </a:p>
          <a:p>
            <a:pPr marL="914400" lvl="0" algn="just">
              <a:spcAft>
                <a:spcPts val="600"/>
              </a:spcAft>
            </a:pPr>
            <a:r>
              <a:rPr lang="en-US" sz="1400" dirty="0">
                <a:latin typeface="Courier New" panose="02070309020205020404" pitchFamily="49" charset="0"/>
                <a:cs typeface="Courier New" panose="02070309020205020404" pitchFamily="49" charset="0"/>
              </a:rPr>
              <a:t>Note: Only nodes downline from an energy meter are plotted.</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For </a:t>
            </a:r>
            <a:r>
              <a:rPr lang="en-US" sz="1800" dirty="0" err="1">
                <a:latin typeface="Times New Roman" panose="02020603050405020304" pitchFamily="18" charset="0"/>
                <a:cs typeface="Times New Roman" panose="02020603050405020304" pitchFamily="18" charset="0"/>
              </a:rPr>
              <a:t>Loadshapes</a:t>
            </a:r>
            <a:r>
              <a:rPr lang="en-US" sz="1800" dirty="0">
                <a:latin typeface="Times New Roman" panose="02020603050405020304" pitchFamily="18" charset="0"/>
                <a:cs typeface="Times New Roman" panose="02020603050405020304" pitchFamily="18" charset="0"/>
              </a:rPr>
              <a:t>, they  may be plotted from the control panel of the user interface.</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For Power and Losses, they are specified in kW. C1 is used for default color. C2, C3 are used for gradients, tricolor plots. Scale is determined automatically of Max = 0 or not specified. Some examples:</a:t>
            </a: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288947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524315"/>
          </a:xfrm>
          <a:prstGeom prst="rect">
            <a:avLst/>
          </a:prstGeom>
          <a:noFill/>
        </p:spPr>
        <p:txBody>
          <a:bodyPr wrap="square" rtlCol="0">
            <a:spAutoFit/>
          </a:bodyPr>
          <a:lstStyle/>
          <a:p>
            <a:pPr lvl="0" algn="just">
              <a:spcAft>
                <a:spcPts val="600"/>
              </a:spcAft>
            </a:pPr>
            <a:r>
              <a:rPr lang="en-US" sz="1800" b="1" i="1" dirty="0">
                <a:solidFill>
                  <a:srgbClr val="FF0000"/>
                </a:solidFill>
              </a:rPr>
              <a:t>Plot (options …)</a:t>
            </a:r>
          </a:p>
          <a:p>
            <a:pPr lvl="0" algn="just">
              <a:spcAft>
                <a:spcPts val="600"/>
              </a:spcAft>
            </a:pPr>
            <a:r>
              <a:rPr lang="en-US" sz="1800" dirty="0">
                <a:latin typeface="Times New Roman" panose="02020603050405020304" pitchFamily="18" charset="0"/>
                <a:cs typeface="Times New Roman" panose="02020603050405020304" pitchFamily="18" charset="0"/>
              </a:rPr>
              <a:t>…</a:t>
            </a:r>
          </a:p>
          <a:p>
            <a:pPr marL="914400" lvl="0" algn="just">
              <a:spcAft>
                <a:spcPts val="600"/>
              </a:spcAft>
            </a:pPr>
            <a:r>
              <a:rPr lang="en-US" sz="1400" b="1" dirty="0">
                <a:latin typeface="Courier New" panose="02070309020205020404" pitchFamily="49" charset="0"/>
                <a:cs typeface="Courier New" panose="02070309020205020404" pitchFamily="49" charset="0"/>
              </a:rPr>
              <a:t>Plot circuit quantity=7 Max=.010 dots=Y Object=branchdata.csv</a:t>
            </a:r>
          </a:p>
          <a:p>
            <a:pPr marL="914400" lvl="0" algn="just">
              <a:spcAft>
                <a:spcPts val="600"/>
              </a:spcAft>
            </a:pPr>
            <a:r>
              <a:rPr lang="en-US" sz="1400" b="1" dirty="0">
                <a:latin typeface="Courier New" panose="02070309020205020404" pitchFamily="49" charset="0"/>
                <a:cs typeface="Courier New" panose="02070309020205020404" pitchFamily="49" charset="0"/>
              </a:rPr>
              <a:t>Plot General Quantity=2 Object=valuefile.csv</a:t>
            </a:r>
          </a:p>
          <a:p>
            <a:pPr marL="914400" lvl="0" algn="just">
              <a:spcAft>
                <a:spcPts val="600"/>
              </a:spcAft>
            </a:pPr>
            <a:r>
              <a:rPr lang="en-US" sz="1400" b="1" dirty="0">
                <a:latin typeface="Courier New" panose="02070309020205020404" pitchFamily="49" charset="0"/>
                <a:cs typeface="Courier New" panose="02070309020205020404" pitchFamily="49" charset="0"/>
              </a:rPr>
              <a:t>Plot type=circuit quantity=power</a:t>
            </a:r>
          </a:p>
          <a:p>
            <a:pPr marL="914400" lvl="0" algn="just">
              <a:spcAft>
                <a:spcPts val="600"/>
              </a:spcAft>
            </a:pPr>
            <a:r>
              <a:rPr lang="en-US" sz="1400" b="1" dirty="0">
                <a:latin typeface="Courier New" panose="02070309020205020404" pitchFamily="49" charset="0"/>
                <a:cs typeface="Courier New" panose="02070309020205020404" pitchFamily="49" charset="0"/>
              </a:rPr>
              <a:t>Plot Circuit Losses 1phlinestyle=3</a:t>
            </a:r>
          </a:p>
          <a:p>
            <a:pPr marL="914400" lvl="0" algn="just">
              <a:spcAft>
                <a:spcPts val="600"/>
              </a:spcAft>
            </a:pPr>
            <a:r>
              <a:rPr lang="en-US" sz="1400" b="1" dirty="0">
                <a:latin typeface="Courier New" panose="02070309020205020404" pitchFamily="49" charset="0"/>
                <a:cs typeface="Courier New" panose="02070309020205020404" pitchFamily="49" charset="0"/>
              </a:rPr>
              <a:t>Plot Circuit quantity=3 object=mybranchdata.csv</a:t>
            </a:r>
          </a:p>
          <a:p>
            <a:pPr marL="914400" lvl="0" algn="just">
              <a:spcAft>
                <a:spcPts val="600"/>
              </a:spcAft>
            </a:pPr>
            <a:r>
              <a:rPr lang="en-US" sz="1400" b="1" dirty="0">
                <a:latin typeface="Courier New" panose="02070309020205020404" pitchFamily="49" charset="0"/>
                <a:cs typeface="Courier New" panose="02070309020205020404" pitchFamily="49" charset="0"/>
              </a:rPr>
              <a:t>Plot daisy power 5000 dots=N</a:t>
            </a:r>
          </a:p>
          <a:p>
            <a:pPr marL="914400" lvl="0" algn="just">
              <a:spcAft>
                <a:spcPts val="600"/>
              </a:spcAft>
            </a:pPr>
            <a:r>
              <a:rPr lang="en-US" sz="1400" b="1" dirty="0">
                <a:latin typeface="Courier New" panose="02070309020205020404" pitchFamily="49" charset="0"/>
                <a:cs typeface="Courier New" panose="02070309020205020404" pitchFamily="49" charset="0"/>
              </a:rPr>
              <a:t>Plot daisy power max=5000 dots=N </a:t>
            </a:r>
            <a:r>
              <a:rPr lang="en-US" sz="1400" b="1" dirty="0" err="1">
                <a:latin typeface="Courier New" panose="02070309020205020404" pitchFamily="49" charset="0"/>
                <a:cs typeface="Courier New" panose="02070309020205020404" pitchFamily="49" charset="0"/>
              </a:rPr>
              <a:t>Buslist</a:t>
            </a:r>
            <a:r>
              <a:rPr lang="en-US" sz="1400" b="1" dirty="0">
                <a:latin typeface="Courier New" panose="02070309020205020404" pitchFamily="49" charset="0"/>
                <a:cs typeface="Courier New" panose="02070309020205020404" pitchFamily="49" charset="0"/>
              </a:rPr>
              <a:t>=[file=MyBusList.txt]</a:t>
            </a:r>
          </a:p>
          <a:p>
            <a:pPr marL="914400" lvl="0" algn="just">
              <a:spcAft>
                <a:spcPts val="600"/>
              </a:spcAft>
            </a:pPr>
            <a:r>
              <a:rPr lang="en-US" sz="1400" b="1" dirty="0">
                <a:latin typeface="Courier New" panose="02070309020205020404" pitchFamily="49" charset="0"/>
                <a:cs typeface="Courier New" panose="02070309020205020404" pitchFamily="49" charset="0"/>
              </a:rPr>
              <a:t>Plot General quantity=1 object=mybusdata.csv</a:t>
            </a:r>
          </a:p>
          <a:p>
            <a:pPr marL="914400" lvl="0" algn="just">
              <a:spcAft>
                <a:spcPts val="600"/>
              </a:spcAft>
            </a:pPr>
            <a:r>
              <a:rPr lang="en-US" sz="1400" b="1" dirty="0">
                <a:latin typeface="Courier New" panose="02070309020205020404" pitchFamily="49" charset="0"/>
                <a:cs typeface="Courier New" panose="02070309020205020404" pitchFamily="49" charset="0"/>
              </a:rPr>
              <a:t>Plot Loadshape object=</a:t>
            </a:r>
            <a:r>
              <a:rPr lang="en-US" sz="1400" b="1" dirty="0" err="1">
                <a:latin typeface="Courier New" panose="02070309020205020404" pitchFamily="49" charset="0"/>
                <a:cs typeface="Courier New" panose="02070309020205020404" pitchFamily="49" charset="0"/>
              </a:rPr>
              <a:t>myloadshape</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b="1" dirty="0">
                <a:latin typeface="Courier New" panose="02070309020205020404" pitchFamily="49" charset="0"/>
                <a:cs typeface="Courier New" panose="02070309020205020404" pitchFamily="49" charset="0"/>
              </a:rPr>
              <a:t>Plot </a:t>
            </a:r>
            <a:r>
              <a:rPr lang="en-US" sz="1400" b="1" dirty="0" err="1">
                <a:latin typeface="Courier New" panose="02070309020205020404" pitchFamily="49" charset="0"/>
                <a:cs typeface="Courier New" panose="02070309020205020404" pitchFamily="49" charset="0"/>
              </a:rPr>
              <a:t>Tshape</a:t>
            </a:r>
            <a:r>
              <a:rPr lang="en-US" sz="1400" b="1" dirty="0">
                <a:latin typeface="Courier New" panose="02070309020205020404" pitchFamily="49" charset="0"/>
                <a:cs typeface="Courier New" panose="02070309020205020404" pitchFamily="49" charset="0"/>
              </a:rPr>
              <a:t> object=</a:t>
            </a:r>
            <a:r>
              <a:rPr lang="en-US" sz="1400" b="1" dirty="0" err="1">
                <a:latin typeface="Courier New" panose="02070309020205020404" pitchFamily="49" charset="0"/>
                <a:cs typeface="Courier New" panose="02070309020205020404" pitchFamily="49" charset="0"/>
              </a:rPr>
              <a:t>mytemperatureshape</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b="1" dirty="0">
                <a:latin typeface="Courier New" panose="02070309020205020404" pitchFamily="49" charset="0"/>
                <a:cs typeface="Courier New" panose="02070309020205020404" pitchFamily="49" charset="0"/>
              </a:rPr>
              <a:t>Plot </a:t>
            </a:r>
            <a:r>
              <a:rPr lang="en-US" sz="1400" b="1" dirty="0" err="1">
                <a:latin typeface="Courier New" panose="02070309020205020404" pitchFamily="49" charset="0"/>
                <a:cs typeface="Courier New" panose="02070309020205020404" pitchFamily="49" charset="0"/>
              </a:rPr>
              <a:t>Priceshape</a:t>
            </a:r>
            <a:r>
              <a:rPr lang="en-US" sz="1400" b="1" dirty="0">
                <a:latin typeface="Courier New" panose="02070309020205020404" pitchFamily="49" charset="0"/>
                <a:cs typeface="Courier New" panose="02070309020205020404" pitchFamily="49" charset="0"/>
              </a:rPr>
              <a:t> object=</a:t>
            </a:r>
            <a:r>
              <a:rPr lang="en-US" sz="1400" b="1" dirty="0" err="1">
                <a:latin typeface="Courier New" panose="02070309020205020404" pitchFamily="49" charset="0"/>
                <a:cs typeface="Courier New" panose="02070309020205020404" pitchFamily="49" charset="0"/>
              </a:rPr>
              <a:t>mypriceshape</a:t>
            </a:r>
            <a:endParaRPr lang="en-US" sz="1400" b="1" dirty="0">
              <a:latin typeface="Courier New" panose="02070309020205020404" pitchFamily="49" charset="0"/>
              <a:cs typeface="Courier New" panose="02070309020205020404" pitchFamily="49" charset="0"/>
            </a:endParaRPr>
          </a:p>
          <a:p>
            <a:pPr marL="914400" lvl="0" algn="just">
              <a:spcAft>
                <a:spcPts val="600"/>
              </a:spcAft>
            </a:pPr>
            <a:r>
              <a:rPr lang="en-US" sz="1400" b="1" dirty="0">
                <a:latin typeface="Courier New" panose="02070309020205020404" pitchFamily="49" charset="0"/>
                <a:cs typeface="Courier New" panose="02070309020205020404" pitchFamily="49" charset="0"/>
              </a:rPr>
              <a:t>Plot Profile</a:t>
            </a:r>
          </a:p>
          <a:p>
            <a:pPr marL="914400" lvl="0" algn="just">
              <a:spcAft>
                <a:spcPts val="600"/>
              </a:spcAft>
            </a:pPr>
            <a:r>
              <a:rPr lang="en-US" sz="1400" b="1" dirty="0">
                <a:latin typeface="Courier New" panose="02070309020205020404" pitchFamily="49" charset="0"/>
                <a:cs typeface="Courier New" panose="02070309020205020404" pitchFamily="49" charset="0"/>
              </a:rPr>
              <a:t>Plot Profile Phases=Primary</a:t>
            </a:r>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2784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231928"/>
          </a:xfrm>
          <a:prstGeom prst="rect">
            <a:avLst/>
          </a:prstGeom>
          <a:noFill/>
        </p:spPr>
        <p:txBody>
          <a:bodyPr wrap="square" rtlCol="0">
            <a:spAutoFit/>
          </a:bodyPr>
          <a:lstStyle/>
          <a:p>
            <a:pPr lvl="0" algn="just">
              <a:spcAft>
                <a:spcPts val="600"/>
              </a:spcAft>
            </a:pPr>
            <a:r>
              <a:rPr lang="en-US" sz="1800" b="1" i="1" dirty="0"/>
              <a:t>Powers</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the powers (complex) going into each conductors of ALL terminals of the active circuit element. The powers are returned as comma‐separated kW and </a:t>
            </a:r>
            <a:r>
              <a:rPr lang="en-US" sz="1800" dirty="0" err="1">
                <a:latin typeface="Times New Roman" panose="02020603050405020304" pitchFamily="18" charset="0"/>
                <a:cs typeface="Times New Roman" panose="02020603050405020304" pitchFamily="18" charset="0"/>
              </a:rPr>
              <a:t>kvar</a:t>
            </a:r>
            <a:r>
              <a:rPr lang="en-US" sz="1800" dirty="0">
                <a:latin typeface="Times New Roman" panose="02020603050405020304" pitchFamily="18" charset="0"/>
                <a:cs typeface="Times New Roman" panose="02020603050405020304" pitchFamily="18" charset="0"/>
              </a:rPr>
              <a:t>.</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t>Sample</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Force all monitors and </a:t>
            </a:r>
            <a:r>
              <a:rPr lang="en-US" sz="1800" dirty="0" err="1">
                <a:latin typeface="Times New Roman" panose="02020603050405020304" pitchFamily="18" charset="0"/>
                <a:cs typeface="Times New Roman" panose="02020603050405020304" pitchFamily="18" charset="0"/>
              </a:rPr>
              <a:t>Energymeters</a:t>
            </a:r>
            <a:r>
              <a:rPr lang="en-US" sz="1800" dirty="0">
                <a:latin typeface="Times New Roman" panose="02020603050405020304" pitchFamily="18" charset="0"/>
                <a:cs typeface="Times New Roman" panose="02020603050405020304" pitchFamily="18" charset="0"/>
              </a:rPr>
              <a:t> to take a sample for the most recent solution. Keep in mind that </a:t>
            </a:r>
            <a:r>
              <a:rPr lang="en-US" sz="1800" dirty="0" err="1">
                <a:latin typeface="Times New Roman" panose="02020603050405020304" pitchFamily="18" charset="0"/>
                <a:cs typeface="Times New Roman" panose="02020603050405020304" pitchFamily="18" charset="0"/>
              </a:rPr>
              <a:t>Energymeters</a:t>
            </a:r>
            <a:r>
              <a:rPr lang="en-US" sz="1800" dirty="0">
                <a:latin typeface="Times New Roman" panose="02020603050405020304" pitchFamily="18" charset="0"/>
                <a:cs typeface="Times New Roman" panose="02020603050405020304" pitchFamily="18" charset="0"/>
              </a:rPr>
              <a:t> will perform integration each time they take a sample.</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t>SeqCurrents</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the sequence currents going into all terminals of the active circuit element. The sequence currents are returned as comma‐separated magnitude only values. Order of returned values: 0, 1, 2 (for each terminal).</a:t>
            </a:r>
          </a:p>
        </p:txBody>
      </p:sp>
    </p:spTree>
    <p:extLst>
      <p:ext uri="{BB962C8B-B14F-4D97-AF65-F5344CB8AC3E}">
        <p14:creationId xmlns:p14="http://schemas.microsoft.com/office/powerpoint/2010/main" val="1028346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508927"/>
          </a:xfrm>
          <a:prstGeom prst="rect">
            <a:avLst/>
          </a:prstGeom>
          <a:noFill/>
        </p:spPr>
        <p:txBody>
          <a:bodyPr wrap="square" rtlCol="0">
            <a:spAutoFit/>
          </a:bodyPr>
          <a:lstStyle/>
          <a:p>
            <a:pPr lvl="0" algn="just">
              <a:spcAft>
                <a:spcPts val="600"/>
              </a:spcAft>
            </a:pPr>
            <a:r>
              <a:rPr lang="en-US" sz="1800" b="1" i="1" dirty="0" err="1"/>
              <a:t>SeqPowers</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the sequence powers going into all terminals of the active circuit element. The sequence powers are returned as comma‐separated kw, </a:t>
            </a:r>
            <a:r>
              <a:rPr lang="en-US" sz="1800" dirty="0" err="1">
                <a:latin typeface="Times New Roman" panose="02020603050405020304" pitchFamily="18" charset="0"/>
                <a:cs typeface="Times New Roman" panose="02020603050405020304" pitchFamily="18" charset="0"/>
              </a:rPr>
              <a:t>kvar</a:t>
            </a:r>
            <a:r>
              <a:rPr lang="en-US" sz="1800" dirty="0">
                <a:latin typeface="Times New Roman" panose="02020603050405020304" pitchFamily="18" charset="0"/>
                <a:cs typeface="Times New Roman" panose="02020603050405020304" pitchFamily="18" charset="0"/>
              </a:rPr>
              <a:t> pairs. Order of returned values: 0, 1, 2 (for each terminal).</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t>SeqVoltages</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the sequence voltages at all terminals of the active circuit element. The sequence voltages are returned as comma‐separated magnitude only values. Order of returned values: 0, 1, 2 (for each terminal).</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Set [option1=value1] [option2=value2] (Options)</a:t>
            </a:r>
            <a:endParaRPr lang="en-US" sz="1800" dirty="0">
              <a:solidFill>
                <a:srgbClr val="FF0000"/>
              </a:solidFill>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The Set command sets various global variables and options having to do with solution modes, user interface issues, and the like. It works like the Edit command except that you don't specify object type and name.</a:t>
            </a:r>
          </a:p>
        </p:txBody>
      </p:sp>
    </p:spTree>
    <p:extLst>
      <p:ext uri="{BB962C8B-B14F-4D97-AF65-F5344CB8AC3E}">
        <p14:creationId xmlns:p14="http://schemas.microsoft.com/office/powerpoint/2010/main" val="1603141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216997"/>
            <a:ext cx="8077200" cy="4601260"/>
          </a:xfrm>
          <a:prstGeom prst="rect">
            <a:avLst/>
          </a:prstGeom>
          <a:noFill/>
        </p:spPr>
        <p:txBody>
          <a:bodyPr wrap="square" rtlCol="0">
            <a:spAutoFit/>
          </a:bodyPr>
          <a:lstStyle/>
          <a:p>
            <a:pPr lvl="0" algn="just">
              <a:spcAft>
                <a:spcPts val="600"/>
              </a:spcAft>
            </a:pPr>
            <a:r>
              <a:rPr lang="en-US" sz="1800" b="1" i="1" dirty="0">
                <a:solidFill>
                  <a:srgbClr val="FF0000"/>
                </a:solidFill>
              </a:rPr>
              <a:t>SetkVBase [bus=…] [</a:t>
            </a:r>
            <a:r>
              <a:rPr lang="en-US" sz="1800" b="1" i="1" dirty="0" err="1">
                <a:solidFill>
                  <a:srgbClr val="FF0000"/>
                </a:solidFill>
              </a:rPr>
              <a:t>kvll</a:t>
            </a:r>
            <a:r>
              <a:rPr lang="en-US" sz="1800" b="1" i="1" dirty="0">
                <a:solidFill>
                  <a:srgbClr val="FF0000"/>
                </a:solidFill>
              </a:rPr>
              <a:t>=..]</a:t>
            </a:r>
          </a:p>
          <a:p>
            <a:pPr lvl="0" algn="just">
              <a:spcAft>
                <a:spcPts val="600"/>
              </a:spcAft>
            </a:pPr>
            <a:r>
              <a:rPr lang="en-US" sz="1700" dirty="0">
                <a:latin typeface="Times New Roman" panose="02020603050405020304" pitchFamily="18" charset="0"/>
                <a:cs typeface="Times New Roman" panose="02020603050405020304" pitchFamily="18" charset="0"/>
              </a:rPr>
              <a:t>It explicitly sets the base voltage for a </a:t>
            </a:r>
            <a:r>
              <a:rPr lang="en-US" sz="1700" b="1" i="1" dirty="0">
                <a:latin typeface="Times New Roman" panose="02020603050405020304" pitchFamily="18" charset="0"/>
                <a:cs typeface="Times New Roman" panose="02020603050405020304" pitchFamily="18" charset="0"/>
              </a:rPr>
              <a:t>specified</a:t>
            </a:r>
            <a:r>
              <a:rPr lang="en-US" sz="1700" dirty="0">
                <a:latin typeface="Times New Roman" panose="02020603050405020304" pitchFamily="18" charset="0"/>
                <a:cs typeface="Times New Roman" panose="02020603050405020304" pitchFamily="18" charset="0"/>
              </a:rPr>
              <a:t> bus. </a:t>
            </a:r>
          </a:p>
          <a:p>
            <a:pPr marL="285750" lvl="0" indent="-285750" algn="just">
              <a:spcAft>
                <a:spcPts val="600"/>
              </a:spcAf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For </a:t>
            </a:r>
            <a:r>
              <a:rPr lang="en-US" sz="1700" dirty="0" err="1">
                <a:latin typeface="Times New Roman" panose="02020603050405020304" pitchFamily="18" charset="0"/>
                <a:cs typeface="Times New Roman" panose="02020603050405020304" pitchFamily="18" charset="0"/>
              </a:rPr>
              <a:t>SetkVBase</a:t>
            </a:r>
            <a:r>
              <a:rPr lang="en-US" sz="1700" dirty="0">
                <a:latin typeface="Times New Roman" panose="02020603050405020304" pitchFamily="18" charset="0"/>
                <a:cs typeface="Times New Roman" panose="02020603050405020304" pitchFamily="18" charset="0"/>
              </a:rPr>
              <a:t> command, bus must be previously defined. And also, it will override the definitions determined by </a:t>
            </a:r>
            <a:r>
              <a:rPr lang="en-US" sz="1700" dirty="0">
                <a:solidFill>
                  <a:srgbClr val="000000"/>
                </a:solidFill>
                <a:latin typeface="Times New Roman" panose="02020603050405020304" pitchFamily="18" charset="0"/>
                <a:cs typeface="Times New Roman" panose="02020603050405020304" pitchFamily="18" charset="0"/>
              </a:rPr>
              <a:t>“Set </a:t>
            </a:r>
            <a:r>
              <a:rPr lang="en-US" sz="1700" dirty="0" err="1">
                <a:solidFill>
                  <a:srgbClr val="000000"/>
                </a:solidFill>
                <a:latin typeface="Times New Roman" panose="02020603050405020304" pitchFamily="18" charset="0"/>
                <a:cs typeface="Times New Roman" panose="02020603050405020304" pitchFamily="18" charset="0"/>
              </a:rPr>
              <a:t>Voltagebases</a:t>
            </a:r>
            <a:r>
              <a:rPr lang="en-US" sz="1700" dirty="0">
                <a:solidFill>
                  <a:srgbClr val="000000"/>
                </a:solidFill>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 </a:t>
            </a:r>
          </a:p>
          <a:p>
            <a:pPr marL="285750" lvl="0" indent="-285750" algn="just">
              <a:spcAft>
                <a:spcPts val="600"/>
              </a:spcAf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Since we already have the “Set </a:t>
            </a:r>
            <a:r>
              <a:rPr lang="en-US" sz="1700" dirty="0" err="1">
                <a:latin typeface="Times New Roman" panose="02020603050405020304" pitchFamily="18" charset="0"/>
                <a:cs typeface="Times New Roman" panose="02020603050405020304" pitchFamily="18" charset="0"/>
              </a:rPr>
              <a:t>Voltagebases</a:t>
            </a:r>
            <a:r>
              <a:rPr lang="en-US" sz="1700" dirty="0">
                <a:latin typeface="Times New Roman" panose="02020603050405020304" pitchFamily="18" charset="0"/>
                <a:cs typeface="Times New Roman" panose="02020603050405020304" pitchFamily="18" charset="0"/>
              </a:rPr>
              <a:t>” command, why do we need the </a:t>
            </a:r>
            <a:r>
              <a:rPr lang="en-US" sz="1700" dirty="0" err="1">
                <a:latin typeface="Times New Roman" panose="02020603050405020304" pitchFamily="18" charset="0"/>
                <a:cs typeface="Times New Roman" panose="02020603050405020304" pitchFamily="18" charset="0"/>
              </a:rPr>
              <a:t>SetkVBase</a:t>
            </a:r>
            <a:r>
              <a:rPr lang="en-US" sz="1700" dirty="0">
                <a:latin typeface="Times New Roman" panose="02020603050405020304" pitchFamily="18" charset="0"/>
                <a:cs typeface="Times New Roman" panose="02020603050405020304" pitchFamily="18" charset="0"/>
              </a:rPr>
              <a:t> command? The reason is as follows: When there are only a few voltage bases in the circuit, and they are very distinct, the </a:t>
            </a:r>
            <a:r>
              <a:rPr lang="en-US" sz="1700" dirty="0">
                <a:solidFill>
                  <a:srgbClr val="000000"/>
                </a:solidFill>
                <a:latin typeface="Times New Roman" panose="02020603050405020304" pitchFamily="18" charset="0"/>
                <a:cs typeface="Times New Roman" panose="02020603050405020304" pitchFamily="18" charset="0"/>
              </a:rPr>
              <a:t>“Set </a:t>
            </a:r>
            <a:r>
              <a:rPr lang="en-US" sz="1700" dirty="0" err="1">
                <a:solidFill>
                  <a:srgbClr val="000000"/>
                </a:solidFill>
                <a:latin typeface="Times New Roman" panose="02020603050405020304" pitchFamily="18" charset="0"/>
                <a:cs typeface="Times New Roman" panose="02020603050405020304" pitchFamily="18" charset="0"/>
              </a:rPr>
              <a:t>Voltagebases</a:t>
            </a:r>
            <a:r>
              <a:rPr lang="en-US" sz="1700" dirty="0">
                <a:solidFill>
                  <a:srgbClr val="000000"/>
                </a:solidFill>
                <a:latin typeface="Times New Roman" panose="02020603050405020304" pitchFamily="18" charset="0"/>
                <a:cs typeface="Times New Roman" panose="02020603050405020304" pitchFamily="18" charset="0"/>
              </a:rPr>
              <a:t>”</a:t>
            </a:r>
            <a:r>
              <a:rPr lang="en-US" sz="1700" dirty="0">
                <a:latin typeface="Times New Roman" panose="02020603050405020304" pitchFamily="18" charset="0"/>
                <a:cs typeface="Times New Roman" panose="02020603050405020304" pitchFamily="18" charset="0"/>
              </a:rPr>
              <a:t> command can work well nearly every time, since the voltage base for each bus is set to the nearest voltage base specified in the voltage base array. However, problems arise if there are two voltage bases that are close together, such as 12.47 kV and 13.2 kV. Therefore, we can use the </a:t>
            </a:r>
            <a:r>
              <a:rPr lang="en-US" sz="1700" dirty="0" err="1">
                <a:latin typeface="Times New Roman" panose="02020603050405020304" pitchFamily="18" charset="0"/>
                <a:cs typeface="Times New Roman" panose="02020603050405020304" pitchFamily="18" charset="0"/>
              </a:rPr>
              <a:t>SetkVBase</a:t>
            </a:r>
            <a:r>
              <a:rPr lang="en-US" sz="1700" dirty="0">
                <a:latin typeface="Times New Roman" panose="02020603050405020304" pitchFamily="18" charset="0"/>
                <a:cs typeface="Times New Roman" panose="02020603050405020304" pitchFamily="18" charset="0"/>
              </a:rPr>
              <a:t> commands to remove this ambiguity. </a:t>
            </a:r>
          </a:p>
          <a:p>
            <a:pPr marL="285750" lvl="0" indent="-285750" algn="just">
              <a:spcAft>
                <a:spcPts val="600"/>
              </a:spcAf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kV base is normally given in line‐to‐line kV (phase‐phase). However, it may also be specified by line‐to‐neutral kV. The following examples are equivalent:</a:t>
            </a:r>
          </a:p>
          <a:p>
            <a:pPr marL="1371600" lvl="1" algn="just">
              <a:spcAft>
                <a:spcPts val="600"/>
              </a:spcAft>
            </a:pPr>
            <a:r>
              <a:rPr lang="en-US" sz="1200" b="1" dirty="0" err="1">
                <a:latin typeface="Courier New" panose="02070309020205020404" pitchFamily="49" charset="0"/>
                <a:cs typeface="Courier New" panose="02070309020205020404" pitchFamily="49" charset="0"/>
              </a:rPr>
              <a:t>setkvbase</a:t>
            </a:r>
            <a:r>
              <a:rPr lang="en-US" sz="1200" b="1" dirty="0">
                <a:latin typeface="Courier New" panose="02070309020205020404" pitchFamily="49" charset="0"/>
                <a:cs typeface="Courier New" panose="02070309020205020404" pitchFamily="49" charset="0"/>
              </a:rPr>
              <a:t> Bus=B9654 </a:t>
            </a:r>
            <a:r>
              <a:rPr lang="en-US" sz="1200" b="1" dirty="0" err="1">
                <a:latin typeface="Courier New" panose="02070309020205020404" pitchFamily="49" charset="0"/>
                <a:cs typeface="Courier New" panose="02070309020205020404" pitchFamily="49" charset="0"/>
              </a:rPr>
              <a:t>kVLL</a:t>
            </a:r>
            <a:r>
              <a:rPr lang="en-US" sz="1200" b="1" dirty="0">
                <a:latin typeface="Courier New" panose="02070309020205020404" pitchFamily="49" charset="0"/>
                <a:cs typeface="Courier New" panose="02070309020205020404" pitchFamily="49" charset="0"/>
              </a:rPr>
              <a:t>=13.2</a:t>
            </a:r>
          </a:p>
          <a:p>
            <a:pPr marL="1371600" lvl="1" algn="just">
              <a:spcAft>
                <a:spcPts val="600"/>
              </a:spcAft>
            </a:pPr>
            <a:r>
              <a:rPr lang="en-US" sz="1200" b="1" dirty="0" err="1">
                <a:latin typeface="Courier New" panose="02070309020205020404" pitchFamily="49" charset="0"/>
                <a:cs typeface="Courier New" panose="02070309020205020404" pitchFamily="49" charset="0"/>
              </a:rPr>
              <a:t>setkvbase</a:t>
            </a:r>
            <a:r>
              <a:rPr lang="en-US" sz="1200" b="1" dirty="0">
                <a:latin typeface="Courier New" panose="02070309020205020404" pitchFamily="49" charset="0"/>
                <a:cs typeface="Courier New" panose="02070309020205020404" pitchFamily="49" charset="0"/>
              </a:rPr>
              <a:t> B9654 13.2</a:t>
            </a:r>
          </a:p>
          <a:p>
            <a:pPr marL="1371600" lvl="1" algn="just">
              <a:spcAft>
                <a:spcPts val="600"/>
              </a:spcAft>
            </a:pPr>
            <a:r>
              <a:rPr lang="en-US" sz="1200" b="1" dirty="0" err="1">
                <a:latin typeface="Courier New" panose="02070309020205020404" pitchFamily="49" charset="0"/>
                <a:cs typeface="Courier New" panose="02070309020205020404" pitchFamily="49" charset="0"/>
              </a:rPr>
              <a:t>setkvbase</a:t>
            </a:r>
            <a:r>
              <a:rPr lang="en-US" sz="1200" b="1" dirty="0">
                <a:latin typeface="Courier New" panose="02070309020205020404" pitchFamily="49" charset="0"/>
                <a:cs typeface="Courier New" panose="02070309020205020404" pitchFamily="49" charset="0"/>
              </a:rPr>
              <a:t> B9654 </a:t>
            </a:r>
            <a:r>
              <a:rPr lang="en-US" sz="1200" b="1" dirty="0" err="1">
                <a:latin typeface="Courier New" panose="02070309020205020404" pitchFamily="49" charset="0"/>
                <a:cs typeface="Courier New" panose="02070309020205020404" pitchFamily="49" charset="0"/>
              </a:rPr>
              <a:t>kvln</a:t>
            </a:r>
            <a:r>
              <a:rPr lang="en-US" sz="1200" b="1" dirty="0">
                <a:latin typeface="Courier New" panose="02070309020205020404" pitchFamily="49" charset="0"/>
                <a:cs typeface="Courier New" panose="02070309020205020404" pitchFamily="49" charset="0"/>
              </a:rPr>
              <a:t>=7.62</a:t>
            </a:r>
          </a:p>
        </p:txBody>
      </p:sp>
    </p:spTree>
    <p:extLst>
      <p:ext uri="{BB962C8B-B14F-4D97-AF65-F5344CB8AC3E}">
        <p14:creationId xmlns:p14="http://schemas.microsoft.com/office/powerpoint/2010/main" val="19550417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216539"/>
          </a:xfrm>
          <a:prstGeom prst="rect">
            <a:avLst/>
          </a:prstGeom>
          <a:noFill/>
        </p:spPr>
        <p:txBody>
          <a:bodyPr wrap="square" rtlCol="0">
            <a:spAutoFit/>
          </a:bodyPr>
          <a:lstStyle/>
          <a:p>
            <a:pPr lvl="0" algn="just">
              <a:spcAft>
                <a:spcPts val="600"/>
              </a:spcAft>
            </a:pPr>
            <a:r>
              <a:rPr lang="en-US" sz="1800" b="1" i="1" dirty="0">
                <a:solidFill>
                  <a:srgbClr val="FF0000"/>
                </a:solidFill>
              </a:rPr>
              <a:t>Show &lt;Quantity&gt;</a:t>
            </a:r>
          </a:p>
          <a:p>
            <a:pPr lvl="0" algn="just">
              <a:spcAft>
                <a:spcPts val="600"/>
              </a:spcAft>
            </a:pPr>
            <a:r>
              <a:rPr lang="en-US" sz="1800" dirty="0">
                <a:latin typeface="Times New Roman" panose="02020603050405020304" pitchFamily="18" charset="0"/>
                <a:cs typeface="Times New Roman" panose="02020603050405020304" pitchFamily="18" charset="0"/>
              </a:rPr>
              <a:t>The Show command generally writes a text file report of the specified quantity for the most recent solution, and opens a viewer to display the file. </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Note that  the Show command is updated frequently, often making the tutorial or document out of date. You can see the Help on the latest version. </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It defaults to Show Voltages -- so if you mistype the name of the quantity you want, you will get the sequence voltages.</a:t>
            </a:r>
          </a:p>
          <a:p>
            <a:pPr lvl="0" algn="just">
              <a:spcAft>
                <a:spcPts val="600"/>
              </a:spcAft>
            </a:pPr>
            <a:r>
              <a:rPr lang="en-US" sz="1400" b="1" dirty="0">
                <a:latin typeface="Courier New" panose="02070309020205020404" pitchFamily="49" charset="0"/>
                <a:cs typeface="Courier New" panose="02070309020205020404" pitchFamily="49" charset="0"/>
              </a:rPr>
              <a:t>Quantity</a:t>
            </a:r>
            <a:r>
              <a:rPr lang="en-US" sz="1400" dirty="0">
                <a:latin typeface="Courier New" panose="02070309020205020404" pitchFamily="49" charset="0"/>
                <a:cs typeface="Courier New" panose="02070309020205020404" pitchFamily="49" charset="0"/>
              </a:rPr>
              <a:t> can be one of:</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Currents</a:t>
            </a:r>
            <a:r>
              <a:rPr lang="en-US" sz="1400" dirty="0">
                <a:latin typeface="Courier New" panose="02070309020205020404" pitchFamily="49" charset="0"/>
                <a:cs typeface="Courier New" panose="02070309020205020404" pitchFamily="49" charset="0"/>
              </a:rPr>
              <a:t> ‐ Shows the currents going into each device terminal.</a:t>
            </a:r>
          </a:p>
          <a:p>
            <a:pPr marL="914400" lvl="0" algn="just">
              <a:spcAft>
                <a:spcPts val="600"/>
              </a:spcAft>
            </a:pPr>
            <a:r>
              <a:rPr lang="en-US" sz="1400" b="1" dirty="0">
                <a:latin typeface="Courier New" panose="02070309020205020404" pitchFamily="49" charset="0"/>
                <a:cs typeface="Courier New" panose="02070309020205020404" pitchFamily="49" charset="0"/>
              </a:rPr>
              <a:t>Monitor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&lt;monitor name&gt; </a:t>
            </a:r>
            <a:r>
              <a:rPr lang="en-US" sz="1400" dirty="0">
                <a:latin typeface="Courier New" panose="02070309020205020404" pitchFamily="49" charset="0"/>
                <a:cs typeface="Courier New" panose="02070309020205020404" pitchFamily="49" charset="0"/>
              </a:rPr>
              <a:t>‐ Shows a text (CSV) file with the voltages and currents presently stored in the specified monitor.</a:t>
            </a:r>
          </a:p>
          <a:p>
            <a:pPr marL="914400" lvl="0" algn="just">
              <a:spcAft>
                <a:spcPts val="600"/>
              </a:spcAft>
            </a:pPr>
            <a:r>
              <a:rPr lang="en-US" sz="1400" b="1" dirty="0">
                <a:latin typeface="Courier New" panose="02070309020205020404" pitchFamily="49" charset="0"/>
                <a:cs typeface="Courier New" panose="02070309020205020404" pitchFamily="49" charset="0"/>
              </a:rPr>
              <a:t>Faults</a:t>
            </a:r>
            <a:r>
              <a:rPr lang="en-US" sz="1400" dirty="0">
                <a:latin typeface="Courier New" panose="02070309020205020404" pitchFamily="49" charset="0"/>
                <a:cs typeface="Courier New" panose="02070309020205020404" pitchFamily="49" charset="0"/>
              </a:rPr>
              <a:t> ‐ Shows results of </a:t>
            </a:r>
            <a:r>
              <a:rPr lang="en-US" sz="1400" dirty="0" err="1">
                <a:latin typeface="Courier New" panose="02070309020205020404" pitchFamily="49" charset="0"/>
                <a:cs typeface="Courier New" panose="02070309020205020404" pitchFamily="49" charset="0"/>
              </a:rPr>
              <a:t>Faultstudy</a:t>
            </a:r>
            <a:r>
              <a:rPr lang="en-US" sz="1400" dirty="0">
                <a:latin typeface="Courier New" panose="02070309020205020404" pitchFamily="49" charset="0"/>
                <a:cs typeface="Courier New" panose="02070309020205020404" pitchFamily="49" charset="0"/>
              </a:rPr>
              <a:t> mode solution: all‐phase, one‐phase, and adjacent 2‐phase fault currents at each bus.</a:t>
            </a: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02803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062651"/>
          </a:xfrm>
          <a:prstGeom prst="rect">
            <a:avLst/>
          </a:prstGeom>
          <a:noFill/>
        </p:spPr>
        <p:txBody>
          <a:bodyPr wrap="square" rtlCol="0">
            <a:spAutoFit/>
          </a:bodyPr>
          <a:lstStyle/>
          <a:p>
            <a:pPr lvl="0" algn="just">
              <a:spcAft>
                <a:spcPts val="600"/>
              </a:spcAft>
            </a:pPr>
            <a:r>
              <a:rPr lang="en-US" sz="1800" b="1" i="1" dirty="0">
                <a:solidFill>
                  <a:srgbClr val="FF0000"/>
                </a:solidFill>
              </a:rPr>
              <a:t>Show &lt;Quantity&gt;</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latin typeface="Courier New" panose="02070309020205020404" pitchFamily="49" charset="0"/>
                <a:cs typeface="Courier New" panose="02070309020205020404" pitchFamily="49" charset="0"/>
              </a:rPr>
              <a:t>Elements </a:t>
            </a:r>
            <a:r>
              <a:rPr lang="en-US" sz="1400" dirty="0">
                <a:latin typeface="Courier New" panose="02070309020205020404" pitchFamily="49" charset="0"/>
                <a:cs typeface="Courier New" panose="02070309020205020404" pitchFamily="49" charset="0"/>
              </a:rPr>
              <a:t>‐ Shows all the elements in the active circuit. Buses Shows all buses in the active circuit.</a:t>
            </a:r>
          </a:p>
          <a:p>
            <a:pPr marL="914400" lvl="0" algn="just">
              <a:spcAft>
                <a:spcPts val="600"/>
              </a:spcAft>
            </a:pPr>
            <a:r>
              <a:rPr lang="en-US" sz="1400" b="1" dirty="0">
                <a:latin typeface="Courier New" panose="02070309020205020404" pitchFamily="49" charset="0"/>
                <a:cs typeface="Courier New" panose="02070309020205020404" pitchFamily="49" charset="0"/>
              </a:rPr>
              <a:t>Panel </a:t>
            </a:r>
            <a:r>
              <a:rPr lang="en-US" sz="1400" dirty="0">
                <a:latin typeface="Courier New" panose="02070309020205020404" pitchFamily="49" charset="0"/>
                <a:cs typeface="Courier New" panose="02070309020205020404" pitchFamily="49" charset="0"/>
              </a:rPr>
              <a:t>‐ Same as Panel Command. Opens the internal DSS control panel.</a:t>
            </a:r>
          </a:p>
          <a:p>
            <a:pPr marL="914400" lvl="0" algn="just">
              <a:spcAft>
                <a:spcPts val="600"/>
              </a:spcAft>
            </a:pPr>
            <a:r>
              <a:rPr lang="en-US" sz="1400" b="1" dirty="0">
                <a:latin typeface="Courier New" panose="02070309020205020404" pitchFamily="49" charset="0"/>
                <a:cs typeface="Courier New" panose="02070309020205020404" pitchFamily="49" charset="0"/>
              </a:rPr>
              <a:t>Meter </a:t>
            </a:r>
            <a:r>
              <a:rPr lang="en-US" sz="1400" dirty="0">
                <a:latin typeface="Courier New" panose="02070309020205020404" pitchFamily="49" charset="0"/>
                <a:cs typeface="Courier New" panose="02070309020205020404" pitchFamily="49" charset="0"/>
              </a:rPr>
              <a:t>‐ shows the present values in the energy meter registers in the active circuit.</a:t>
            </a:r>
          </a:p>
          <a:p>
            <a:pPr marL="914400" lvl="0" algn="just">
              <a:spcAft>
                <a:spcPts val="600"/>
              </a:spcAft>
            </a:pPr>
            <a:r>
              <a:rPr lang="en-US" sz="1400" b="1" dirty="0">
                <a:latin typeface="Courier New" panose="02070309020205020404" pitchFamily="49" charset="0"/>
                <a:cs typeface="Courier New" panose="02070309020205020404" pitchFamily="49" charset="0"/>
              </a:rPr>
              <a:t>Generators </a:t>
            </a:r>
            <a:r>
              <a:rPr lang="en-US" sz="1400" dirty="0">
                <a:latin typeface="Courier New" panose="02070309020205020404" pitchFamily="49" charset="0"/>
                <a:cs typeface="Courier New" panose="02070309020205020404" pitchFamily="49" charset="0"/>
              </a:rPr>
              <a:t>‐ Each generator has its own energy meter. Shows the present values in each generator energy meter register in the active circuit.</a:t>
            </a:r>
          </a:p>
          <a:p>
            <a:pPr marL="914400" lvl="0" algn="just">
              <a:spcAft>
                <a:spcPts val="600"/>
              </a:spcAft>
            </a:pPr>
            <a:r>
              <a:rPr lang="en-US" sz="1400" b="1" dirty="0">
                <a:latin typeface="Courier New" panose="02070309020205020404" pitchFamily="49" charset="0"/>
                <a:cs typeface="Courier New" panose="02070309020205020404" pitchFamily="49" charset="0"/>
              </a:rPr>
              <a:t>Losses </a:t>
            </a:r>
            <a:r>
              <a:rPr lang="en-US" sz="1400" dirty="0">
                <a:latin typeface="Courier New" panose="02070309020205020404" pitchFamily="49" charset="0"/>
                <a:cs typeface="Courier New" panose="02070309020205020404" pitchFamily="49" charset="0"/>
              </a:rPr>
              <a:t>Loss summary</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Powers</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MVA|kVA</a:t>
            </a:r>
            <a:r>
              <a:rPr lang="en-US" sz="1400" dirty="0">
                <a:latin typeface="Courier New" panose="02070309020205020404" pitchFamily="49" charset="0"/>
                <a:cs typeface="Courier New" panose="02070309020205020404" pitchFamily="49" charset="0"/>
              </a:rPr>
              <a:t>*] [Seq* | Elements] It shows the power flow in various units. Default(*) is sequence power in kVA.</a:t>
            </a:r>
          </a:p>
          <a:p>
            <a:pPr lvl="0" algn="just">
              <a:spcAft>
                <a:spcPts val="600"/>
              </a:spcAft>
            </a:pPr>
            <a:r>
              <a:rPr lang="en-US"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485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4" name="Slide Number Placeholder 3"/>
          <p:cNvSpPr>
            <a:spLocks noGrp="1"/>
          </p:cNvSpPr>
          <p:nvPr>
            <p:ph type="sldNum" sz="quarter" idx="4"/>
          </p:nvPr>
        </p:nvSpPr>
        <p:spPr/>
        <p:txBody>
          <a:bodyPr/>
          <a:lstStyle/>
          <a:p>
            <a:fld id="{179A9A4E-4C82-4D44-9372-C31BB3818094}" type="slidenum">
              <a:rPr lang="en-US" smtClean="0"/>
              <a:pPr/>
              <a:t>9</a:t>
            </a:fld>
            <a:endParaRPr lang="en-US" dirty="0"/>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8" name="TextBox 7"/>
          <p:cNvSpPr txBox="1"/>
          <p:nvPr/>
        </p:nvSpPr>
        <p:spPr>
          <a:xfrm>
            <a:off x="488092" y="796678"/>
            <a:ext cx="4648200" cy="569387"/>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What can </a:t>
            </a:r>
            <a:r>
              <a:rPr lang="en-US" dirty="0" err="1">
                <a:latin typeface="Times New Roman" panose="02020603050405020304" pitchFamily="18" charset="0"/>
                <a:cs typeface="Times New Roman" panose="02020603050405020304" pitchFamily="18" charset="0"/>
                <a:sym typeface="Wingdings" panose="05000000000000000000" pitchFamily="2" charset="2"/>
              </a:rPr>
              <a:t>OpenDSS</a:t>
            </a:r>
            <a:r>
              <a:rPr lang="en-US" dirty="0">
                <a:latin typeface="Times New Roman" panose="02020603050405020304" pitchFamily="18" charset="0"/>
                <a:cs typeface="Times New Roman" panose="02020603050405020304" pitchFamily="18" charset="0"/>
                <a:sym typeface="Wingdings" panose="05000000000000000000" pitchFamily="2" charset="2"/>
              </a:rPr>
              <a:t> do?</a:t>
            </a:r>
            <a:endParaRPr lang="en-US" dirty="0"/>
          </a:p>
          <a:p>
            <a:endParaRPr lang="en-US" sz="1050" baseline="30000" dirty="0"/>
          </a:p>
        </p:txBody>
      </p:sp>
      <p:sp>
        <p:nvSpPr>
          <p:cNvPr id="11" name="TextBox 10"/>
          <p:cNvSpPr txBox="1"/>
          <p:nvPr/>
        </p:nvSpPr>
        <p:spPr>
          <a:xfrm>
            <a:off x="838200" y="1447800"/>
            <a:ext cx="7924800" cy="954107"/>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sym typeface="Wingdings" panose="05000000000000000000" pitchFamily="2" charset="2"/>
              </a:rPr>
              <a:t>Dynamics</a:t>
            </a:r>
          </a:p>
          <a:p>
            <a:pPr marL="347472" algn="just"/>
            <a:r>
              <a:rPr lang="en-US" sz="1800" dirty="0">
                <a:latin typeface="Times New Roman" panose="02020603050405020304" pitchFamily="18" charset="0"/>
                <a:cs typeface="Times New Roman" panose="02020603050405020304" pitchFamily="18" charset="0"/>
                <a:sym typeface="Wingdings" panose="05000000000000000000" pitchFamily="2" charset="2"/>
              </a:rPr>
              <a:t>The OpenDSS can perform basic electromechanical transient, or dynamic  simulations. </a:t>
            </a:r>
          </a:p>
        </p:txBody>
      </p:sp>
      <p:pic>
        <p:nvPicPr>
          <p:cNvPr id="9" name="Picture 8"/>
          <p:cNvPicPr>
            <a:picLocks noChangeAspect="1"/>
          </p:cNvPicPr>
          <p:nvPr/>
        </p:nvPicPr>
        <p:blipFill>
          <a:blip r:embed="rId3"/>
          <a:stretch>
            <a:fillRect/>
          </a:stretch>
        </p:blipFill>
        <p:spPr>
          <a:xfrm>
            <a:off x="609600" y="2577828"/>
            <a:ext cx="3507889" cy="3068618"/>
          </a:xfrm>
          <a:prstGeom prst="rect">
            <a:avLst/>
          </a:prstGeom>
        </p:spPr>
      </p:pic>
      <p:pic>
        <p:nvPicPr>
          <p:cNvPr id="10" name="Picture 9"/>
          <p:cNvPicPr>
            <a:picLocks noChangeAspect="1"/>
          </p:cNvPicPr>
          <p:nvPr/>
        </p:nvPicPr>
        <p:blipFill>
          <a:blip r:embed="rId4"/>
          <a:stretch>
            <a:fillRect/>
          </a:stretch>
        </p:blipFill>
        <p:spPr>
          <a:xfrm>
            <a:off x="4258641" y="2557233"/>
            <a:ext cx="3383692" cy="3041040"/>
          </a:xfrm>
          <a:prstGeom prst="rect">
            <a:avLst/>
          </a:prstGeom>
        </p:spPr>
      </p:pic>
      <p:sp>
        <p:nvSpPr>
          <p:cNvPr id="12" name="Rectangle 11"/>
          <p:cNvSpPr/>
          <p:nvPr/>
        </p:nvSpPr>
        <p:spPr>
          <a:xfrm>
            <a:off x="7543800" y="3209260"/>
            <a:ext cx="1600200" cy="338554"/>
          </a:xfrm>
          <a:prstGeom prst="rect">
            <a:avLst/>
          </a:prstGeom>
        </p:spPr>
        <p:txBody>
          <a:bodyPr wrap="square">
            <a:spAutoFit/>
          </a:bodyPr>
          <a:lstStyle/>
          <a:p>
            <a:r>
              <a:rPr lang="en-US" sz="1600" dirty="0"/>
              <a:t>Black -- phase 1</a:t>
            </a:r>
          </a:p>
        </p:txBody>
      </p:sp>
      <p:sp>
        <p:nvSpPr>
          <p:cNvPr id="13" name="Rectangle 12"/>
          <p:cNvSpPr/>
          <p:nvPr/>
        </p:nvSpPr>
        <p:spPr>
          <a:xfrm>
            <a:off x="7543800" y="3548186"/>
            <a:ext cx="1479892" cy="338554"/>
          </a:xfrm>
          <a:prstGeom prst="rect">
            <a:avLst/>
          </a:prstGeom>
        </p:spPr>
        <p:txBody>
          <a:bodyPr wrap="none">
            <a:spAutoFit/>
          </a:bodyPr>
          <a:lstStyle/>
          <a:p>
            <a:r>
              <a:rPr lang="en-US" sz="1600" dirty="0">
                <a:solidFill>
                  <a:srgbClr val="FF0000"/>
                </a:solidFill>
              </a:rPr>
              <a:t>Red  -- phase 2</a:t>
            </a:r>
          </a:p>
        </p:txBody>
      </p:sp>
      <p:sp>
        <p:nvSpPr>
          <p:cNvPr id="14" name="Rectangle 13"/>
          <p:cNvSpPr/>
          <p:nvPr/>
        </p:nvSpPr>
        <p:spPr>
          <a:xfrm>
            <a:off x="7543800" y="3886740"/>
            <a:ext cx="1486304" cy="338554"/>
          </a:xfrm>
          <a:prstGeom prst="rect">
            <a:avLst/>
          </a:prstGeom>
        </p:spPr>
        <p:txBody>
          <a:bodyPr wrap="none">
            <a:spAutoFit/>
          </a:bodyPr>
          <a:lstStyle/>
          <a:p>
            <a:r>
              <a:rPr lang="en-US" sz="1600" dirty="0">
                <a:solidFill>
                  <a:srgbClr val="0070C0"/>
                </a:solidFill>
              </a:rPr>
              <a:t>Blue  -- phase 3</a:t>
            </a:r>
          </a:p>
        </p:txBody>
      </p:sp>
    </p:spTree>
    <p:extLst>
      <p:ext uri="{BB962C8B-B14F-4D97-AF65-F5344CB8AC3E}">
        <p14:creationId xmlns:p14="http://schemas.microsoft.com/office/powerpoint/2010/main" val="10148771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3847207"/>
          </a:xfrm>
          <a:prstGeom prst="rect">
            <a:avLst/>
          </a:prstGeom>
          <a:noFill/>
        </p:spPr>
        <p:txBody>
          <a:bodyPr wrap="square" rtlCol="0">
            <a:spAutoFit/>
          </a:bodyPr>
          <a:lstStyle/>
          <a:p>
            <a:pPr lvl="0" algn="just">
              <a:spcAft>
                <a:spcPts val="600"/>
              </a:spcAft>
            </a:pPr>
            <a:r>
              <a:rPr lang="en-US" sz="1800" b="1" i="1" dirty="0">
                <a:solidFill>
                  <a:srgbClr val="FF0000"/>
                </a:solidFill>
              </a:rPr>
              <a:t>Show &lt;Quantity&gt;</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marL="914400" lvl="0" algn="just">
              <a:spcAft>
                <a:spcPts val="600"/>
              </a:spcAft>
            </a:pPr>
            <a:r>
              <a:rPr lang="en-US" sz="1400" b="1" dirty="0">
                <a:solidFill>
                  <a:srgbClr val="FF0000"/>
                </a:solidFill>
                <a:latin typeface="Courier New" panose="02070309020205020404" pitchFamily="49" charset="0"/>
                <a:cs typeface="Courier New" panose="02070309020205020404" pitchFamily="49" charset="0"/>
              </a:rPr>
              <a:t>Voltages</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[LL |LN*] [Seq* | Nodes | Elements]. It shows the voltages in different ways. Default (*) is sequence quantities line‐to‐neutral.</a:t>
            </a:r>
          </a:p>
          <a:p>
            <a:pPr marL="914400" lvl="0" algn="just">
              <a:spcAft>
                <a:spcPts val="600"/>
              </a:spcAft>
            </a:pPr>
            <a:r>
              <a:rPr lang="en-US" sz="1400" b="1" dirty="0">
                <a:latin typeface="Courier New" panose="02070309020205020404" pitchFamily="49" charset="0"/>
                <a:cs typeface="Courier New" panose="02070309020205020404" pitchFamily="49" charset="0"/>
              </a:rPr>
              <a:t>Zone </a:t>
            </a:r>
            <a:r>
              <a:rPr lang="en-US" sz="1400" dirty="0" err="1">
                <a:latin typeface="Courier New" panose="02070309020205020404" pitchFamily="49" charset="0"/>
                <a:cs typeface="Courier New" panose="02070309020205020404" pitchFamily="49" charset="0"/>
              </a:rPr>
              <a:t>EnergyMeterName</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Treeview</a:t>
            </a:r>
            <a:r>
              <a:rPr lang="en-US" sz="1400" dirty="0">
                <a:latin typeface="Courier New" panose="02070309020205020404" pitchFamily="49" charset="0"/>
                <a:cs typeface="Courier New" panose="02070309020205020404" pitchFamily="49" charset="0"/>
              </a:rPr>
              <a:t>] Different ways to show the selected </a:t>
            </a:r>
            <a:r>
              <a:rPr lang="en-US" sz="1400" dirty="0" err="1">
                <a:latin typeface="Courier New" panose="02070309020205020404" pitchFamily="49" charset="0"/>
                <a:cs typeface="Courier New" panose="02070309020205020404" pitchFamily="49" charset="0"/>
              </a:rPr>
              <a:t>energymeter</a:t>
            </a:r>
            <a:r>
              <a:rPr lang="en-US" sz="1400" dirty="0">
                <a:latin typeface="Courier New" panose="02070309020205020404" pitchFamily="49" charset="0"/>
                <a:cs typeface="Courier New" panose="02070309020205020404" pitchFamily="49" charset="0"/>
              </a:rPr>
              <a:t> zone.</a:t>
            </a:r>
          </a:p>
          <a:p>
            <a:pPr marL="914400" lvl="0" algn="just">
              <a:spcAft>
                <a:spcPts val="600"/>
              </a:spcAft>
            </a:pPr>
            <a:r>
              <a:rPr lang="en-US" sz="1400" b="1" dirty="0" err="1">
                <a:latin typeface="Courier New" panose="02070309020205020404" pitchFamily="49" charset="0"/>
                <a:cs typeface="Courier New" panose="02070309020205020404" pitchFamily="49" charset="0"/>
              </a:rPr>
              <a:t>AutoAdded</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(see </a:t>
            </a:r>
            <a:r>
              <a:rPr lang="en-US" sz="1400" dirty="0" err="1">
                <a:latin typeface="Courier New" panose="02070309020205020404" pitchFamily="49" charset="0"/>
                <a:cs typeface="Courier New" panose="02070309020205020404" pitchFamily="49" charset="0"/>
              </a:rPr>
              <a:t>AutoAdd</a:t>
            </a:r>
            <a:r>
              <a:rPr lang="en-US" sz="1400" dirty="0">
                <a:latin typeface="Courier New" panose="02070309020205020404" pitchFamily="49" charset="0"/>
                <a:cs typeface="Courier New" panose="02070309020205020404" pitchFamily="49" charset="0"/>
              </a:rPr>
              <a:t> solution mode)</a:t>
            </a:r>
          </a:p>
          <a:p>
            <a:pPr marL="914400" lvl="0" algn="just">
              <a:spcAft>
                <a:spcPts val="600"/>
              </a:spcAft>
            </a:pPr>
            <a:r>
              <a:rPr lang="en-US" sz="1400" b="1" dirty="0">
                <a:latin typeface="Courier New" panose="02070309020205020404" pitchFamily="49" charset="0"/>
                <a:cs typeface="Courier New" panose="02070309020205020404" pitchFamily="49" charset="0"/>
              </a:rPr>
              <a:t>Taps </a:t>
            </a:r>
            <a:r>
              <a:rPr lang="en-US" sz="1400" dirty="0">
                <a:latin typeface="Courier New" panose="02070309020205020404" pitchFamily="49" charset="0"/>
                <a:cs typeface="Courier New" panose="02070309020205020404" pitchFamily="49" charset="0"/>
              </a:rPr>
              <a:t>shows the taps on regulated transformers</a:t>
            </a:r>
          </a:p>
          <a:p>
            <a:pPr marL="914400" lvl="0" algn="just">
              <a:spcAft>
                <a:spcPts val="600"/>
              </a:spcAft>
            </a:pPr>
            <a:r>
              <a:rPr lang="en-US" sz="1400" b="1" dirty="0">
                <a:latin typeface="Courier New" panose="02070309020205020404" pitchFamily="49" charset="0"/>
                <a:cs typeface="Courier New" panose="02070309020205020404" pitchFamily="49" charset="0"/>
              </a:rPr>
              <a:t>Overloads </a:t>
            </a:r>
            <a:r>
              <a:rPr lang="en-US" sz="1400" dirty="0">
                <a:latin typeface="Courier New" panose="02070309020205020404" pitchFamily="49" charset="0"/>
                <a:cs typeface="Courier New" panose="02070309020205020404" pitchFamily="49" charset="0"/>
              </a:rPr>
              <a:t>Overloaded PD elements report</a:t>
            </a:r>
          </a:p>
          <a:p>
            <a:pPr marL="914400" lvl="0" algn="just">
              <a:spcAft>
                <a:spcPts val="600"/>
              </a:spcAft>
            </a:pPr>
            <a:r>
              <a:rPr lang="en-US" sz="1400" b="1" dirty="0">
                <a:latin typeface="Courier New" panose="02070309020205020404" pitchFamily="49" charset="0"/>
                <a:cs typeface="Courier New" panose="02070309020205020404" pitchFamily="49" charset="0"/>
              </a:rPr>
              <a:t>Unserved </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UEonly</a:t>
            </a:r>
            <a:r>
              <a:rPr lang="en-US" sz="1400" dirty="0">
                <a:latin typeface="Courier New" panose="02070309020205020404" pitchFamily="49" charset="0"/>
                <a:cs typeface="Courier New" panose="02070309020205020404" pitchFamily="49" charset="0"/>
              </a:rPr>
              <a:t>] Unserved energy report. Loads that are unserved.</a:t>
            </a:r>
          </a:p>
          <a:p>
            <a:pPr marL="914400" lvl="0" algn="just">
              <a:spcAft>
                <a:spcPts val="600"/>
              </a:spcAft>
            </a:pPr>
            <a:r>
              <a:rPr lang="en-US" sz="1400" b="1" dirty="0" err="1">
                <a:latin typeface="Courier New" panose="02070309020205020404" pitchFamily="49" charset="0"/>
                <a:cs typeface="Courier New" panose="02070309020205020404" pitchFamily="49" charset="0"/>
              </a:rPr>
              <a:t>EVentlog</a:t>
            </a: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Show the event log (capacitor switching, regulator tap changes)</a:t>
            </a:r>
          </a:p>
        </p:txBody>
      </p:sp>
    </p:spTree>
    <p:extLst>
      <p:ext uri="{BB962C8B-B14F-4D97-AF65-F5344CB8AC3E}">
        <p14:creationId xmlns:p14="http://schemas.microsoft.com/office/powerpoint/2010/main" val="1266406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6331" y="1295400"/>
            <a:ext cx="8229600" cy="4816703"/>
          </a:xfrm>
          <a:prstGeom prst="rect">
            <a:avLst/>
          </a:prstGeom>
          <a:noFill/>
        </p:spPr>
        <p:txBody>
          <a:bodyPr wrap="square" rtlCol="0">
            <a:spAutoFit/>
          </a:bodyPr>
          <a:lstStyle/>
          <a:p>
            <a:pPr lvl="0" algn="just">
              <a:spcAft>
                <a:spcPts val="600"/>
              </a:spcAft>
            </a:pPr>
            <a:r>
              <a:rPr lang="en-US" sz="1800" b="1" i="1" dirty="0">
                <a:solidFill>
                  <a:srgbClr val="FF0000"/>
                </a:solidFill>
              </a:rPr>
              <a:t>Solve [ see set command options …]</a:t>
            </a:r>
            <a:endParaRPr lang="en-US" sz="1800" dirty="0">
              <a:solidFill>
                <a:srgbClr val="FF0000"/>
              </a:solidFill>
              <a:latin typeface="Times New Roman" panose="02020603050405020304" pitchFamily="18" charset="0"/>
              <a:cs typeface="Times New Roman" panose="02020603050405020304" pitchFamily="18" charset="0"/>
            </a:endParaRPr>
          </a:p>
          <a:p>
            <a:pPr lvl="0" algn="just">
              <a:spcAft>
                <a:spcPts val="600"/>
              </a:spcAft>
            </a:pPr>
            <a:r>
              <a:rPr lang="en-US" sz="1800" dirty="0">
                <a:solidFill>
                  <a:srgbClr val="000000"/>
                </a:solidFill>
                <a:latin typeface="Times New Roman" panose="02020603050405020304" pitchFamily="18" charset="0"/>
                <a:cs typeface="Times New Roman" panose="02020603050405020304" pitchFamily="18" charset="0"/>
              </a:rPr>
              <a:t>It executes the solution mode specified by the Set Mode command.  It may execute a </a:t>
            </a:r>
            <a:r>
              <a:rPr lang="en-US" sz="1800" b="1" i="1" dirty="0">
                <a:solidFill>
                  <a:srgbClr val="000000"/>
                </a:solidFill>
                <a:latin typeface="Times New Roman" panose="02020603050405020304" pitchFamily="18" charset="0"/>
                <a:cs typeface="Times New Roman" panose="02020603050405020304" pitchFamily="18" charset="0"/>
              </a:rPr>
              <a:t>single</a:t>
            </a:r>
            <a:r>
              <a:rPr lang="en-US" sz="1800" dirty="0">
                <a:solidFill>
                  <a:srgbClr val="000000"/>
                </a:solidFill>
                <a:latin typeface="Times New Roman" panose="02020603050405020304" pitchFamily="18" charset="0"/>
                <a:cs typeface="Times New Roman" panose="02020603050405020304" pitchFamily="18" charset="0"/>
              </a:rPr>
              <a:t> solution or </a:t>
            </a:r>
            <a:r>
              <a:rPr lang="en-US" sz="1800" b="1" i="1" dirty="0">
                <a:solidFill>
                  <a:srgbClr val="000000"/>
                </a:solidFill>
                <a:latin typeface="Times New Roman" panose="02020603050405020304" pitchFamily="18" charset="0"/>
                <a:cs typeface="Times New Roman" panose="02020603050405020304" pitchFamily="18" charset="0"/>
              </a:rPr>
              <a:t>hundreds</a:t>
            </a:r>
            <a:r>
              <a:rPr lang="en-US" sz="1800" dirty="0">
                <a:solidFill>
                  <a:srgbClr val="000000"/>
                </a:solidFill>
                <a:latin typeface="Times New Roman" panose="02020603050405020304" pitchFamily="18" charset="0"/>
                <a:cs typeface="Times New Roman" panose="02020603050405020304" pitchFamily="18" charset="0"/>
              </a:rPr>
              <a:t> of solutions. </a:t>
            </a:r>
            <a:endParaRPr lang="en-US" sz="1800" b="1" i="1" dirty="0"/>
          </a:p>
          <a:p>
            <a:pPr lvl="0" algn="just">
              <a:spcAft>
                <a:spcPts val="600"/>
              </a:spcAft>
            </a:pPr>
            <a:endParaRPr lang="en-US" sz="1800" b="1" i="1" dirty="0"/>
          </a:p>
          <a:p>
            <a:pPr lvl="0" algn="just">
              <a:spcAft>
                <a:spcPts val="600"/>
              </a:spcAft>
            </a:pPr>
            <a:r>
              <a:rPr lang="en-US" sz="1800" b="1" i="1" dirty="0"/>
              <a:t>Summary</a:t>
            </a:r>
          </a:p>
          <a:p>
            <a:pPr lvl="0" algn="just">
              <a:spcAft>
                <a:spcPts val="600"/>
              </a:spcAft>
            </a:pPr>
            <a:r>
              <a:rPr lang="en-US" sz="1800" dirty="0">
                <a:solidFill>
                  <a:srgbClr val="000000"/>
                </a:solidFill>
                <a:latin typeface="Times New Roman" panose="02020603050405020304" pitchFamily="18" charset="0"/>
                <a:cs typeface="Times New Roman" panose="02020603050405020304" pitchFamily="18" charset="0"/>
              </a:rPr>
              <a:t>Returns a power flow summary of the most recent solution.</a:t>
            </a:r>
          </a:p>
          <a:p>
            <a:pPr lvl="0" algn="just">
              <a:spcAft>
                <a:spcPts val="600"/>
              </a:spcAft>
            </a:pPr>
            <a:endParaRPr lang="en-US" sz="1800" b="1" i="1" dirty="0">
              <a:solidFill>
                <a:srgbClr val="000000"/>
              </a:solidFill>
            </a:endParaRPr>
          </a:p>
          <a:p>
            <a:pPr lvl="0" algn="just">
              <a:spcAft>
                <a:spcPts val="600"/>
              </a:spcAft>
            </a:pPr>
            <a:r>
              <a:rPr lang="en-US" sz="1800" b="1" i="1" dirty="0">
                <a:solidFill>
                  <a:srgbClr val="000000"/>
                </a:solidFill>
              </a:rPr>
              <a:t>Totals</a:t>
            </a:r>
          </a:p>
          <a:p>
            <a:pPr lvl="0" algn="just">
              <a:spcAft>
                <a:spcPts val="600"/>
              </a:spcAft>
            </a:pPr>
            <a:r>
              <a:rPr lang="en-US" sz="1800" dirty="0">
                <a:solidFill>
                  <a:srgbClr val="000000"/>
                </a:solidFill>
                <a:latin typeface="Times New Roman" panose="02020603050405020304" pitchFamily="18" charset="0"/>
                <a:cs typeface="Times New Roman" panose="02020603050405020304" pitchFamily="18" charset="0"/>
              </a:rPr>
              <a:t>Total of all </a:t>
            </a:r>
            <a:r>
              <a:rPr lang="en-US" sz="1800" dirty="0" err="1">
                <a:solidFill>
                  <a:srgbClr val="000000"/>
                </a:solidFill>
                <a:latin typeface="Times New Roman" panose="02020603050405020304" pitchFamily="18" charset="0"/>
                <a:cs typeface="Times New Roman" panose="02020603050405020304" pitchFamily="18" charset="0"/>
              </a:rPr>
              <a:t>EnergyMeter</a:t>
            </a:r>
            <a:r>
              <a:rPr lang="en-US" sz="1800" dirty="0">
                <a:solidFill>
                  <a:srgbClr val="000000"/>
                </a:solidFill>
                <a:latin typeface="Times New Roman" panose="02020603050405020304" pitchFamily="18" charset="0"/>
                <a:cs typeface="Times New Roman" panose="02020603050405020304" pitchFamily="18" charset="0"/>
              </a:rPr>
              <a:t> objects in the circuit. Reports register.</a:t>
            </a:r>
            <a:endParaRPr lang="en-US" sz="1800" b="1" i="1" dirty="0"/>
          </a:p>
          <a:p>
            <a:pPr lvl="0" algn="just">
              <a:spcAft>
                <a:spcPts val="600"/>
              </a:spcAft>
            </a:pPr>
            <a:endParaRPr lang="en-US" sz="1800" b="1" i="1" dirty="0"/>
          </a:p>
          <a:p>
            <a:pPr lvl="0" algn="just">
              <a:spcAft>
                <a:spcPts val="600"/>
              </a:spcAft>
            </a:pPr>
            <a:r>
              <a:rPr lang="en-US" sz="1800" b="1" i="1" dirty="0"/>
              <a:t>Variable</a:t>
            </a:r>
          </a:p>
          <a:p>
            <a:pPr lvl="0" algn="just">
              <a:spcAft>
                <a:spcPts val="600"/>
              </a:spcAft>
            </a:pPr>
            <a:r>
              <a:rPr lang="en-US" sz="1800" dirty="0">
                <a:latin typeface="Times New Roman" panose="02020603050405020304" pitchFamily="18" charset="0"/>
                <a:cs typeface="Times New Roman" panose="02020603050405020304" pitchFamily="18" charset="0"/>
              </a:rPr>
              <a:t>Syntax: </a:t>
            </a:r>
            <a:r>
              <a:rPr lang="en-US" sz="1400" b="1" dirty="0">
                <a:latin typeface="Courier New" panose="02070309020205020404" pitchFamily="49" charset="0"/>
                <a:cs typeface="Courier New" panose="02070309020205020404" pitchFamily="49" charset="0"/>
              </a:rPr>
              <a:t>Variable [name=] </a:t>
            </a:r>
            <a:r>
              <a:rPr lang="en-US" sz="1400" b="1" dirty="0" err="1">
                <a:latin typeface="Courier New" panose="02070309020205020404" pitchFamily="49" charset="0"/>
                <a:cs typeface="Courier New" panose="02070309020205020404" pitchFamily="49" charset="0"/>
              </a:rPr>
              <a:t>MyVariableName</a:t>
            </a:r>
            <a:r>
              <a:rPr lang="en-US" sz="1400" b="1" dirty="0">
                <a:latin typeface="Courier New" panose="02070309020205020404" pitchFamily="49" charset="0"/>
                <a:cs typeface="Courier New" panose="02070309020205020404" pitchFamily="49" charset="0"/>
              </a:rPr>
              <a:t> [Index=] </a:t>
            </a:r>
            <a:r>
              <a:rPr lang="en-US" sz="1400" b="1" dirty="0" err="1">
                <a:latin typeface="Courier New" panose="02070309020205020404" pitchFamily="49" charset="0"/>
                <a:cs typeface="Courier New" panose="02070309020205020404" pitchFamily="49" charset="0"/>
              </a:rPr>
              <a:t>IndexofMyVariable</a:t>
            </a:r>
            <a:endParaRPr lang="en-US" sz="1400" b="1" dirty="0">
              <a:latin typeface="Courier New" panose="02070309020205020404" pitchFamily="49" charset="0"/>
              <a:cs typeface="Courier New" panose="02070309020205020404" pitchFamily="49"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If the active element is a </a:t>
            </a:r>
            <a:r>
              <a:rPr lang="en-US" sz="1800" dirty="0" err="1">
                <a:latin typeface="Times New Roman" panose="02020603050405020304" pitchFamily="18" charset="0"/>
                <a:cs typeface="Times New Roman" panose="02020603050405020304" pitchFamily="18" charset="0"/>
              </a:rPr>
              <a:t>Pcelement</a:t>
            </a:r>
            <a:r>
              <a:rPr lang="en-US" sz="1800" dirty="0">
                <a:latin typeface="Times New Roman" panose="02020603050405020304" pitchFamily="18" charset="0"/>
                <a:cs typeface="Times New Roman" panose="02020603050405020304" pitchFamily="18" charset="0"/>
              </a:rPr>
              <a:t>, </a:t>
            </a:r>
            <a:r>
              <a:rPr lang="en-US" sz="1800" b="1" i="1" dirty="0">
                <a:solidFill>
                  <a:srgbClr val="000000"/>
                </a:solidFill>
              </a:rPr>
              <a:t>Variable</a:t>
            </a:r>
            <a:r>
              <a:rPr lang="en-US" sz="1800" dirty="0">
                <a:latin typeface="Times New Roman" panose="02020603050405020304" pitchFamily="18" charset="0"/>
                <a:cs typeface="Times New Roman" panose="02020603050405020304" pitchFamily="18" charset="0"/>
              </a:rPr>
              <a:t> returns the value of the specified state variable of that element. It applies only to </a:t>
            </a:r>
            <a:r>
              <a:rPr lang="en-US" sz="1800" dirty="0" err="1">
                <a:latin typeface="Times New Roman" panose="02020603050405020304" pitchFamily="18" charset="0"/>
                <a:cs typeface="Times New Roman" panose="02020603050405020304" pitchFamily="18" charset="0"/>
              </a:rPr>
              <a:t>PCelements</a:t>
            </a:r>
            <a:r>
              <a:rPr lang="en-US" sz="1800" dirty="0">
                <a:latin typeface="Times New Roman" panose="02020603050405020304" pitchFamily="18" charset="0"/>
                <a:cs typeface="Times New Roman" panose="02020603050405020304" pitchFamily="18" charset="0"/>
              </a:rPr>
              <a:t> that contain state variables. </a:t>
            </a:r>
          </a:p>
        </p:txBody>
      </p:sp>
    </p:spTree>
    <p:extLst>
      <p:ext uri="{BB962C8B-B14F-4D97-AF65-F5344CB8AC3E}">
        <p14:creationId xmlns:p14="http://schemas.microsoft.com/office/powerpoint/2010/main" val="19184829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539704"/>
          </a:xfrm>
          <a:prstGeom prst="rect">
            <a:avLst/>
          </a:prstGeom>
          <a:noFill/>
        </p:spPr>
        <p:txBody>
          <a:bodyPr wrap="square" rtlCol="0">
            <a:spAutoFit/>
          </a:bodyPr>
          <a:lstStyle/>
          <a:p>
            <a:pPr lvl="0" algn="just">
              <a:spcAft>
                <a:spcPts val="600"/>
              </a:spcAft>
            </a:pPr>
            <a:r>
              <a:rPr lang="en-US" sz="1800" b="1" i="1" dirty="0"/>
              <a:t>Varnames</a:t>
            </a:r>
          </a:p>
          <a:p>
            <a:pPr lvl="0" algn="just">
              <a:spcAft>
                <a:spcPts val="600"/>
              </a:spcAft>
            </a:pPr>
            <a:r>
              <a:rPr lang="en-US" sz="1800" dirty="0">
                <a:latin typeface="Times New Roman" panose="02020603050405020304" pitchFamily="18" charset="0"/>
                <a:cs typeface="Times New Roman" panose="02020603050405020304" pitchFamily="18" charset="0"/>
              </a:rPr>
              <a:t>Returns all variable names for active element if PC element. Otherwise, returns null.</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t>VarValues</a:t>
            </a:r>
            <a:endParaRPr lang="en-US" sz="1800" b="1" i="1" dirty="0"/>
          </a:p>
          <a:p>
            <a:pPr lvl="0" algn="just">
              <a:spcAft>
                <a:spcPts val="600"/>
              </a:spcAft>
            </a:pPr>
            <a:r>
              <a:rPr lang="en-US" sz="1800" dirty="0">
                <a:latin typeface="Times New Roman" panose="02020603050405020304" pitchFamily="18" charset="0"/>
                <a:cs typeface="Times New Roman" panose="02020603050405020304" pitchFamily="18" charset="0"/>
              </a:rPr>
              <a:t>Returns all variable values for active element if PC element. Otherwise, returns null.</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solidFill>
                  <a:srgbClr val="FF0000"/>
                </a:solidFill>
              </a:rPr>
              <a:t>Visualize</a:t>
            </a:r>
          </a:p>
          <a:p>
            <a:pPr lvl="0" algn="just">
              <a:spcAft>
                <a:spcPts val="600"/>
              </a:spcAft>
            </a:pPr>
            <a:r>
              <a:rPr lang="en-US" sz="1800" dirty="0">
                <a:latin typeface="Times New Roman" panose="02020603050405020304" pitchFamily="18" charset="0"/>
                <a:cs typeface="Times New Roman" panose="02020603050405020304" pitchFamily="18" charset="0"/>
              </a:rPr>
              <a:t>[What=] {Currents* | Voltages | Powers} [element=]</a:t>
            </a:r>
            <a:r>
              <a:rPr lang="en-US" sz="1800" dirty="0" err="1">
                <a:latin typeface="Times New Roman" panose="02020603050405020304" pitchFamily="18" charset="0"/>
                <a:cs typeface="Times New Roman" panose="02020603050405020304" pitchFamily="18" charset="0"/>
              </a:rPr>
              <a:t>full_element_name</a:t>
            </a:r>
            <a:r>
              <a:rPr lang="en-US" sz="1800" dirty="0">
                <a:latin typeface="Times New Roman" panose="02020603050405020304" pitchFamily="18" charset="0"/>
                <a:cs typeface="Times New Roman" panose="02020603050405020304" pitchFamily="18" charset="0"/>
              </a:rPr>
              <a:t> (class.name).</a:t>
            </a:r>
          </a:p>
          <a:p>
            <a:pPr lvl="0" algn="just">
              <a:spcAft>
                <a:spcPts val="600"/>
              </a:spcAft>
            </a:pPr>
            <a:r>
              <a:rPr lang="en-US" sz="1800" dirty="0">
                <a:latin typeface="Times New Roman" panose="02020603050405020304" pitchFamily="18" charset="0"/>
                <a:cs typeface="Times New Roman" panose="02020603050405020304" pitchFamily="18" charset="0"/>
              </a:rPr>
              <a:t>It shows the currents, voltages, or powers for selected element on a </a:t>
            </a:r>
            <a:r>
              <a:rPr lang="en-US" sz="1800" b="1" i="1" dirty="0">
                <a:latin typeface="Times New Roman" panose="02020603050405020304" pitchFamily="18" charset="0"/>
                <a:cs typeface="Times New Roman" panose="02020603050405020304" pitchFamily="18" charset="0"/>
              </a:rPr>
              <a:t>drawing</a:t>
            </a:r>
            <a:r>
              <a:rPr lang="en-US" sz="1800" dirty="0">
                <a:latin typeface="Times New Roman" panose="02020603050405020304" pitchFamily="18" charset="0"/>
                <a:cs typeface="Times New Roman" panose="02020603050405020304" pitchFamily="18" charset="0"/>
              </a:rPr>
              <a:t> in phasor quantities.</a:t>
            </a:r>
          </a:p>
          <a:p>
            <a:pPr lvl="0" algn="just">
              <a:spcAft>
                <a:spcPts val="600"/>
              </a:spcAft>
            </a:pPr>
            <a:r>
              <a:rPr lang="en-US" sz="1800" dirty="0">
                <a:latin typeface="Times New Roman" panose="02020603050405020304" pitchFamily="18" charset="0"/>
                <a:cs typeface="Times New Roman" panose="02020603050405020304" pitchFamily="18" charset="0"/>
              </a:rPr>
              <a:t>For example:</a:t>
            </a:r>
          </a:p>
          <a:p>
            <a:pPr lvl="0" algn="just">
              <a:spcAft>
                <a:spcPts val="600"/>
              </a:spcAft>
            </a:pPr>
            <a:r>
              <a:rPr lang="en-US" sz="1800" dirty="0">
                <a:latin typeface="Times New Roman" panose="02020603050405020304" pitchFamily="18" charset="0"/>
                <a:cs typeface="Times New Roman" panose="02020603050405020304" pitchFamily="18" charset="0"/>
              </a:rPr>
              <a:t>		</a:t>
            </a:r>
            <a:r>
              <a:rPr lang="en-US" sz="1400" b="1" dirty="0">
                <a:latin typeface="Courier New" panose="02070309020205020404" pitchFamily="49" charset="0"/>
                <a:cs typeface="Courier New" panose="02070309020205020404" pitchFamily="49" charset="0"/>
              </a:rPr>
              <a:t>Visualize what=currents  element=Line.632633</a:t>
            </a:r>
          </a:p>
          <a:p>
            <a:pPr lvl="0" algn="just">
              <a:spcAft>
                <a:spcPts val="600"/>
              </a:spcAft>
            </a:pP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718367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1077218"/>
          </a:xfrm>
          <a:prstGeom prst="rect">
            <a:avLst/>
          </a:prstGeom>
          <a:noFill/>
        </p:spPr>
        <p:txBody>
          <a:bodyPr wrap="square" rtlCol="0">
            <a:spAutoFit/>
          </a:bodyPr>
          <a:lstStyle/>
          <a:p>
            <a:pPr lvl="0" algn="just">
              <a:spcAft>
                <a:spcPts val="600"/>
              </a:spcAft>
            </a:pPr>
            <a:r>
              <a:rPr lang="en-US" sz="1800" b="1" i="1" dirty="0">
                <a:solidFill>
                  <a:srgbClr val="FF0000"/>
                </a:solidFill>
              </a:rPr>
              <a:t>Visualize</a:t>
            </a:r>
          </a:p>
          <a:p>
            <a:pPr lvl="0" algn="just">
              <a:spcAft>
                <a:spcPts val="600"/>
              </a:spcAft>
            </a:pPr>
            <a:r>
              <a:rPr lang="en-US" sz="1800" dirty="0">
                <a:latin typeface="Times New Roman" panose="02020603050405020304" pitchFamily="18" charset="0"/>
                <a:cs typeface="Times New Roman" panose="02020603050405020304" pitchFamily="18" charset="0"/>
              </a:rPr>
              <a:t>	…</a:t>
            </a:r>
          </a:p>
          <a:p>
            <a:pPr lvl="0" algn="just">
              <a:spcAft>
                <a:spcPts val="600"/>
              </a:spcAft>
            </a:pPr>
            <a:endParaRPr lang="en-US" sz="1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362200" y="1783594"/>
            <a:ext cx="5019675" cy="4267200"/>
          </a:xfrm>
          <a:prstGeom prst="rect">
            <a:avLst/>
          </a:prstGeom>
        </p:spPr>
      </p:pic>
    </p:spTree>
    <p:extLst>
      <p:ext uri="{BB962C8B-B14F-4D97-AF65-F5344CB8AC3E}">
        <p14:creationId xmlns:p14="http://schemas.microsoft.com/office/powerpoint/2010/main" val="28529569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406872"/>
            <a:ext cx="8077200" cy="4231928"/>
          </a:xfrm>
          <a:prstGeom prst="rect">
            <a:avLst/>
          </a:prstGeom>
          <a:noFill/>
        </p:spPr>
        <p:txBody>
          <a:bodyPr wrap="square" rtlCol="0">
            <a:spAutoFit/>
          </a:bodyPr>
          <a:lstStyle/>
          <a:p>
            <a:pPr lvl="0" algn="just">
              <a:spcAft>
                <a:spcPts val="600"/>
              </a:spcAft>
            </a:pPr>
            <a:r>
              <a:rPr lang="en-US" sz="1800" b="1" i="1" dirty="0"/>
              <a:t>Voltages</a:t>
            </a:r>
            <a:endParaRPr lang="en-US" sz="1800" i="1"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the voltages for the ACTIVE TERMINAL ONLY of the active circuit element. For setting the active circuit element, see the Select command or the Set Terminal = property. Voltages are returned as magnitude and angle quantities, comma separated, one set per conductor of the terminal.</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a:t>Ysc</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full short-circuit admittance, Ysc, matrix for the ACTIVE BUS in comma‐separated complex number form G + </a:t>
            </a:r>
            <a:r>
              <a:rPr lang="en-US" sz="1800" dirty="0" err="1">
                <a:latin typeface="Times New Roman" panose="02020603050405020304" pitchFamily="18" charset="0"/>
                <a:cs typeface="Times New Roman" panose="02020603050405020304" pitchFamily="18" charset="0"/>
              </a:rPr>
              <a:t>jB.</a:t>
            </a:r>
            <a:endParaRPr lang="en-US" sz="1800" dirty="0">
              <a:latin typeface="Times New Roman" panose="02020603050405020304" pitchFamily="18" charset="0"/>
              <a:cs typeface="Times New Roman" panose="02020603050405020304" pitchFamily="18" charset="0"/>
            </a:endParaRP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t>Zsc</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full Short-circuit impedance, </a:t>
            </a:r>
            <a:r>
              <a:rPr lang="en-US" sz="1800" dirty="0" err="1">
                <a:latin typeface="Times New Roman" panose="02020603050405020304" pitchFamily="18" charset="0"/>
                <a:cs typeface="Times New Roman" panose="02020603050405020304" pitchFamily="18" charset="0"/>
              </a:rPr>
              <a:t>Zsc</a:t>
            </a:r>
            <a:r>
              <a:rPr lang="en-US" sz="1800" dirty="0">
                <a:latin typeface="Times New Roman" panose="02020603050405020304" pitchFamily="18" charset="0"/>
                <a:cs typeface="Times New Roman" panose="02020603050405020304" pitchFamily="18" charset="0"/>
              </a:rPr>
              <a:t>, matrix for the ACTIVE BUS in comma‐separated complex number form.</a:t>
            </a:r>
          </a:p>
        </p:txBody>
      </p:sp>
    </p:spTree>
    <p:extLst>
      <p:ext uri="{BB962C8B-B14F-4D97-AF65-F5344CB8AC3E}">
        <p14:creationId xmlns:p14="http://schemas.microsoft.com/office/powerpoint/2010/main" val="11328274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68535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Command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1000274"/>
          </a:xfrm>
          <a:prstGeom prst="rect">
            <a:avLst/>
          </a:prstGeom>
          <a:noFill/>
        </p:spPr>
        <p:txBody>
          <a:bodyPr wrap="square" rtlCol="0">
            <a:spAutoFit/>
          </a:bodyPr>
          <a:lstStyle/>
          <a:p>
            <a:pPr lvl="0" algn="just">
              <a:spcAft>
                <a:spcPts val="600"/>
              </a:spcAft>
            </a:pPr>
            <a:r>
              <a:rPr lang="en-US" sz="1800" b="1" i="1" dirty="0"/>
              <a:t>Zsc10</a:t>
            </a: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dirty="0">
                <a:latin typeface="Times New Roman" panose="02020603050405020304" pitchFamily="18" charset="0"/>
                <a:cs typeface="Times New Roman" panose="02020603050405020304" pitchFamily="18" charset="0"/>
              </a:rPr>
              <a:t>Returns symmetrical component short‐circuit impedances, Z1, Z0 for the ACTIVE BUS in comma-separated </a:t>
            </a:r>
            <a:r>
              <a:rPr lang="en-US" sz="1800" dirty="0" err="1">
                <a:latin typeface="Times New Roman" panose="02020603050405020304" pitchFamily="18" charset="0"/>
                <a:cs typeface="Times New Roman" panose="02020603050405020304" pitchFamily="18" charset="0"/>
              </a:rPr>
              <a:t>R+jX</a:t>
            </a:r>
            <a:r>
              <a:rPr lang="en-US" sz="1800" dirty="0">
                <a:latin typeface="Times New Roman" panose="02020603050405020304" pitchFamily="18" charset="0"/>
                <a:cs typeface="Times New Roman" panose="02020603050405020304" pitchFamily="18" charset="0"/>
              </a:rPr>
              <a:t> form.</a:t>
            </a:r>
          </a:p>
        </p:txBody>
      </p:sp>
    </p:spTree>
    <p:extLst>
      <p:ext uri="{BB962C8B-B14F-4D97-AF65-F5344CB8AC3E}">
        <p14:creationId xmlns:p14="http://schemas.microsoft.com/office/powerpoint/2010/main" val="71338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570482"/>
          </a:xfrm>
          <a:prstGeom prst="rect">
            <a:avLst/>
          </a:prstGeom>
          <a:noFill/>
        </p:spPr>
        <p:txBody>
          <a:bodyPr wrap="square" rtlCol="0">
            <a:spAutoFit/>
          </a:bodyPr>
          <a:lstStyle/>
          <a:p>
            <a:pPr lvl="0" algn="just">
              <a:spcAft>
                <a:spcPts val="600"/>
              </a:spcAft>
            </a:pPr>
            <a:r>
              <a:rPr lang="en-US" sz="1800" dirty="0">
                <a:latin typeface="Times New Roman" panose="02020603050405020304" pitchFamily="18" charset="0"/>
                <a:cs typeface="Times New Roman" panose="02020603050405020304" pitchFamily="18" charset="0"/>
              </a:rPr>
              <a:t>A circuit can be executed in the following ways: snapshot power flow, time-series power flow, harmonics and </a:t>
            </a:r>
            <a:r>
              <a:rPr lang="en-US" sz="1800" dirty="0" err="1">
                <a:latin typeface="Times New Roman" panose="02020603050405020304" pitchFamily="18" charset="0"/>
                <a:cs typeface="Times New Roman" panose="02020603050405020304" pitchFamily="18" charset="0"/>
              </a:rPr>
              <a:t>faultstudy</a:t>
            </a:r>
            <a:r>
              <a:rPr lang="en-US" sz="1800" dirty="0">
                <a:latin typeface="Times New Roman" panose="02020603050405020304" pitchFamily="18" charset="0"/>
                <a:cs typeface="Times New Roman" panose="02020603050405020304" pitchFamily="18" charset="0"/>
              </a:rPr>
              <a:t>, etc. Therefore, the different modes and associated parameters should be defined before solving the circuit. DSS options are designed to define these solution modes and parameters.</a:t>
            </a: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DSS options can be set using the Set command. For example:</a:t>
            </a:r>
          </a:p>
          <a:p>
            <a:pPr marL="914400" lvl="0" algn="just">
              <a:spcAft>
                <a:spcPts val="600"/>
              </a:spcAft>
            </a:pPr>
            <a:r>
              <a:rPr lang="en-US" sz="1400" b="1" dirty="0">
                <a:solidFill>
                  <a:srgbClr val="000000"/>
                </a:solidFill>
                <a:latin typeface="Courier New" panose="02070309020205020404" pitchFamily="49" charset="0"/>
                <a:cs typeface="Courier New" panose="02070309020205020404" pitchFamily="49" charset="0"/>
              </a:rPr>
              <a:t>Set mode=snapshot</a:t>
            </a:r>
          </a:p>
          <a:p>
            <a:pPr marL="914400" lvl="0" algn="just">
              <a:spcAft>
                <a:spcPts val="600"/>
              </a:spcAft>
            </a:pPr>
            <a:r>
              <a:rPr lang="en-US" sz="1400" b="1" dirty="0">
                <a:solidFill>
                  <a:srgbClr val="000000"/>
                </a:solidFill>
                <a:latin typeface="Courier New" panose="02070309020205020404" pitchFamily="49" charset="0"/>
                <a:cs typeface="Courier New" panose="02070309020205020404" pitchFamily="49" charset="0"/>
              </a:rPr>
              <a:t>Solve</a:t>
            </a:r>
          </a:p>
          <a:p>
            <a:pPr marL="914400" lvl="0" algn="just">
              <a:spcAft>
                <a:spcPts val="600"/>
              </a:spcAft>
            </a:pPr>
            <a:r>
              <a:rPr lang="en-US" sz="1400" b="1" dirty="0">
                <a:solidFill>
                  <a:srgbClr val="000000"/>
                </a:solidFill>
                <a:latin typeface="Courier New" panose="02070309020205020404" pitchFamily="49" charset="0"/>
                <a:cs typeface="Courier New" panose="02070309020205020404" pitchFamily="49" charset="0"/>
              </a:rPr>
              <a:t>Set mode=harmonics</a:t>
            </a:r>
          </a:p>
          <a:p>
            <a:pPr marL="914400" lvl="0" algn="just">
              <a:spcAft>
                <a:spcPts val="600"/>
              </a:spcAft>
            </a:pPr>
            <a:r>
              <a:rPr lang="en-US" sz="1400" b="1" dirty="0">
                <a:solidFill>
                  <a:srgbClr val="000000"/>
                </a:solidFill>
                <a:latin typeface="Courier New" panose="02070309020205020404" pitchFamily="49" charset="0"/>
                <a:cs typeface="Courier New" panose="02070309020205020404" pitchFamily="49" charset="0"/>
              </a:rPr>
              <a:t>Solve</a:t>
            </a:r>
            <a:endParaRPr lang="en-US" sz="1800" dirty="0">
              <a:latin typeface="Times New Roman" panose="02020603050405020304" pitchFamily="18" charset="0"/>
              <a:cs typeface="Times New Roman" panose="02020603050405020304" pitchFamily="18" charset="0"/>
            </a:endParaRPr>
          </a:p>
          <a:p>
            <a:pPr marL="285750" lvl="0" indent="-285750" algn="just">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Alternatively, the examples above can be accomplished with just 2 lines, using the solve command:</a:t>
            </a:r>
          </a:p>
          <a:p>
            <a:pPr marL="914400" algn="just">
              <a:spcAft>
                <a:spcPts val="600"/>
              </a:spcAft>
            </a:pPr>
            <a:r>
              <a:rPr lang="en-US" sz="1400" b="1" dirty="0">
                <a:latin typeface="Courier New" panose="02070309020205020404" pitchFamily="49" charset="0"/>
                <a:cs typeface="Courier New" panose="02070309020205020404" pitchFamily="49" charset="0"/>
              </a:rPr>
              <a:t>Solve mode=snapshot</a:t>
            </a:r>
          </a:p>
          <a:p>
            <a:pPr marL="914400" algn="just">
              <a:spcAft>
                <a:spcPts val="600"/>
              </a:spcAft>
            </a:pPr>
            <a:r>
              <a:rPr lang="en-US" sz="1400" b="1" dirty="0">
                <a:latin typeface="Courier New" panose="02070309020205020404" pitchFamily="49" charset="0"/>
                <a:cs typeface="Courier New" panose="02070309020205020404" pitchFamily="49" charset="0"/>
              </a:rPr>
              <a:t>Solve mode=harmonics</a:t>
            </a:r>
          </a:p>
          <a:p>
            <a:pPr lvl="0" algn="just">
              <a:spcAft>
                <a:spcPts val="600"/>
              </a:spcAft>
            </a:pPr>
            <a:r>
              <a:rPr lang="en-US" sz="1800" dirty="0">
                <a:latin typeface="Times New Roman" panose="02020603050405020304" pitchFamily="18" charset="0"/>
                <a:cs typeface="Times New Roman" panose="02020603050405020304" pitchFamily="18" charset="0"/>
              </a:rPr>
              <a:t>The Solve command first executes the Set and then executes a solution. This allows for more concise syntax for some cases. </a:t>
            </a:r>
          </a:p>
        </p:txBody>
      </p:sp>
    </p:spTree>
    <p:extLst>
      <p:ext uri="{BB962C8B-B14F-4D97-AF65-F5344CB8AC3E}">
        <p14:creationId xmlns:p14="http://schemas.microsoft.com/office/powerpoint/2010/main" val="27907724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801314"/>
          </a:xfrm>
          <a:prstGeom prst="rect">
            <a:avLst/>
          </a:prstGeom>
          <a:noFill/>
        </p:spPr>
        <p:txBody>
          <a:bodyPr wrap="square" rtlCol="0">
            <a:spAutoFit/>
          </a:bodyPr>
          <a:lstStyle/>
          <a:p>
            <a:pPr lvl="0" algn="just">
              <a:spcAft>
                <a:spcPts val="0"/>
              </a:spcAft>
            </a:pPr>
            <a:r>
              <a:rPr lang="en-US" sz="1800" b="1" i="1" dirty="0">
                <a:latin typeface="Times New Roman" panose="02020603050405020304" pitchFamily="18" charset="0"/>
                <a:cs typeface="Times New Roman" panose="02020603050405020304" pitchFamily="18" charset="0"/>
              </a:rPr>
              <a:t>%growth =</a:t>
            </a:r>
          </a:p>
          <a:p>
            <a:pPr lvl="0" algn="just">
              <a:spcAft>
                <a:spcPts val="0"/>
              </a:spcAft>
            </a:pPr>
            <a:r>
              <a:rPr lang="en-US" sz="1800" dirty="0">
                <a:latin typeface="Times New Roman" panose="02020603050405020304" pitchFamily="18" charset="0"/>
                <a:cs typeface="Times New Roman" panose="02020603050405020304" pitchFamily="18" charset="0"/>
              </a:rPr>
              <a:t>Set default annual growth rate, percent, for loads with no growth curve specified. Default is 2.5.</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%mean =</a:t>
            </a:r>
          </a:p>
          <a:p>
            <a:pPr lvl="0" algn="just">
              <a:spcAft>
                <a:spcPts val="0"/>
              </a:spcAft>
            </a:pPr>
            <a:r>
              <a:rPr lang="en-US" sz="1800" dirty="0">
                <a:latin typeface="Times New Roman" panose="02020603050405020304" pitchFamily="18" charset="0"/>
                <a:cs typeface="Times New Roman" panose="02020603050405020304" pitchFamily="18" charset="0"/>
              </a:rPr>
              <a:t>Percent mean to use for global load multiplier. Default is 65%.</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%Normal =</a:t>
            </a:r>
          </a:p>
          <a:p>
            <a:pPr lvl="0" algn="just">
              <a:spcAft>
                <a:spcPts val="0"/>
              </a:spcAft>
            </a:pPr>
            <a:r>
              <a:rPr lang="en-US" sz="1800" dirty="0">
                <a:latin typeface="Times New Roman" panose="02020603050405020304" pitchFamily="18" charset="0"/>
                <a:cs typeface="Times New Roman" panose="02020603050405020304" pitchFamily="18" charset="0"/>
              </a:rPr>
              <a:t>Sets the Normal rating of all lines to a specified percent of the emergency rating. Note: This action takes place immediately. Only the in‐memory value is changed for the duration of the run.</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a:latin typeface="Times New Roman" panose="02020603050405020304" pitchFamily="18" charset="0"/>
                <a:cs typeface="Times New Roman" panose="02020603050405020304" pitchFamily="18" charset="0"/>
              </a:rPr>
              <a:t>%</a:t>
            </a:r>
            <a:r>
              <a:rPr lang="en-US" sz="1800" b="1" i="1" dirty="0" err="1">
                <a:latin typeface="Times New Roman" panose="02020603050405020304" pitchFamily="18" charset="0"/>
                <a:cs typeface="Times New Roman" panose="02020603050405020304" pitchFamily="18" charset="0"/>
              </a:rPr>
              <a:t>stddev</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Percent Standard deviation to use for global load multiplier. Default is 9%.</a:t>
            </a:r>
          </a:p>
          <a:p>
            <a:pPr lvl="0" algn="just">
              <a:spcAft>
                <a:spcPts val="0"/>
              </a:spcAft>
            </a:pPr>
            <a:endParaRPr lang="en-US" sz="1800" dirty="0">
              <a:latin typeface="Times New Roman" panose="02020603050405020304" pitchFamily="18" charset="0"/>
              <a:cs typeface="Times New Roman" panose="02020603050405020304" pitchFamily="18" charset="0"/>
            </a:endParaRPr>
          </a:p>
          <a:p>
            <a:pPr lvl="0" algn="just">
              <a:spcAft>
                <a:spcPts val="0"/>
              </a:spcAft>
            </a:pPr>
            <a:r>
              <a:rPr lang="en-US" sz="1800" b="1" i="1" dirty="0" err="1">
                <a:latin typeface="Times New Roman" panose="02020603050405020304" pitchFamily="18" charset="0"/>
                <a:cs typeface="Times New Roman" panose="02020603050405020304" pitchFamily="18" charset="0"/>
              </a:rPr>
              <a:t>Addtype</a:t>
            </a:r>
            <a:r>
              <a:rPr lang="en-US" sz="1800" b="1" i="1" dirty="0">
                <a:latin typeface="Times New Roman" panose="02020603050405020304" pitchFamily="18" charset="0"/>
                <a:cs typeface="Times New Roman" panose="02020603050405020304" pitchFamily="18" charset="0"/>
              </a:rPr>
              <a:t> =</a:t>
            </a:r>
          </a:p>
          <a:p>
            <a:pPr lvl="0" algn="just">
              <a:spcAft>
                <a:spcPts val="0"/>
              </a:spcAft>
            </a:pPr>
            <a:r>
              <a:rPr lang="en-US" sz="1800" dirty="0">
                <a:latin typeface="Times New Roman" panose="02020603050405020304" pitchFamily="18" charset="0"/>
                <a:cs typeface="Times New Roman" panose="02020603050405020304" pitchFamily="18" charset="0"/>
              </a:rPr>
              <a:t>{Generator | Capacitor} Default is Generator. Type of device for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Mode.</a:t>
            </a:r>
          </a:p>
        </p:txBody>
      </p:sp>
    </p:spTree>
    <p:extLst>
      <p:ext uri="{BB962C8B-B14F-4D97-AF65-F5344CB8AC3E}">
        <p14:creationId xmlns:p14="http://schemas.microsoft.com/office/powerpoint/2010/main" val="87704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8" name="TextBox 7"/>
          <p:cNvSpPr txBox="1"/>
          <p:nvPr/>
        </p:nvSpPr>
        <p:spPr>
          <a:xfrm>
            <a:off x="533400" y="1371600"/>
            <a:ext cx="8077200" cy="4001095"/>
          </a:xfrm>
          <a:prstGeom prst="rect">
            <a:avLst/>
          </a:prstGeom>
          <a:noFill/>
        </p:spPr>
        <p:txBody>
          <a:bodyPr wrap="square" rtlCol="0">
            <a:spAutoFit/>
          </a:bodyPr>
          <a:lstStyle/>
          <a:p>
            <a:pPr lvl="0" algn="just">
              <a:spcAft>
                <a:spcPts val="600"/>
              </a:spcAft>
            </a:pPr>
            <a:r>
              <a:rPr lang="en-US" sz="1800" b="1" i="1" dirty="0">
                <a:solidFill>
                  <a:srgbClr val="FF0000"/>
                </a:solidFill>
                <a:latin typeface="Times New Roman" panose="02020603050405020304" pitchFamily="18" charset="0"/>
                <a:cs typeface="Times New Roman" panose="02020603050405020304" pitchFamily="18" charset="0"/>
              </a:rPr>
              <a:t>Algorithm =</a:t>
            </a:r>
          </a:p>
          <a:p>
            <a:pPr lvl="0" algn="just">
              <a:spcAft>
                <a:spcPts val="600"/>
              </a:spcAft>
            </a:pPr>
            <a:r>
              <a:rPr lang="en-US" sz="1800" dirty="0">
                <a:latin typeface="Times New Roman" panose="02020603050405020304" pitchFamily="18" charset="0"/>
                <a:cs typeface="Times New Roman" panose="02020603050405020304" pitchFamily="18" charset="0"/>
              </a:rPr>
              <a:t>{Normal | Newton} It specifies the solution algorithm. Normal is a fixed point current‐injection iteration that is a little quicker (about twice as fast) than the Newton iteration. Normal is adequate for most distribution systems. Newton is more robust for circuits that are difficult to solve.</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latin typeface="Times New Roman" panose="02020603050405020304" pitchFamily="18" charset="0"/>
                <a:cs typeface="Times New Roman" panose="02020603050405020304" pitchFamily="18" charset="0"/>
              </a:rPr>
              <a:t>AllocationFactors</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Sets all allocation factors for all loads in the active circuit to the value given. Useful for making an initial guess or forcing a particular allocation of load. The allocation factors may be set automatically by the energy meter elements by placing energy meters on the circuit, defining the PEAKCURRENT property, and issuing the ALLOCATELOADS command. The factors are applied to the </a:t>
            </a:r>
            <a:r>
              <a:rPr lang="en-US" sz="1800" dirty="0" err="1">
                <a:latin typeface="Times New Roman" panose="02020603050405020304" pitchFamily="18" charset="0"/>
                <a:cs typeface="Times New Roman" panose="02020603050405020304" pitchFamily="18" charset="0"/>
              </a:rPr>
              <a:t>XFkVA</a:t>
            </a:r>
            <a:r>
              <a:rPr lang="en-US" sz="1800" dirty="0">
                <a:latin typeface="Times New Roman" panose="02020603050405020304" pitchFamily="18" charset="0"/>
                <a:cs typeface="Times New Roman" panose="02020603050405020304" pitchFamily="18" charset="0"/>
              </a:rPr>
              <a:t> property of Load objects.</a:t>
            </a:r>
          </a:p>
        </p:txBody>
      </p:sp>
    </p:spTree>
    <p:extLst>
      <p:ext uri="{BB962C8B-B14F-4D97-AF65-F5344CB8AC3E}">
        <p14:creationId xmlns:p14="http://schemas.microsoft.com/office/powerpoint/2010/main" val="24904602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9A9A4E-4C82-4D44-9372-C31BB3818094}" type="slidenum">
              <a:rPr kumimoji="0" lang="en-US" sz="1200" b="0" i="0" u="none" strike="noStrike" kern="1200" cap="none" spc="0" normalizeH="0" baseline="0" noProof="0" smtClean="0">
                <a:ln>
                  <a:noFill/>
                </a:ln>
                <a:solidFill>
                  <a:srgbClr val="ACA39A"/>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dirty="0">
              <a:ln>
                <a:noFill/>
              </a:ln>
              <a:solidFill>
                <a:srgbClr val="ACA39A"/>
              </a:solidFill>
              <a:effectLst/>
              <a:uLnTx/>
              <a:uFillTx/>
              <a:latin typeface="Times" charset="0"/>
              <a:ea typeface="+mn-ea"/>
              <a:cs typeface="+mn-cs"/>
            </a:endParaRPr>
          </a:p>
        </p:txBody>
      </p:sp>
      <p:sp>
        <p:nvSpPr>
          <p:cNvPr id="5" name="Text Placeholder 4"/>
          <p:cNvSpPr>
            <a:spLocks noGrp="1"/>
          </p:cNvSpPr>
          <p:nvPr>
            <p:ph type="body" sz="quarter" idx="10"/>
          </p:nvPr>
        </p:nvSpPr>
        <p:spPr/>
        <p:txBody>
          <a:bodyPr/>
          <a:lstStyle/>
          <a:p>
            <a:r>
              <a:rPr lang="en-US" dirty="0" err="1"/>
              <a:t>ECpE</a:t>
            </a:r>
            <a:r>
              <a:rPr lang="en-US" dirty="0"/>
              <a:t> Department</a:t>
            </a:r>
          </a:p>
          <a:p>
            <a:endParaRPr lang="en-US" dirty="0"/>
          </a:p>
        </p:txBody>
      </p:sp>
      <p:sp>
        <p:nvSpPr>
          <p:cNvPr id="6" name="Rectangle 5"/>
          <p:cNvSpPr/>
          <p:nvPr/>
        </p:nvSpPr>
        <p:spPr>
          <a:xfrm>
            <a:off x="533400" y="807206"/>
            <a:ext cx="225895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n-ea"/>
                <a:cs typeface="+mn-cs"/>
              </a:rPr>
              <a:t>Option reference</a:t>
            </a:r>
            <a:endParaRPr kumimoji="0" lang="en-US" sz="2800" b="0" i="0" u="none" strike="noStrike" kern="1200" cap="none" spc="0" normalizeH="0" baseline="0" noProof="0" dirty="0">
              <a:ln>
                <a:noFill/>
              </a:ln>
              <a:solidFill>
                <a:srgbClr val="000000"/>
              </a:solidFill>
              <a:effectLst/>
              <a:uLnTx/>
              <a:uFillTx/>
              <a:latin typeface="Times" charset="0"/>
              <a:ea typeface="+mn-ea"/>
              <a:cs typeface="+mn-cs"/>
            </a:endParaRPr>
          </a:p>
        </p:txBody>
      </p:sp>
      <p:sp>
        <p:nvSpPr>
          <p:cNvPr id="18" name="Title 1"/>
          <p:cNvSpPr>
            <a:spLocks noGrp="1"/>
          </p:cNvSpPr>
          <p:nvPr>
            <p:ph type="title"/>
          </p:nvPr>
        </p:nvSpPr>
        <p:spPr>
          <a:xfrm>
            <a:off x="488092" y="76200"/>
            <a:ext cx="7772400" cy="704478"/>
          </a:xfrm>
        </p:spPr>
        <p:txBody>
          <a:bodyPr/>
          <a:lstStyle/>
          <a:p>
            <a:r>
              <a:rPr lang="en-US" sz="4000" dirty="0">
                <a:latin typeface="Times New Roman" panose="02020603050405020304" pitchFamily="18" charset="0"/>
                <a:cs typeface="Times New Roman" panose="02020603050405020304" pitchFamily="18" charset="0"/>
              </a:rPr>
              <a:t>Define A Circuit – DSS Command</a:t>
            </a:r>
          </a:p>
        </p:txBody>
      </p:sp>
      <p:sp>
        <p:nvSpPr>
          <p:cNvPr id="7" name="TextBox 6"/>
          <p:cNvSpPr txBox="1"/>
          <p:nvPr/>
        </p:nvSpPr>
        <p:spPr>
          <a:xfrm>
            <a:off x="533400" y="1371600"/>
            <a:ext cx="8077200" cy="4832092"/>
          </a:xfrm>
          <a:prstGeom prst="rect">
            <a:avLst/>
          </a:prstGeom>
          <a:noFill/>
        </p:spPr>
        <p:txBody>
          <a:bodyPr wrap="square" rtlCol="0">
            <a:spAutoFit/>
          </a:bodyPr>
          <a:lstStyle/>
          <a:p>
            <a:pPr lvl="0" algn="just">
              <a:spcAft>
                <a:spcPts val="600"/>
              </a:spcAft>
            </a:pPr>
            <a:r>
              <a:rPr lang="en-US" sz="1800" b="1" i="1" dirty="0" err="1">
                <a:latin typeface="Times New Roman" panose="02020603050405020304" pitchFamily="18" charset="0"/>
                <a:cs typeface="Times New Roman" panose="02020603050405020304" pitchFamily="18" charset="0"/>
              </a:rPr>
              <a:t>AllowDuplicates</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{YES/TRUE | NO/FALSE} Default is No. Flag to indicate if it is OK to have devices of same name in the same class. If No, then a New command is treated as an Edit command but adds an element if it doesn't exist already. If Yes, then a New command will always result in a device being added.</a:t>
            </a:r>
          </a:p>
          <a:p>
            <a:pPr lvl="0" algn="just">
              <a:spcAft>
                <a:spcPts val="600"/>
              </a:spcAft>
            </a:pPr>
            <a:endParaRPr lang="en-US" sz="1800" dirty="0">
              <a:latin typeface="Times New Roman" panose="02020603050405020304" pitchFamily="18" charset="0"/>
              <a:cs typeface="Times New Roman" panose="02020603050405020304" pitchFamily="18" charset="0"/>
            </a:endParaRPr>
          </a:p>
          <a:p>
            <a:pPr lvl="0" algn="just">
              <a:spcAft>
                <a:spcPts val="600"/>
              </a:spcAft>
            </a:pPr>
            <a:r>
              <a:rPr lang="en-US" sz="1800" b="1" i="1" dirty="0" err="1">
                <a:latin typeface="Times New Roman" panose="02020603050405020304" pitchFamily="18" charset="0"/>
                <a:cs typeface="Times New Roman" panose="02020603050405020304" pitchFamily="18" charset="0"/>
              </a:rPr>
              <a:t>AutoBusList</a:t>
            </a:r>
            <a:r>
              <a:rPr lang="en-US" sz="1800" b="1" i="1" dirty="0">
                <a:latin typeface="Times New Roman" panose="02020603050405020304" pitchFamily="18" charset="0"/>
                <a:cs typeface="Times New Roman" panose="02020603050405020304" pitchFamily="18" charset="0"/>
              </a:rPr>
              <a:t> =</a:t>
            </a:r>
          </a:p>
          <a:p>
            <a:pPr lvl="0" algn="just">
              <a:spcAft>
                <a:spcPts val="600"/>
              </a:spcAft>
            </a:pPr>
            <a:r>
              <a:rPr lang="en-US" sz="1800" dirty="0">
                <a:latin typeface="Times New Roman" panose="02020603050405020304" pitchFamily="18" charset="0"/>
                <a:cs typeface="Times New Roman" panose="02020603050405020304" pitchFamily="18" charset="0"/>
              </a:rPr>
              <a:t>Array of bus names to include in </a:t>
            </a:r>
            <a:r>
              <a:rPr lang="en-US" sz="1800" dirty="0" err="1">
                <a:latin typeface="Times New Roman" panose="02020603050405020304" pitchFamily="18" charset="0"/>
                <a:cs typeface="Times New Roman" panose="02020603050405020304" pitchFamily="18" charset="0"/>
              </a:rPr>
              <a:t>AutoAdd</a:t>
            </a:r>
            <a:r>
              <a:rPr lang="en-US" sz="1800" dirty="0">
                <a:latin typeface="Times New Roman" panose="02020603050405020304" pitchFamily="18" charset="0"/>
                <a:cs typeface="Times New Roman" panose="02020603050405020304" pitchFamily="18" charset="0"/>
              </a:rPr>
              <a:t> searches. Or, you can specify a text file</a:t>
            </a:r>
          </a:p>
          <a:p>
            <a:pPr lvl="0" algn="just">
              <a:spcAft>
                <a:spcPts val="600"/>
              </a:spcAft>
            </a:pPr>
            <a:r>
              <a:rPr lang="en-US" sz="1800" dirty="0">
                <a:latin typeface="Times New Roman" panose="02020603050405020304" pitchFamily="18" charset="0"/>
                <a:cs typeface="Times New Roman" panose="02020603050405020304" pitchFamily="18" charset="0"/>
              </a:rPr>
              <a:t>holding the names, one to a line, by using the syntax (file=filename) instead of the</a:t>
            </a:r>
          </a:p>
          <a:p>
            <a:pPr lvl="0" algn="just">
              <a:spcAft>
                <a:spcPts val="600"/>
              </a:spcAft>
            </a:pPr>
            <a:r>
              <a:rPr lang="en-US" sz="1800" dirty="0">
                <a:latin typeface="Times New Roman" panose="02020603050405020304" pitchFamily="18" charset="0"/>
                <a:cs typeface="Times New Roman" panose="02020603050405020304" pitchFamily="18" charset="0"/>
              </a:rPr>
              <a:t>actual array elements. Default is null, which results in the program using either the</a:t>
            </a:r>
          </a:p>
          <a:p>
            <a:pPr lvl="0" algn="just">
              <a:spcAft>
                <a:spcPts val="600"/>
              </a:spcAft>
            </a:pPr>
            <a:r>
              <a:rPr lang="en-US" sz="1800" dirty="0">
                <a:latin typeface="Times New Roman" panose="02020603050405020304" pitchFamily="18" charset="0"/>
                <a:cs typeface="Times New Roman" panose="02020603050405020304" pitchFamily="18" charset="0"/>
              </a:rPr>
              <a:t>buses in the EnergyMeter object zones or, if no </a:t>
            </a:r>
            <a:r>
              <a:rPr lang="en-US" sz="1800" dirty="0" err="1">
                <a:latin typeface="Times New Roman" panose="02020603050405020304" pitchFamily="18" charset="0"/>
                <a:cs typeface="Times New Roman" panose="02020603050405020304" pitchFamily="18" charset="0"/>
              </a:rPr>
              <a:t>EnergyMeters</a:t>
            </a:r>
            <a:r>
              <a:rPr lang="en-US" sz="1800" dirty="0">
                <a:latin typeface="Times New Roman" panose="02020603050405020304" pitchFamily="18" charset="0"/>
                <a:cs typeface="Times New Roman" panose="02020603050405020304" pitchFamily="18" charset="0"/>
              </a:rPr>
              <a:t>, all the buses, which can make for lengthy solution times.</a:t>
            </a:r>
          </a:p>
          <a:p>
            <a:pPr lvl="1" algn="just">
              <a:spcAft>
                <a:spcPts val="600"/>
              </a:spcAft>
            </a:pPr>
            <a:r>
              <a:rPr lang="en-US" sz="1400" b="1" dirty="0">
                <a:latin typeface="Courier New" panose="02070309020205020404" pitchFamily="49" charset="0"/>
                <a:cs typeface="Courier New" panose="02070309020205020404" pitchFamily="49" charset="0"/>
              </a:rPr>
              <a:t>Examples:</a:t>
            </a:r>
          </a:p>
          <a:p>
            <a:pPr lvl="1" algn="just">
              <a:spcAft>
                <a:spcPts val="600"/>
              </a:spcAft>
            </a:pPr>
            <a:r>
              <a:rPr lang="en-US" sz="1400" b="1" dirty="0">
                <a:latin typeface="Courier New" panose="02070309020205020404" pitchFamily="49" charset="0"/>
                <a:cs typeface="Courier New" panose="02070309020205020404" pitchFamily="49" charset="0"/>
              </a:rPr>
              <a:t>Set </a:t>
            </a:r>
            <a:r>
              <a:rPr lang="en-US" sz="1400" b="1" dirty="0" err="1">
                <a:latin typeface="Courier New" panose="02070309020205020404" pitchFamily="49" charset="0"/>
                <a:cs typeface="Courier New" panose="02070309020205020404" pitchFamily="49" charset="0"/>
              </a:rPr>
              <a:t>autobuslist</a:t>
            </a:r>
            <a:r>
              <a:rPr lang="en-US" sz="1400" b="1" dirty="0">
                <a:latin typeface="Courier New" panose="02070309020205020404" pitchFamily="49" charset="0"/>
                <a:cs typeface="Courier New" panose="02070309020205020404" pitchFamily="49" charset="0"/>
              </a:rPr>
              <a:t>=(bus1, bus2, bus3, ... )</a:t>
            </a:r>
          </a:p>
          <a:p>
            <a:pPr lvl="1" algn="just">
              <a:spcAft>
                <a:spcPts val="600"/>
              </a:spcAft>
            </a:pPr>
            <a:r>
              <a:rPr lang="en-US" sz="1400" b="1" dirty="0">
                <a:latin typeface="Courier New" panose="02070309020205020404" pitchFamily="49" charset="0"/>
                <a:cs typeface="Courier New" panose="02070309020205020404" pitchFamily="49" charset="0"/>
              </a:rPr>
              <a:t>Set </a:t>
            </a:r>
            <a:r>
              <a:rPr lang="en-US" sz="1400" b="1" dirty="0" err="1">
                <a:latin typeface="Courier New" panose="02070309020205020404" pitchFamily="49" charset="0"/>
                <a:cs typeface="Courier New" panose="02070309020205020404" pitchFamily="49" charset="0"/>
              </a:rPr>
              <a:t>autobuslist</a:t>
            </a:r>
            <a:r>
              <a:rPr lang="en-US" sz="1400" b="1" dirty="0">
                <a:latin typeface="Courier New" panose="02070309020205020404" pitchFamily="49" charset="0"/>
                <a:cs typeface="Courier New" panose="02070309020205020404" pitchFamily="49" charset="0"/>
              </a:rPr>
              <a:t>=(file=buslist.txt)</a:t>
            </a:r>
          </a:p>
        </p:txBody>
      </p:sp>
    </p:spTree>
    <p:extLst>
      <p:ext uri="{BB962C8B-B14F-4D97-AF65-F5344CB8AC3E}">
        <p14:creationId xmlns:p14="http://schemas.microsoft.com/office/powerpoint/2010/main" val="2397757983"/>
      </p:ext>
    </p:extLst>
  </p:cSld>
  <p:clrMapOvr>
    <a:masterClrMapping/>
  </p:clrMapOvr>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PowerPoint.pot</Template>
  <TotalTime>19543</TotalTime>
  <Words>40247</Words>
  <Application>Microsoft Office PowerPoint</Application>
  <PresentationFormat>On-screen Show (4:3)</PresentationFormat>
  <Paragraphs>6483</Paragraphs>
  <Slides>403</Slides>
  <Notes>402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403</vt:i4>
      </vt:variant>
    </vt:vector>
  </HeadingPairs>
  <TitlesOfParts>
    <vt:vector size="415" baseType="lpstr">
      <vt:lpstr>Geneva</vt:lpstr>
      <vt:lpstr>Univers 65</vt:lpstr>
      <vt:lpstr>Univers 67 CondensedBold</vt:lpstr>
      <vt:lpstr>Arial</vt:lpstr>
      <vt:lpstr>Calibri</vt:lpstr>
      <vt:lpstr>Cambria Math</vt:lpstr>
      <vt:lpstr>Courier New</vt:lpstr>
      <vt:lpstr>Times</vt:lpstr>
      <vt:lpstr>Times New Roman</vt:lpstr>
      <vt:lpstr>Wingdings</vt:lpstr>
      <vt:lpstr>PowerPoint</vt:lpstr>
      <vt:lpstr>Visio</vt:lpstr>
      <vt:lpstr>OpenDSS Tutorial and Cases</vt:lpstr>
      <vt:lpstr>Part I: OpenDSS Tutorial</vt:lpstr>
      <vt:lpstr>Outline</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Installation</vt:lpstr>
      <vt:lpstr>Installation</vt:lpstr>
      <vt:lpstr>Installation</vt:lpstr>
      <vt:lpstr>Installation</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User Interface</vt:lpstr>
      <vt:lpstr>Workflow</vt:lpstr>
      <vt:lpstr>Define A Circuit – Overall Concept</vt:lpstr>
      <vt:lpstr>PowerPoint Presentation</vt:lpstr>
      <vt:lpstr>Define A Circuit – Overall Concept</vt:lpstr>
      <vt:lpstr>Define A Circuit – Overall Concept</vt:lpstr>
      <vt:lpstr>Define A Circuit – Overall Concept</vt:lpstr>
      <vt:lpstr>Define A Circuit – Overall Concept</vt:lpstr>
      <vt:lpstr>Define A Circuit – Overall Concept</vt:lpstr>
      <vt:lpstr>Define A Circuit – Overall Concept</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DSS Command</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General Object</vt:lpstr>
      <vt:lpstr>Define A Circuit – Source &amp; Fault Objects</vt:lpstr>
      <vt:lpstr>Define A Circuit – Source &amp; Fault Objects</vt:lpstr>
      <vt:lpstr>Define A Circuit – Source &amp; Fault Objects</vt:lpstr>
      <vt:lpstr>Define A Circuit – Source &amp; Fault Objects</vt:lpstr>
      <vt:lpstr>Define A Circuit – Source &amp; Fault Objects</vt:lpstr>
      <vt:lpstr>Define A Circuit – Source &amp; Fault Objects</vt:lpstr>
      <vt:lpstr>Define A Circuit – Source &amp; Fault Objects</vt:lpstr>
      <vt:lpstr>Define A Circuit – Source &amp; Fault Objects</vt:lpstr>
      <vt:lpstr>Define A Circuit – Source &amp; Fault Objects</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Delivery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Power Conversion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Control Element</vt:lpstr>
      <vt:lpstr>Define A Circuit – Meter Element</vt:lpstr>
      <vt:lpstr>Define A Circuit – Meter Element</vt:lpstr>
      <vt:lpstr>Define A Circuit – Meter Element</vt:lpstr>
      <vt:lpstr>Define A Circuit – Meter Element</vt:lpstr>
      <vt:lpstr>Define A Circuit – Meter Element</vt:lpstr>
      <vt:lpstr>Define A Circuit – Meter Element</vt:lpstr>
      <vt:lpstr>Define A Circuit – Meter Element</vt:lpstr>
      <vt:lpstr>Define A Circuit – Meter Element</vt:lpstr>
      <vt:lpstr>Define A Circuit – Meter Element</vt:lpstr>
      <vt:lpstr>Define A Circuit – Meter Element</vt:lpstr>
      <vt:lpstr>Define A Circuit – Meter Element</vt:lpstr>
      <vt:lpstr>Define A Circuit – Meter Element</vt:lpstr>
      <vt:lpstr>Define A Circuit – Monitor Element</vt:lpstr>
      <vt:lpstr>Define A Circuit – Monitor Element</vt:lpstr>
      <vt:lpstr>Part II: Three Typical Cases</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1: IEEE 13 Node Test Feeder</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 Time-series Power Flow</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Case III: Fault and Dynamic</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Jill Thomasson</dc:creator>
  <cp:lastModifiedBy>Wang, Zhaoyu [E CPE]</cp:lastModifiedBy>
  <cp:revision>701</cp:revision>
  <dcterms:created xsi:type="dcterms:W3CDTF">2016-12-19T18:40:45Z</dcterms:created>
  <dcterms:modified xsi:type="dcterms:W3CDTF">2019-10-29T16:14:10Z</dcterms:modified>
</cp:coreProperties>
</file>